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5" r:id="rId4"/>
    <p:sldId id="269" r:id="rId5"/>
    <p:sldId id="270" r:id="rId6"/>
    <p:sldId id="272" r:id="rId7"/>
    <p:sldId id="266" r:id="rId8"/>
    <p:sldId id="27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15"/>
  </p:normalViewPr>
  <p:slideViewPr>
    <p:cSldViewPr snapToGrid="0" snapToObjects="1">
      <p:cViewPr>
        <p:scale>
          <a:sx n="111" d="100"/>
          <a:sy n="111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E96C0-14A6-D34B-88EC-2FD4B806F3F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0CFC3-116A-1C4A-8EE1-6233824B84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60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CFC3-116A-1C4A-8EE1-6233824B840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26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2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70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52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32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84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5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5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86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57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3DB2-39C5-9544-9DEA-82967FB4D276}" type="datetimeFigureOut">
              <a:rPr lang="it-IT" smtClean="0"/>
              <a:t>06/12/19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564E6-E6FF-D84A-B522-014B01D53D1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36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youtu.be/0wLefbOF9u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youtu.be/BfxjgQst5O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7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youtu.be/nLfIOv78VF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6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youtu.be/v0TQr_D24s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5" Type="http://schemas.openxmlformats.org/officeDocument/2006/relationships/image" Target="../media/image20.tiff"/><Relationship Id="rId6" Type="http://schemas.openxmlformats.org/officeDocument/2006/relationships/image" Target="../media/image21.tiff"/><Relationship Id="rId7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youtu.be/_xvZ11jJO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5" Type="http://schemas.openxmlformats.org/officeDocument/2006/relationships/image" Target="../media/image25.tiff"/><Relationship Id="rId6" Type="http://schemas.openxmlformats.org/officeDocument/2006/relationships/image" Target="../media/image26.tiff"/><Relationship Id="rId7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youtu.be/oN11ehFE6l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aosardinia.com/eng/sardinia/sedilo" TargetMode="External"/><Relationship Id="rId4" Type="http://schemas.openxmlformats.org/officeDocument/2006/relationships/image" Target="../media/image28.tiff"/><Relationship Id="rId5" Type="http://schemas.openxmlformats.org/officeDocument/2006/relationships/image" Target="../media/image29.tiff"/><Relationship Id="rId6" Type="http://schemas.openxmlformats.org/officeDocument/2006/relationships/image" Target="../media/image30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2.tiff"/><Relationship Id="rId5" Type="http://schemas.openxmlformats.org/officeDocument/2006/relationships/image" Target="../media/image33.tiff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youtu.be/zhD2dlM2ry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5029" y="275772"/>
            <a:ext cx="738426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</a:t>
            </a:r>
            <a:r>
              <a:rPr lang="it-IT" sz="2400" b="1" dirty="0" smtClean="0"/>
              <a:t>CANTU A TENORE</a:t>
            </a:r>
          </a:p>
          <a:p>
            <a:endParaRPr lang="it-IT" sz="2400" b="1" dirty="0"/>
          </a:p>
          <a:p>
            <a:r>
              <a:rPr lang="it-IT" dirty="0" smtClean="0"/>
              <a:t>The </a:t>
            </a:r>
            <a:r>
              <a:rPr lang="it-IT" dirty="0" err="1"/>
              <a:t>Cantu</a:t>
            </a:r>
            <a:r>
              <a:rPr lang="it-IT" dirty="0"/>
              <a:t> a tenore </a:t>
            </a:r>
            <a:r>
              <a:rPr lang="it-IT" dirty="0" err="1"/>
              <a:t>is</a:t>
            </a:r>
            <a:r>
              <a:rPr lang="it-IT" dirty="0"/>
              <a:t> a style of </a:t>
            </a:r>
            <a:r>
              <a:rPr lang="it-IT" dirty="0" err="1"/>
              <a:t>polyphonic</a:t>
            </a:r>
            <a:r>
              <a:rPr lang="it-IT" dirty="0"/>
              <a:t> folk </a:t>
            </a:r>
            <a:r>
              <a:rPr lang="it-IT" dirty="0" err="1"/>
              <a:t>singing</a:t>
            </a:r>
            <a:r>
              <a:rPr lang="it-IT" dirty="0"/>
              <a:t> </a:t>
            </a:r>
            <a:r>
              <a:rPr lang="it-IT" dirty="0" err="1"/>
              <a:t>characteristic</a:t>
            </a:r>
            <a:r>
              <a:rPr lang="it-IT" dirty="0"/>
              <a:t> of </a:t>
            </a:r>
            <a:r>
              <a:rPr lang="it-IT" dirty="0" smtClean="0"/>
              <a:t>the Barbagia</a:t>
            </a:r>
            <a:r>
              <a:rPr lang="it-IT" dirty="0"/>
              <a:t> </a:t>
            </a:r>
            <a:r>
              <a:rPr lang="it-IT" dirty="0" err="1"/>
              <a:t>region</a:t>
            </a:r>
            <a:r>
              <a:rPr lang="it-IT" dirty="0"/>
              <a:t> of the </a:t>
            </a:r>
            <a:r>
              <a:rPr lang="it-IT" dirty="0" err="1" smtClean="0"/>
              <a:t>island</a:t>
            </a:r>
            <a:r>
              <a:rPr lang="it-IT" dirty="0" smtClean="0"/>
              <a:t>. The </a:t>
            </a:r>
            <a:r>
              <a:rPr lang="it-IT" dirty="0" err="1" smtClean="0"/>
              <a:t>cantu</a:t>
            </a:r>
            <a:r>
              <a:rPr lang="it-IT" dirty="0" smtClean="0"/>
              <a:t> a tenore</a:t>
            </a:r>
            <a:r>
              <a:rPr lang="it-IT" dirty="0"/>
              <a:t>  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proclaimed</a:t>
            </a:r>
            <a:r>
              <a:rPr lang="it-IT" dirty="0"/>
              <a:t> by the UNESCO “</a:t>
            </a:r>
            <a:r>
              <a:rPr lang="it-IT" dirty="0" err="1"/>
              <a:t>Masterpieces</a:t>
            </a:r>
            <a:r>
              <a:rPr lang="it-IT" dirty="0"/>
              <a:t> of the </a:t>
            </a:r>
            <a:r>
              <a:rPr lang="it-IT" dirty="0" err="1"/>
              <a:t>Oral</a:t>
            </a:r>
            <a:r>
              <a:rPr lang="it-IT" dirty="0"/>
              <a:t> and </a:t>
            </a:r>
            <a:r>
              <a:rPr lang="it-IT" dirty="0" err="1"/>
              <a:t>Intangible</a:t>
            </a:r>
            <a:r>
              <a:rPr lang="it-IT" dirty="0"/>
              <a:t> Heritage” in 2005</a:t>
            </a:r>
            <a:r>
              <a:rPr lang="it-IT" dirty="0" smtClean="0"/>
              <a:t>.</a:t>
            </a:r>
          </a:p>
          <a:p>
            <a:r>
              <a:rPr lang="it-IT" dirty="0" smtClean="0"/>
              <a:t>The </a:t>
            </a:r>
            <a:r>
              <a:rPr lang="it-IT" dirty="0" err="1"/>
              <a:t>Tenores</a:t>
            </a:r>
            <a:r>
              <a:rPr lang="it-IT" dirty="0"/>
              <a:t> </a:t>
            </a:r>
            <a:r>
              <a:rPr lang="it-IT" dirty="0" err="1"/>
              <a:t>singing</a:t>
            </a:r>
            <a:r>
              <a:rPr lang="it-IT" dirty="0"/>
              <a:t> (</a:t>
            </a:r>
            <a:r>
              <a:rPr lang="it-IT" dirty="0" err="1"/>
              <a:t>cantu</a:t>
            </a:r>
            <a:r>
              <a:rPr lang="it-IT" dirty="0"/>
              <a:t> a tenore)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of the more </a:t>
            </a:r>
            <a:r>
              <a:rPr lang="it-IT" dirty="0" err="1"/>
              <a:t>ancient</a:t>
            </a:r>
            <a:r>
              <a:rPr lang="it-IT" dirty="0"/>
              <a:t> ways of </a:t>
            </a:r>
            <a:r>
              <a:rPr lang="it-IT" dirty="0" err="1"/>
              <a:t>singing</a:t>
            </a:r>
            <a:r>
              <a:rPr lang="it-IT" dirty="0"/>
              <a:t> in the </a:t>
            </a:r>
            <a:r>
              <a:rPr lang="it-IT" dirty="0" err="1"/>
              <a:t>Mediterranean</a:t>
            </a:r>
            <a:r>
              <a:rPr lang="it-IT" dirty="0"/>
              <a:t> area. </a:t>
            </a:r>
            <a:r>
              <a:rPr lang="it-IT" dirty="0" err="1"/>
              <a:t>Nothing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origins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sure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the </a:t>
            </a:r>
            <a:r>
              <a:rPr lang="it-IT" dirty="0" err="1"/>
              <a:t>historians</a:t>
            </a:r>
            <a:r>
              <a:rPr lang="it-IT" dirty="0"/>
              <a:t> </a:t>
            </a:r>
            <a:r>
              <a:rPr lang="it-IT" dirty="0" err="1"/>
              <a:t>maintain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traditional</a:t>
            </a:r>
            <a:r>
              <a:rPr lang="it-IT" dirty="0"/>
              <a:t> </a:t>
            </a:r>
            <a:r>
              <a:rPr lang="it-IT" dirty="0" err="1"/>
              <a:t>polyphony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back to 3000 </a:t>
            </a:r>
            <a:r>
              <a:rPr lang="it-IT" dirty="0" err="1"/>
              <a:t>years</a:t>
            </a:r>
            <a:r>
              <a:rPr lang="it-IT" dirty="0"/>
              <a:t> ago</a:t>
            </a:r>
            <a:r>
              <a:rPr lang="it-IT" dirty="0" smtClean="0"/>
              <a:t>. </a:t>
            </a:r>
            <a:r>
              <a:rPr lang="it-IT" dirty="0"/>
              <a:t>The </a:t>
            </a:r>
            <a:r>
              <a:rPr lang="it-IT" dirty="0" err="1"/>
              <a:t>singing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made a cappella by </a:t>
            </a:r>
            <a:r>
              <a:rPr lang="it-IT" dirty="0" err="1"/>
              <a:t>four</a:t>
            </a:r>
            <a:r>
              <a:rPr lang="it-IT" dirty="0"/>
              <a:t> male voices (oche, </a:t>
            </a:r>
            <a:r>
              <a:rPr lang="it-IT" dirty="0" err="1"/>
              <a:t>mesu</a:t>
            </a:r>
            <a:r>
              <a:rPr lang="it-IT" dirty="0"/>
              <a:t> oche, </a:t>
            </a:r>
            <a:r>
              <a:rPr lang="it-IT" dirty="0" err="1"/>
              <a:t>bassu</a:t>
            </a:r>
            <a:r>
              <a:rPr lang="it-IT" dirty="0"/>
              <a:t> and contra),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feature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polyphony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represented</a:t>
            </a:r>
            <a:r>
              <a:rPr lang="it-IT" dirty="0"/>
              <a:t> by </a:t>
            </a:r>
            <a:r>
              <a:rPr lang="it-IT" dirty="0" err="1"/>
              <a:t>bassu</a:t>
            </a:r>
            <a:r>
              <a:rPr lang="it-IT" dirty="0"/>
              <a:t> and contra </a:t>
            </a:r>
            <a:r>
              <a:rPr lang="it-IT" dirty="0" err="1"/>
              <a:t>because</a:t>
            </a:r>
            <a:r>
              <a:rPr lang="it-IT" dirty="0"/>
              <a:t> of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guttural</a:t>
            </a:r>
            <a:r>
              <a:rPr lang="it-IT" dirty="0"/>
              <a:t> and </a:t>
            </a:r>
            <a:r>
              <a:rPr lang="it-IT" dirty="0" err="1"/>
              <a:t>ancestral</a:t>
            </a:r>
            <a:r>
              <a:rPr lang="it-IT" dirty="0"/>
              <a:t> sound. 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hlinkClick r:id="rId2"/>
              </a:rPr>
              <a:t>https://youtu.be/0wLefbOF9uw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76" y="4278714"/>
            <a:ext cx="3563007" cy="21821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298" y="4390791"/>
            <a:ext cx="3411849" cy="20701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15" y="4278713"/>
            <a:ext cx="3492500" cy="218217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4510" y="428430"/>
            <a:ext cx="3039424" cy="34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82429" y="841000"/>
            <a:ext cx="410157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0" dirty="0" smtClean="0">
                <a:solidFill>
                  <a:srgbClr val="222222"/>
                </a:solidFill>
                <a:effectLst/>
                <a:latin typeface="Arial" charset="0"/>
              </a:rPr>
              <a:t>                        </a:t>
            </a:r>
            <a:r>
              <a:rPr lang="it-IT" sz="2400" b="1" i="0" dirty="0" smtClean="0">
                <a:solidFill>
                  <a:srgbClr val="222222"/>
                </a:solidFill>
                <a:effectLst/>
                <a:latin typeface="Arial" charset="0"/>
              </a:rPr>
              <a:t>MORRA</a:t>
            </a:r>
          </a:p>
          <a:p>
            <a:r>
              <a:rPr lang="it-IT" b="1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endParaRPr lang="it-IT" b="1" dirty="0">
              <a:solidFill>
                <a:srgbClr val="222222"/>
              </a:solidFill>
              <a:latin typeface="Arial" charset="0"/>
            </a:endParaRPr>
          </a:p>
          <a:p>
            <a:r>
              <a:rPr lang="it-IT" b="1" i="0" dirty="0" smtClean="0">
                <a:solidFill>
                  <a:srgbClr val="222222"/>
                </a:solidFill>
                <a:effectLst/>
                <a:latin typeface="Arial" charset="0"/>
              </a:rPr>
              <a:t>Morra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 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is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a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hand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game 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that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dates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back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thousands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of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years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to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ancient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Roman and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Greek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times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.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Each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player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simultaneously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reveals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their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hand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,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extending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any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number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of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fingers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, and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calls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out a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number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.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Any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player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who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successfully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guesses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the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total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number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of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fingers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revealed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by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all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players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combined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,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scores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a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point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.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played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in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Sardinian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language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.</a:t>
            </a:r>
          </a:p>
          <a:p>
            <a:r>
              <a:rPr lang="it-IT" dirty="0" err="1">
                <a:latin typeface="Arial" charset="0"/>
                <a:ea typeface="Arial" charset="0"/>
                <a:cs typeface="Arial" charset="0"/>
              </a:rPr>
              <a:t>Today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, morra can be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found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throughout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Italy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 (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notably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Sardinia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where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called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it-IT" i="1" dirty="0">
                <a:latin typeface="Arial" charset="0"/>
                <a:ea typeface="Arial" charset="0"/>
                <a:cs typeface="Arial" charset="0"/>
              </a:rPr>
              <a:t>sa murra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Greece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and in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countries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also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variant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Spain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called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Chinos”where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coins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are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used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instead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fingers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https://youtu.be/BfxjgQst5O8</a:t>
            </a:r>
            <a:endParaRPr lang="it-IT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589" y="4583162"/>
            <a:ext cx="3222885" cy="209155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55" y="4210913"/>
            <a:ext cx="3289300" cy="2463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335" y="278537"/>
            <a:ext cx="3568700" cy="2273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05" y="295275"/>
            <a:ext cx="2794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49336" y="254833"/>
            <a:ext cx="78252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2222"/>
                </a:solidFill>
                <a:latin typeface="Arial" charset="0"/>
              </a:rPr>
              <a:t>LAUNEDDAS</a:t>
            </a:r>
          </a:p>
          <a:p>
            <a:pPr algn="ctr"/>
            <a:endParaRPr lang="it-IT" b="1" dirty="0">
              <a:solidFill>
                <a:srgbClr val="222222"/>
              </a:solidFill>
              <a:latin typeface="Arial" charset="0"/>
            </a:endParaRPr>
          </a:p>
          <a:p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The </a:t>
            </a:r>
            <a:r>
              <a:rPr lang="it-IT" b="1" i="1" dirty="0" smtClean="0">
                <a:solidFill>
                  <a:srgbClr val="222222"/>
                </a:solidFill>
                <a:effectLst/>
                <a:latin typeface="Arial" charset="0"/>
              </a:rPr>
              <a:t>launeddas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 (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also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called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 </a:t>
            </a:r>
            <a:r>
              <a:rPr lang="it-IT" b="1" i="0" dirty="0" err="1" smtClean="0">
                <a:solidFill>
                  <a:srgbClr val="222222"/>
                </a:solidFill>
                <a:effectLst/>
                <a:latin typeface="Arial" charset="0"/>
              </a:rPr>
              <a:t>Sardinian</a:t>
            </a:r>
            <a:r>
              <a:rPr lang="it-IT" b="1" i="0" dirty="0" smtClean="0">
                <a:solidFill>
                  <a:srgbClr val="222222"/>
                </a:solidFill>
                <a:effectLst/>
                <a:latin typeface="Arial" charset="0"/>
              </a:rPr>
              <a:t> triple </a:t>
            </a:r>
            <a:r>
              <a:rPr lang="it-IT" dirty="0" err="1" smtClean="0">
                <a:solidFill>
                  <a:srgbClr val="222222"/>
                </a:solidFill>
                <a:effectLst/>
                <a:latin typeface="Arial" charset="0"/>
              </a:rPr>
              <a:t>clarinet</a:t>
            </a:r>
            <a:r>
              <a:rPr lang="it-IT" b="1" i="0" dirty="0" smtClean="0">
                <a:solidFill>
                  <a:srgbClr val="222222"/>
                </a:solidFill>
                <a:effectLst/>
                <a:latin typeface="Arial" charset="0"/>
              </a:rPr>
              <a:t> 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or </a:t>
            </a:r>
            <a:r>
              <a:rPr lang="it-IT" b="1" i="0" dirty="0" err="1" smtClean="0">
                <a:solidFill>
                  <a:srgbClr val="222222"/>
                </a:solidFill>
                <a:effectLst/>
                <a:latin typeface="Arial" charset="0"/>
              </a:rPr>
              <a:t>Sardinian</a:t>
            </a:r>
            <a:r>
              <a:rPr lang="it-IT" b="1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1" i="0" dirty="0" err="1" smtClean="0">
                <a:solidFill>
                  <a:srgbClr val="222222"/>
                </a:solidFill>
                <a:effectLst/>
                <a:latin typeface="Arial" charset="0"/>
              </a:rPr>
              <a:t>triplepipe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) are a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typical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Sardinian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woodwind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instrument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 made of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three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pipes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.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They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are a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polyphonic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 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instrument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, with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one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of the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pipes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functioning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as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a drone and the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other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two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playing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the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melody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in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thirds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and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sixths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.</a:t>
            </a:r>
          </a:p>
          <a:p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The launeddas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themselves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date back to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at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least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the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eighth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century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BCE and are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still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played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today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during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religious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ceremonies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and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dances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(</a:t>
            </a:r>
            <a:r>
              <a:rPr lang="it-IT" b="0" i="1" dirty="0" smtClean="0">
                <a:solidFill>
                  <a:srgbClr val="222222"/>
                </a:solidFill>
                <a:effectLst/>
                <a:latin typeface="Arial" charset="0"/>
              </a:rPr>
              <a:t>su </a:t>
            </a:r>
            <a:r>
              <a:rPr lang="it-IT" b="0" i="1" dirty="0" err="1" smtClean="0">
                <a:solidFill>
                  <a:srgbClr val="222222"/>
                </a:solidFill>
                <a:effectLst/>
                <a:latin typeface="Arial" charset="0"/>
              </a:rPr>
              <a:t>ballu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 in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Sardinian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language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)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.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Distinctively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,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they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are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played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using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extensive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variations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on a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few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melodic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phrases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, and a single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piece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can last over an hour,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producing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some of the "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most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elemental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and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resonant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sounds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in </a:t>
            </a:r>
            <a:r>
              <a:rPr lang="it-IT" b="0" i="0" dirty="0" err="1" smtClean="0">
                <a:solidFill>
                  <a:srgbClr val="222222"/>
                </a:solidFill>
                <a:effectLst/>
                <a:latin typeface="Arial" charset="0"/>
              </a:rPr>
              <a:t>European</a:t>
            </a:r>
            <a:r>
              <a:rPr lang="it-IT" b="0" i="0" dirty="0" smtClean="0">
                <a:solidFill>
                  <a:srgbClr val="222222"/>
                </a:solidFill>
                <a:effectLst/>
                <a:latin typeface="Arial" charset="0"/>
              </a:rPr>
              <a:t> music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". </a:t>
            </a:r>
            <a:endParaRPr lang="it-IT" dirty="0" smtClean="0">
              <a:solidFill>
                <a:srgbClr val="222222"/>
              </a:solidFill>
              <a:latin typeface="Arial" charset="0"/>
            </a:endParaRPr>
          </a:p>
          <a:p>
            <a:endParaRPr lang="it-IT" dirty="0" smtClean="0">
              <a:solidFill>
                <a:srgbClr val="222222"/>
              </a:solidFill>
              <a:latin typeface="Arial" charset="0"/>
            </a:endParaRPr>
          </a:p>
          <a:p>
            <a:r>
              <a:rPr lang="it-IT" dirty="0" smtClean="0">
                <a:solidFill>
                  <a:srgbClr val="222222"/>
                </a:solidFill>
                <a:latin typeface="Arial" charset="0"/>
                <a:hlinkClick r:id="rId2"/>
              </a:rPr>
              <a:t>https</a:t>
            </a:r>
            <a:r>
              <a:rPr lang="it-IT" dirty="0">
                <a:solidFill>
                  <a:srgbClr val="222222"/>
                </a:solidFill>
                <a:latin typeface="Arial" charset="0"/>
                <a:hlinkClick r:id="rId2"/>
              </a:rPr>
              <a:t>://</a:t>
            </a:r>
            <a:r>
              <a:rPr lang="it-IT" dirty="0" smtClean="0">
                <a:solidFill>
                  <a:srgbClr val="222222"/>
                </a:solidFill>
                <a:latin typeface="Arial" charset="0"/>
                <a:hlinkClick r:id="rId2"/>
              </a:rPr>
              <a:t>youtu.be/nLfIOv78VFI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endParaRPr lang="it-IT" b="0" i="0" dirty="0">
              <a:solidFill>
                <a:srgbClr val="222222"/>
              </a:solidFill>
              <a:effectLst/>
              <a:latin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626" y="935422"/>
            <a:ext cx="2189612" cy="30471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36" y="4379504"/>
            <a:ext cx="3492500" cy="213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887" y="4379504"/>
            <a:ext cx="3810000" cy="2133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938" y="4379504"/>
            <a:ext cx="3797300" cy="21463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156" y="1353695"/>
            <a:ext cx="1193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80509" y="290946"/>
            <a:ext cx="85343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51616"/>
                </a:solidFill>
                <a:latin typeface="Montserrat" charset="0"/>
              </a:rPr>
              <a:t>THE BAREFOOT RUN</a:t>
            </a:r>
          </a:p>
          <a:p>
            <a:pPr algn="ctr"/>
            <a:endParaRPr lang="it-IT" sz="2400" dirty="0">
              <a:solidFill>
                <a:srgbClr val="151616"/>
              </a:solidFill>
              <a:latin typeface="Montserrat" charset="0"/>
            </a:endParaRPr>
          </a:p>
          <a:p>
            <a:pPr algn="just"/>
            <a:r>
              <a:rPr lang="it-IT" dirty="0" smtClean="0">
                <a:solidFill>
                  <a:srgbClr val="151616"/>
                </a:solidFill>
                <a:latin typeface="Montserrat" charset="0"/>
              </a:rPr>
              <a:t>The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 </a:t>
            </a:r>
            <a:r>
              <a:rPr lang="it-IT" b="1" dirty="0" err="1">
                <a:solidFill>
                  <a:srgbClr val="0F243E"/>
                </a:solidFill>
                <a:latin typeface="Montserrat" charset="0"/>
              </a:rPr>
              <a:t>Barefoot</a:t>
            </a:r>
            <a:r>
              <a:rPr lang="it-IT" b="1" dirty="0">
                <a:solidFill>
                  <a:srgbClr val="0F243E"/>
                </a:solidFill>
                <a:latin typeface="Montserrat" charset="0"/>
              </a:rPr>
              <a:t> </a:t>
            </a:r>
            <a:r>
              <a:rPr lang="it-IT" b="1" dirty="0" err="1">
                <a:solidFill>
                  <a:srgbClr val="0F243E"/>
                </a:solidFill>
                <a:latin typeface="Montserrat" charset="0"/>
              </a:rPr>
              <a:t>Run</a:t>
            </a:r>
            <a:r>
              <a:rPr lang="it-IT" b="1" dirty="0">
                <a:solidFill>
                  <a:srgbClr val="0F243E"/>
                </a:solidFill>
                <a:latin typeface="Montserrat" charset="0"/>
              </a:rPr>
              <a:t> (Corsa degli Scalzi)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 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is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well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known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in 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Sardinia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for the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traditional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celebrations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in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honor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of Saint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Saviour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(</a:t>
            </a:r>
            <a:r>
              <a:rPr lang="it-IT" b="1" dirty="0">
                <a:solidFill>
                  <a:srgbClr val="0F243E"/>
                </a:solidFill>
                <a:latin typeface="Montserrat" charset="0"/>
              </a:rPr>
              <a:t>San Salvatore di </a:t>
            </a:r>
            <a:r>
              <a:rPr lang="it-IT" b="1" dirty="0" err="1" smtClean="0">
                <a:solidFill>
                  <a:srgbClr val="0F243E"/>
                </a:solidFill>
                <a:latin typeface="Montserrat" charset="0"/>
              </a:rPr>
              <a:t>Sinis</a:t>
            </a:r>
            <a:r>
              <a:rPr lang="it-IT" dirty="0" smtClean="0">
                <a:solidFill>
                  <a:srgbClr val="151616"/>
                </a:solidFill>
                <a:latin typeface="Montserrat" charset="0"/>
              </a:rPr>
              <a:t>) </a:t>
            </a:r>
            <a:r>
              <a:rPr lang="it-IT" dirty="0" err="1" smtClean="0">
                <a:solidFill>
                  <a:srgbClr val="151616"/>
                </a:solidFill>
                <a:latin typeface="Montserrat" charset="0"/>
              </a:rPr>
              <a:t>that</a:t>
            </a:r>
            <a:r>
              <a:rPr lang="it-IT" dirty="0" smtClean="0">
                <a:solidFill>
                  <a:srgbClr val="151616"/>
                </a:solidFill>
                <a:latin typeface="Montserrat" charset="0"/>
              </a:rPr>
              <a:t> take </a:t>
            </a:r>
            <a:r>
              <a:rPr lang="it-IT" dirty="0" err="1" smtClean="0">
                <a:solidFill>
                  <a:srgbClr val="151616"/>
                </a:solidFill>
                <a:latin typeface="Montserrat" charset="0"/>
              </a:rPr>
              <a:t>place</a:t>
            </a:r>
            <a:r>
              <a:rPr lang="it-IT" dirty="0" smtClean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 err="1" smtClean="0">
                <a:solidFill>
                  <a:srgbClr val="151616"/>
                </a:solidFill>
                <a:latin typeface="Montserrat" charset="0"/>
              </a:rPr>
              <a:t>between</a:t>
            </a:r>
            <a:r>
              <a:rPr lang="it-IT" dirty="0" smtClean="0">
                <a:solidFill>
                  <a:srgbClr val="151616"/>
                </a:solidFill>
                <a:latin typeface="Montserrat" charset="0"/>
              </a:rPr>
              <a:t> the </a:t>
            </a:r>
            <a:r>
              <a:rPr lang="it-IT" dirty="0" err="1" smtClean="0">
                <a:solidFill>
                  <a:srgbClr val="151616"/>
                </a:solidFill>
                <a:latin typeface="Montserrat" charset="0"/>
              </a:rPr>
              <a:t>months</a:t>
            </a:r>
            <a:r>
              <a:rPr lang="it-IT" dirty="0" smtClean="0">
                <a:solidFill>
                  <a:srgbClr val="151616"/>
                </a:solidFill>
                <a:latin typeface="Montserrat" charset="0"/>
              </a:rPr>
              <a:t> of August and </a:t>
            </a:r>
            <a:r>
              <a:rPr lang="it-IT" dirty="0" err="1" smtClean="0">
                <a:solidFill>
                  <a:srgbClr val="151616"/>
                </a:solidFill>
                <a:latin typeface="Montserrat" charset="0"/>
              </a:rPr>
              <a:t>September</a:t>
            </a:r>
            <a:r>
              <a:rPr lang="it-IT" dirty="0" smtClean="0">
                <a:solidFill>
                  <a:srgbClr val="151616"/>
                </a:solidFill>
                <a:latin typeface="Montserrat" charset="0"/>
              </a:rPr>
              <a:t>. </a:t>
            </a:r>
            <a:r>
              <a:rPr lang="it-IT" dirty="0" err="1" smtClean="0">
                <a:solidFill>
                  <a:srgbClr val="151616"/>
                </a:solidFill>
                <a:latin typeface="Montserrat" charset="0"/>
              </a:rPr>
              <a:t>According</a:t>
            </a:r>
            <a:r>
              <a:rPr lang="it-IT" dirty="0" smtClean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to the </a:t>
            </a:r>
            <a:r>
              <a:rPr lang="it-IT" dirty="0" err="1" smtClean="0">
                <a:solidFill>
                  <a:srgbClr val="151616"/>
                </a:solidFill>
                <a:latin typeface="Montserrat" charset="0"/>
              </a:rPr>
              <a:t>tradition</a:t>
            </a:r>
            <a:r>
              <a:rPr lang="it-IT" dirty="0" smtClean="0">
                <a:solidFill>
                  <a:srgbClr val="151616"/>
                </a:solidFill>
                <a:latin typeface="Montserrat" charset="0"/>
              </a:rPr>
              <a:t>,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around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the 14th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century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,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during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a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sudden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Saracen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incursion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into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the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village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, the statue of the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saint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was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brought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to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safety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by men and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women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,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running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barefoot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, </a:t>
            </a:r>
            <a:r>
              <a:rPr lang="it-IT" dirty="0" err="1">
                <a:solidFill>
                  <a:srgbClr val="151616"/>
                </a:solidFill>
                <a:latin typeface="Montserrat" charset="0"/>
              </a:rPr>
              <a:t>towards</a:t>
            </a:r>
            <a:r>
              <a:rPr lang="it-IT" dirty="0">
                <a:solidFill>
                  <a:srgbClr val="151616"/>
                </a:solidFill>
                <a:latin typeface="Montserrat" charset="0"/>
              </a:rPr>
              <a:t> the </a:t>
            </a:r>
            <a:r>
              <a:rPr lang="it-IT" b="1" dirty="0" err="1">
                <a:solidFill>
                  <a:srgbClr val="0F243E"/>
                </a:solidFill>
                <a:latin typeface="inherit" charset="0"/>
              </a:rPr>
              <a:t>town</a:t>
            </a:r>
            <a:r>
              <a:rPr lang="it-IT" b="1" dirty="0">
                <a:solidFill>
                  <a:srgbClr val="0F243E"/>
                </a:solidFill>
                <a:latin typeface="inherit" charset="0"/>
              </a:rPr>
              <a:t> of Cabras</a:t>
            </a:r>
            <a:r>
              <a:rPr lang="it-IT" dirty="0" smtClean="0">
                <a:solidFill>
                  <a:srgbClr val="151616"/>
                </a:solidFill>
                <a:latin typeface="Montserrat" charset="0"/>
              </a:rPr>
              <a:t>.</a:t>
            </a:r>
          </a:p>
          <a:p>
            <a:pPr algn="just" fontAlgn="base"/>
            <a:r>
              <a:rPr lang="it-IT" dirty="0" smtClean="0"/>
              <a:t>The </a:t>
            </a:r>
            <a:r>
              <a:rPr lang="it-IT" dirty="0" err="1"/>
              <a:t>celebrations</a:t>
            </a:r>
            <a:r>
              <a:rPr lang="it-IT" dirty="0"/>
              <a:t> </a:t>
            </a:r>
            <a:r>
              <a:rPr lang="it-IT" dirty="0" err="1"/>
              <a:t>begin</a:t>
            </a:r>
            <a:r>
              <a:rPr lang="it-IT" dirty="0"/>
              <a:t> with the </a:t>
            </a:r>
            <a:r>
              <a:rPr lang="it-IT" dirty="0" err="1"/>
              <a:t>procession</a:t>
            </a:r>
            <a:r>
              <a:rPr lang="it-IT" dirty="0"/>
              <a:t> of the </a:t>
            </a:r>
            <a:r>
              <a:rPr lang="it-IT" dirty="0" err="1"/>
              <a:t>women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, </a:t>
            </a:r>
            <a:r>
              <a:rPr lang="it-IT" dirty="0" err="1"/>
              <a:t>showing</a:t>
            </a:r>
            <a:r>
              <a:rPr lang="it-IT" dirty="0"/>
              <a:t> off </a:t>
            </a:r>
            <a:r>
              <a:rPr lang="it-IT" dirty="0" err="1"/>
              <a:t>their</a:t>
            </a:r>
            <a:r>
              <a:rPr lang="it-IT" dirty="0"/>
              <a:t> </a:t>
            </a:r>
            <a:r>
              <a:rPr lang="it-IT" b="1" dirty="0" err="1"/>
              <a:t>traditional</a:t>
            </a:r>
            <a:r>
              <a:rPr lang="it-IT" b="1" dirty="0"/>
              <a:t> </a:t>
            </a:r>
            <a:r>
              <a:rPr lang="it-IT" b="1" dirty="0" err="1"/>
              <a:t>Sardinian</a:t>
            </a:r>
            <a:r>
              <a:rPr lang="it-IT" b="1" dirty="0"/>
              <a:t> costume</a:t>
            </a:r>
            <a:r>
              <a:rPr lang="it-IT" dirty="0"/>
              <a:t>, </a:t>
            </a:r>
            <a:r>
              <a:rPr lang="it-IT" dirty="0" err="1"/>
              <a:t>lead</a:t>
            </a:r>
            <a:r>
              <a:rPr lang="it-IT" dirty="0"/>
              <a:t> the small statue of </a:t>
            </a:r>
            <a:r>
              <a:rPr lang="it-IT" b="1" dirty="0"/>
              <a:t>Santu </a:t>
            </a:r>
            <a:r>
              <a:rPr lang="it-IT" b="1" dirty="0" err="1"/>
              <a:t>Srabadoeddu</a:t>
            </a:r>
            <a:r>
              <a:rPr lang="it-IT" dirty="0"/>
              <a:t> from the </a:t>
            </a:r>
            <a:r>
              <a:rPr lang="it-IT" dirty="0" err="1"/>
              <a:t>town</a:t>
            </a:r>
            <a:r>
              <a:rPr lang="it-IT" dirty="0"/>
              <a:t> of Cabras to the </a:t>
            </a:r>
            <a:r>
              <a:rPr lang="it-IT" dirty="0" err="1"/>
              <a:t>village</a:t>
            </a:r>
            <a:r>
              <a:rPr lang="it-IT" dirty="0"/>
              <a:t> of San Salvatore, in a </a:t>
            </a:r>
            <a:r>
              <a:rPr lang="it-IT" dirty="0" err="1"/>
              <a:t>swirl</a:t>
            </a:r>
            <a:r>
              <a:rPr lang="it-IT" dirty="0"/>
              <a:t> of </a:t>
            </a:r>
            <a:r>
              <a:rPr lang="it-IT" dirty="0" err="1"/>
              <a:t>colours</a:t>
            </a:r>
            <a:r>
              <a:rPr lang="it-IT" dirty="0"/>
              <a:t>, voices and </a:t>
            </a:r>
            <a:r>
              <a:rPr lang="it-IT" dirty="0" err="1"/>
              <a:t>prayers</a:t>
            </a:r>
            <a:r>
              <a:rPr lang="it-IT" dirty="0"/>
              <a:t>.</a:t>
            </a:r>
          </a:p>
          <a:p>
            <a:pPr algn="just" fontAlgn="base"/>
            <a:r>
              <a:rPr lang="it-IT" dirty="0" smtClean="0"/>
              <a:t>The </a:t>
            </a:r>
            <a:r>
              <a:rPr lang="it-IT" dirty="0"/>
              <a:t>first weekend of </a:t>
            </a:r>
            <a:r>
              <a:rPr lang="it-IT" dirty="0" err="1"/>
              <a:t>September</a:t>
            </a:r>
            <a:r>
              <a:rPr lang="it-IT" dirty="0"/>
              <a:t>, </a:t>
            </a:r>
            <a:r>
              <a:rPr lang="it-IT" dirty="0" smtClean="0"/>
              <a:t>on </a:t>
            </a:r>
            <a:r>
              <a:rPr lang="it-IT" dirty="0" err="1" smtClean="0"/>
              <a:t>Saturday</a:t>
            </a:r>
            <a:r>
              <a:rPr lang="it-IT" dirty="0" smtClean="0"/>
              <a:t> </a:t>
            </a:r>
            <a:r>
              <a:rPr lang="it-IT" dirty="0" err="1"/>
              <a:t>morning</a:t>
            </a:r>
            <a:r>
              <a:rPr lang="it-IT" dirty="0"/>
              <a:t>, </a:t>
            </a:r>
            <a:r>
              <a:rPr lang="it-IT" dirty="0" err="1"/>
              <a:t>hundreds</a:t>
            </a:r>
            <a:r>
              <a:rPr lang="it-IT" dirty="0"/>
              <a:t> of men, boys and </a:t>
            </a:r>
            <a:r>
              <a:rPr lang="it-IT" dirty="0" err="1"/>
              <a:t>children</a:t>
            </a:r>
            <a:r>
              <a:rPr lang="it-IT" dirty="0"/>
              <a:t>, </a:t>
            </a:r>
            <a:r>
              <a:rPr lang="it-IT" dirty="0" err="1"/>
              <a:t>dressed</a:t>
            </a:r>
            <a:r>
              <a:rPr lang="it-IT" dirty="0"/>
              <a:t> in a </a:t>
            </a:r>
            <a:r>
              <a:rPr lang="it-IT" b="1" dirty="0" err="1"/>
              <a:t>white</a:t>
            </a:r>
            <a:r>
              <a:rPr lang="it-IT" b="1" dirty="0"/>
              <a:t> </a:t>
            </a:r>
            <a:r>
              <a:rPr lang="it-IT" b="1" dirty="0" err="1"/>
              <a:t>tunic</a:t>
            </a:r>
            <a:r>
              <a:rPr lang="it-IT" dirty="0"/>
              <a:t>, dissolve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votes</a:t>
            </a:r>
            <a:r>
              <a:rPr lang="it-IT" dirty="0"/>
              <a:t>, and </a:t>
            </a:r>
            <a:r>
              <a:rPr lang="it-IT" b="1" dirty="0" err="1"/>
              <a:t>run</a:t>
            </a:r>
            <a:r>
              <a:rPr lang="it-IT" b="1" dirty="0"/>
              <a:t> </a:t>
            </a:r>
            <a:r>
              <a:rPr lang="it-IT" b="1" dirty="0" err="1"/>
              <a:t>barefoot</a:t>
            </a:r>
            <a:r>
              <a:rPr lang="it-IT" dirty="0"/>
              <a:t> </a:t>
            </a:r>
            <a:r>
              <a:rPr lang="it-IT" dirty="0" err="1"/>
              <a:t>bringing</a:t>
            </a:r>
            <a:r>
              <a:rPr lang="it-IT" dirty="0"/>
              <a:t> the statue of </a:t>
            </a:r>
            <a:r>
              <a:rPr lang="it-IT" i="1" dirty="0"/>
              <a:t>Santu </a:t>
            </a:r>
            <a:r>
              <a:rPr lang="it-IT" i="1" dirty="0" err="1"/>
              <a:t>Srabadoi</a:t>
            </a:r>
            <a:r>
              <a:rPr lang="it-IT" i="1" dirty="0"/>
              <a:t> </a:t>
            </a:r>
            <a:r>
              <a:rPr lang="it-IT" dirty="0"/>
              <a:t>to the small </a:t>
            </a:r>
            <a:r>
              <a:rPr lang="it-IT" dirty="0" err="1" smtClean="0"/>
              <a:t>village</a:t>
            </a:r>
            <a:r>
              <a:rPr lang="it-IT" i="1" dirty="0" smtClean="0"/>
              <a:t>. </a:t>
            </a:r>
            <a:r>
              <a:rPr lang="it-IT" i="1" dirty="0" smtClean="0">
                <a:hlinkClick r:id="rId2"/>
              </a:rPr>
              <a:t>https://youtu.be/v0TQr_D24sk</a:t>
            </a:r>
            <a:r>
              <a:rPr lang="it-IT" i="1" dirty="0"/>
              <a:t> </a:t>
            </a:r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08" y="4357254"/>
            <a:ext cx="3810000" cy="2260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31" y="1122220"/>
            <a:ext cx="2936359" cy="29233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40" y="4357254"/>
            <a:ext cx="3594100" cy="2260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924" y="4357254"/>
            <a:ext cx="3810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6720" y="288216"/>
            <a:ext cx="85701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222222"/>
                </a:solidFill>
                <a:latin typeface="Arial" charset="0"/>
              </a:rPr>
              <a:t>BALLU TUNDU</a:t>
            </a:r>
          </a:p>
          <a:p>
            <a:endParaRPr lang="it-IT" b="1" dirty="0">
              <a:solidFill>
                <a:srgbClr val="222222"/>
              </a:solidFill>
              <a:latin typeface="Arial" charset="0"/>
            </a:endParaRPr>
          </a:p>
          <a:p>
            <a:pPr algn="just"/>
            <a:r>
              <a:rPr lang="it-IT" b="1" dirty="0" err="1" smtClean="0">
                <a:solidFill>
                  <a:srgbClr val="222222"/>
                </a:solidFill>
                <a:latin typeface="Arial" charset="0"/>
              </a:rPr>
              <a:t>Ballu</a:t>
            </a:r>
            <a:r>
              <a:rPr lang="it-IT" b="1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b="1" dirty="0" err="1" smtClean="0">
                <a:solidFill>
                  <a:srgbClr val="222222"/>
                </a:solidFill>
                <a:latin typeface="Arial" charset="0"/>
              </a:rPr>
              <a:t>tundu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traditional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Sardinian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folk dance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which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typically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danced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closed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or open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circle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 The dance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described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early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1805. 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northern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central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Sardinia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the dance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lively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animated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with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leaps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agile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movements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usually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accompanied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by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choir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three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or more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singers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the center of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circle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 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other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areas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the dance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done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to launeddas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but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accordion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had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also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made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appearance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by the 19th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century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 </a:t>
            </a:r>
            <a:endParaRPr lang="it-IT" dirty="0" smtClean="0">
              <a:solidFill>
                <a:srgbClr val="222222"/>
              </a:solidFill>
              <a:latin typeface="Arial" charset="0"/>
            </a:endParaRPr>
          </a:p>
          <a:p>
            <a:pPr algn="just"/>
            <a:endParaRPr lang="it-IT" dirty="0">
              <a:solidFill>
                <a:srgbClr val="222222"/>
              </a:solidFill>
              <a:latin typeface="Arial" charset="0"/>
            </a:endParaRPr>
          </a:p>
          <a:p>
            <a:pPr algn="just"/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At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least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past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manner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holding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hands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very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important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followed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strict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rules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Married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or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engaged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couples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could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hold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hands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palm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to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palm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with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fingers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entwined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but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man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could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not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do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with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young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girl or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another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man's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wife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If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stranger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entered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circle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had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to do so to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woman's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right so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not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to come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between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her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her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husband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. </a:t>
            </a:r>
            <a:r>
              <a:rPr lang="it-IT" dirty="0" smtClean="0">
                <a:solidFill>
                  <a:srgbClr val="222222"/>
                </a:solidFill>
                <a:latin typeface="Arial" charset="0"/>
                <a:hlinkClick r:id="rId2"/>
              </a:rPr>
              <a:t>https://youtu.be/_xvZ11jJO80</a:t>
            </a:r>
            <a:endParaRPr lang="it-IT" b="0" i="0" dirty="0">
              <a:solidFill>
                <a:srgbClr val="222222"/>
              </a:solidFill>
              <a:effectLst/>
              <a:latin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359" y="2696434"/>
            <a:ext cx="2817246" cy="15621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855" y="456176"/>
            <a:ext cx="2762750" cy="192659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20" y="4572197"/>
            <a:ext cx="4051300" cy="2006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597" y="4572197"/>
            <a:ext cx="3627504" cy="2006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691" y="4572197"/>
            <a:ext cx="3302235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94613" y="318655"/>
            <a:ext cx="867873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it-IT" sz="2400" b="1" dirty="0" smtClean="0">
                <a:solidFill>
                  <a:srgbClr val="222222"/>
                </a:solidFill>
                <a:latin typeface="Arial" charset="0"/>
              </a:rPr>
              <a:t>The </a:t>
            </a:r>
            <a:r>
              <a:rPr lang="it-IT" sz="2400" b="1" dirty="0" err="1" smtClean="0">
                <a:solidFill>
                  <a:srgbClr val="222222"/>
                </a:solidFill>
                <a:latin typeface="Arial" charset="0"/>
              </a:rPr>
              <a:t>Faradda</a:t>
            </a:r>
            <a:r>
              <a:rPr lang="it-IT" sz="2400" b="1" dirty="0" smtClean="0">
                <a:solidFill>
                  <a:srgbClr val="222222"/>
                </a:solidFill>
                <a:latin typeface="Arial" charset="0"/>
              </a:rPr>
              <a:t> di li </a:t>
            </a:r>
            <a:r>
              <a:rPr lang="it-IT" sz="2400" b="1" dirty="0" err="1" smtClean="0">
                <a:solidFill>
                  <a:srgbClr val="222222"/>
                </a:solidFill>
                <a:latin typeface="Arial" charset="0"/>
              </a:rPr>
              <a:t>candareri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i="1" dirty="0" smtClean="0">
                <a:solidFill>
                  <a:srgbClr val="A55858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(</a:t>
            </a:r>
            <a:r>
              <a:rPr lang="it-IT" i="1" dirty="0">
                <a:solidFill>
                  <a:srgbClr val="222222"/>
                </a:solidFill>
                <a:latin typeface="Arial" charset="0"/>
              </a:rPr>
              <a:t>The </a:t>
            </a:r>
            <a:r>
              <a:rPr lang="it-IT" i="1" dirty="0" err="1">
                <a:solidFill>
                  <a:srgbClr val="222222"/>
                </a:solidFill>
                <a:latin typeface="Arial" charset="0"/>
              </a:rPr>
              <a:t>Descent</a:t>
            </a:r>
            <a:r>
              <a:rPr lang="it-IT" i="1" dirty="0">
                <a:solidFill>
                  <a:srgbClr val="222222"/>
                </a:solidFill>
                <a:latin typeface="Arial" charset="0"/>
              </a:rPr>
              <a:t> of the Candelieri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)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it's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devotional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procession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in Sassari, 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which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enormous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wooden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candles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are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carried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by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members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the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city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guilds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from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town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centre to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church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Santa Maria of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Betlem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commemoration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the end of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plague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1582.</a:t>
            </a:r>
          </a:p>
          <a:p>
            <a:pPr algn="just">
              <a:buFont typeface="Arial" charset="0"/>
              <a:buChar char="•"/>
            </a:pPr>
            <a:endParaRPr lang="it-IT" dirty="0" smtClean="0">
              <a:solidFill>
                <a:srgbClr val="222222"/>
              </a:solidFill>
              <a:latin typeface="Arial" charset="0"/>
            </a:endParaRPr>
          </a:p>
          <a:p>
            <a:pPr algn="ctr">
              <a:buFont typeface="Arial" charset="0"/>
              <a:buChar char="•"/>
            </a:pPr>
            <a:r>
              <a:rPr lang="it-IT" dirty="0" err="1">
                <a:solidFill>
                  <a:srgbClr val="222222"/>
                </a:solidFill>
                <a:latin typeface="Arial" charset="0"/>
              </a:rPr>
              <a:t>There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are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approximately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ten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large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candles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each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representing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gremio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guild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),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hence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corporation: public-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transport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workers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shoemakers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agricultural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workers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blacksmiths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carpenters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butchers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farmers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masons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greengrocers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piccapietre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stone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-cutters),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tailors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wayfarers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.</a:t>
            </a:r>
          </a:p>
          <a:p>
            <a:pPr algn="just">
              <a:buFont typeface="Arial" charset="0"/>
              <a:buChar char="•"/>
            </a:pPr>
            <a:endParaRPr lang="it-IT" dirty="0" smtClean="0">
              <a:solidFill>
                <a:srgbClr val="222222"/>
              </a:solidFill>
              <a:latin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The 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large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wooden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columns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are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carried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on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shoulders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the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gremianti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members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guilds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),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accompanied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by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rhythm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pipes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drums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ritual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ends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with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fulfilment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vow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inside Santa Maria di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Betlem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where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the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gremi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rotate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each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Candlestick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three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times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honour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the Virgin Mary</a:t>
            </a:r>
            <a:r>
              <a:rPr lang="it-IT" dirty="0"/>
              <a:t>. </a:t>
            </a:r>
            <a:r>
              <a:rPr lang="it-IT" dirty="0" smtClean="0">
                <a:hlinkClick r:id="rId2"/>
              </a:rPr>
              <a:t>https://youtu.be/oN11ehFE6lQ</a:t>
            </a:r>
            <a:endParaRPr lang="it-IT" b="0" i="0" dirty="0">
              <a:solidFill>
                <a:srgbClr val="222222"/>
              </a:solidFill>
              <a:effectLst/>
              <a:latin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612" y="4532986"/>
            <a:ext cx="2355328" cy="19520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25" y="557035"/>
            <a:ext cx="2324100" cy="34925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544" y="4532986"/>
            <a:ext cx="2780647" cy="195209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564" y="4532989"/>
            <a:ext cx="3261781" cy="195209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52" y="4381306"/>
            <a:ext cx="2646587" cy="21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2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2297" y="358815"/>
            <a:ext cx="11004469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THE ARDIA </a:t>
            </a:r>
          </a:p>
          <a:p>
            <a:pPr>
              <a:spcAft>
                <a:spcPts val="0"/>
              </a:spcAft>
            </a:pPr>
            <a:endParaRPr lang="it-IT" sz="2000" b="1" dirty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Ardia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of </a:t>
            </a:r>
            <a:r>
              <a:rPr lang="it-IT" b="1" dirty="0" smtClean="0">
                <a:solidFill>
                  <a:srgbClr val="000099"/>
                </a:solidFill>
                <a:latin typeface="Verdana" charset="0"/>
                <a:ea typeface="Times New Roman" charset="0"/>
                <a:cs typeface="Times New Roman" charset="0"/>
                <a:hlinkClick r:id="rId3"/>
              </a:rPr>
              <a:t>Sedilo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 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takes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place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on the 6th and 7th of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July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with a 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reckless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horse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-race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around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Church of San 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Costantino (in </a:t>
            </a:r>
            <a:r>
              <a:rPr lang="it-IT" dirty="0" err="1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Sardinian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, Santu </a:t>
            </a:r>
            <a:r>
              <a:rPr lang="it-IT" dirty="0" err="1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Antinu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S'</a:t>
            </a:r>
            <a:r>
              <a:rPr lang="it-IT" dirty="0" err="1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Ardia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celebrates 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memory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of an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historic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battle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that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represents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victory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of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Christianity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over </a:t>
            </a:r>
            <a:r>
              <a:rPr lang="it-IT" dirty="0" err="1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Paganism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. </a:t>
            </a:r>
            <a:b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</a:b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Feast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is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made up of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two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phases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: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at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first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celebrations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take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place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in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main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square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of Sedilo,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where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parish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priest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officially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appoints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three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riders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that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will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receive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“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pandelas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”: the small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flags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that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will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turn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them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into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representatives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of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Christianity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 </a:t>
            </a:r>
            <a:b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</a:br>
            <a:endParaRPr lang="it-IT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201" y="2216317"/>
            <a:ext cx="4191000" cy="19431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79" y="1741964"/>
            <a:ext cx="2036179" cy="2891807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845" y="195596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71333" y="474562"/>
            <a:ext cx="10845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three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riders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together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with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escorts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(sas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iscortas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)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will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have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task to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defend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“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pandelas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”.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That's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how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second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phase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of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rite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begins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,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when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riders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head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towards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Su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Fortigheddu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: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promontory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that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overlooks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entrance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arch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of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sanctuary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. </a:t>
            </a: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it-IT" dirty="0" smtClean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it-IT" dirty="0" err="1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After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receiving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parish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priest's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blessing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, the beautiful and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mad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race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begins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around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the </a:t>
            </a:r>
            <a:r>
              <a:rPr lang="it-IT" dirty="0" err="1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sanctuary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of Santu </a:t>
            </a:r>
            <a:r>
              <a:rPr lang="it-IT" dirty="0" err="1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Antinu</a:t>
            </a: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endParaRPr lang="it-IT" dirty="0">
              <a:solidFill>
                <a:srgbClr val="6666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it-IT" dirty="0" smtClean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  <a:hlinkClick r:id="rId2"/>
              </a:rPr>
              <a:t>https://youtu.be/zhD2dlM2ry8</a:t>
            </a:r>
            <a: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  <a:t/>
            </a:r>
            <a:br>
              <a:rPr lang="it-IT" dirty="0">
                <a:solidFill>
                  <a:srgbClr val="666666"/>
                </a:solidFill>
                <a:latin typeface="Verdana" charset="0"/>
                <a:ea typeface="Times New Roman" charset="0"/>
                <a:cs typeface="Times New Roman" charset="0"/>
              </a:rPr>
            </a:br>
            <a:endParaRPr lang="it-IT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1" y="1794075"/>
            <a:ext cx="3467100" cy="2336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604" y="2111575"/>
            <a:ext cx="4025900" cy="20193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409" y="1921396"/>
            <a:ext cx="2713497" cy="220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3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118</Words>
  <Application>Microsoft Macintosh PowerPoint</Application>
  <PresentationFormat>Widescreen</PresentationFormat>
  <Paragraphs>67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Calibri</vt:lpstr>
      <vt:lpstr>Calibri Light</vt:lpstr>
      <vt:lpstr>inherit</vt:lpstr>
      <vt:lpstr>Montserrat</vt:lpstr>
      <vt:lpstr>Times New Roman</vt:lpstr>
      <vt:lpstr>Verdana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36</cp:revision>
  <dcterms:created xsi:type="dcterms:W3CDTF">2019-11-17T20:27:33Z</dcterms:created>
  <dcterms:modified xsi:type="dcterms:W3CDTF">2019-12-06T15:44:20Z</dcterms:modified>
</cp:coreProperties>
</file>