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0"/>
    <p:restoredTop sz="94688"/>
  </p:normalViewPr>
  <p:slideViewPr>
    <p:cSldViewPr snapToGrid="0" snapToObjects="1">
      <p:cViewPr varScale="1">
        <p:scale>
          <a:sx n="110" d="100"/>
          <a:sy n="110" d="100"/>
        </p:scale>
        <p:origin x="1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B5A4F43-890E-48F7-911B-9E1EAFFE1A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377918-664B-41A6-9B95-2F329772F2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8DCCB-01A8-4BA8-B45A-EF2D1976E85B}" type="datetimeFigureOut">
              <a:rPr lang="en-US"/>
              <a:t>12/6/19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B2D01A5-0EEF-461A-8137-D53FC2B51B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5814C62-EF3F-41C1-8CFC-308CCE5DA6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A98AB-846A-4EFB-B132-7899762AC56A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4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diapositiva 1">
            <a:extLst>
              <a:ext uri="{FF2B5EF4-FFF2-40B4-BE49-F238E27FC236}">
                <a16:creationId xmlns:a16="http://schemas.microsoft.com/office/drawing/2014/main" xmlns="" id="{83B03C2D-6397-46BF-BDEC-C3BAB8BC01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12922" y="1027081"/>
            <a:ext cx="4933800" cy="370043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Segnaposto note 2">
            <a:extLst>
              <a:ext uri="{FF2B5EF4-FFF2-40B4-BE49-F238E27FC236}">
                <a16:creationId xmlns:a16="http://schemas.microsoft.com/office/drawing/2014/main" xmlns="" id="{2B2E35C0-71CF-43D3-8F02-27C2BC503F9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1169636" y="5086798"/>
            <a:ext cx="5226116" cy="41072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9BC6E-FABD-472B-BD40-5B72DB54B425}" type="datetimeFigureOut">
              <a:rPr lang="en-US"/>
              <a:t>12/6/19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4D3A9-4F2F-46E0-8597-D428F408B945}" type="slidenum"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8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400" b="0" i="0" u="none" strike="noStrike" kern="0" cap="none" spc="0" baseline="0">
        <a:solidFill>
          <a:srgbClr val="000000"/>
        </a:solidFill>
        <a:uFillTx/>
        <a:latin typeface="Thorndale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12DAA0C3-39EB-4F9D-A119-3539CD4B15A1}"/>
              </a:ext>
            </a:extLst>
          </p:cNvPr>
          <p:cNvSpPr/>
          <p:nvPr/>
        </p:nvSpPr>
        <p:spPr>
          <a:xfrm>
            <a:off x="1312922" y="1027081"/>
            <a:ext cx="4933800" cy="3700439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97DFEE4B-A4DC-463A-9538-5DAF0DFD1D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603"/>
          </a:xfrm>
          <a:noFill/>
          <a:ln>
            <a:noFill/>
          </a:ln>
        </p:spPr>
        <p:txBody>
          <a:bodyPr wrap="square" lIns="0" tIns="0" rIns="0" bIns="0" anchor="t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E4F2BB96-D4D2-4F48-B384-5BB4D87490D8}"/>
              </a:ext>
            </a:extLst>
          </p:cNvPr>
          <p:cNvSpPr/>
          <p:nvPr/>
        </p:nvSpPr>
        <p:spPr>
          <a:xfrm>
            <a:off x="1312922" y="1027081"/>
            <a:ext cx="4933800" cy="3700439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BF1BB576-D1CE-4120-8AB2-405A993370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  <a:noFill/>
          <a:ln>
            <a:noFill/>
          </a:ln>
        </p:spPr>
        <p:txBody>
          <a:bodyPr wrap="square" lIns="0" tIns="0" rIns="0" bIns="0" anchor="t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42D26D8-0F13-492F-8473-10996D12C785}"/>
              </a:ext>
            </a:extLst>
          </p:cNvPr>
          <p:cNvSpPr/>
          <p:nvPr/>
        </p:nvSpPr>
        <p:spPr>
          <a:xfrm>
            <a:off x="1312922" y="1027081"/>
            <a:ext cx="4933800" cy="3700439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B079432B-E6AD-4932-8A69-4C0E0FF16E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  <a:noFill/>
          <a:ln>
            <a:noFill/>
          </a:ln>
        </p:spPr>
        <p:txBody>
          <a:bodyPr wrap="square" lIns="0" tIns="0" rIns="0" bIns="0" anchor="t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BD76AFAF-1FA1-4835-B802-3B2F5295E989}"/>
              </a:ext>
            </a:extLst>
          </p:cNvPr>
          <p:cNvSpPr/>
          <p:nvPr/>
        </p:nvSpPr>
        <p:spPr>
          <a:xfrm>
            <a:off x="1312922" y="1027081"/>
            <a:ext cx="4933800" cy="3700439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303F0337-BACD-4879-996F-39B60EDD17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  <a:noFill/>
          <a:ln>
            <a:noFill/>
          </a:ln>
        </p:spPr>
        <p:txBody>
          <a:bodyPr wrap="square" lIns="0" tIns="0" rIns="0" bIns="0" anchor="t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C8A19D3F-C5AC-459B-A202-EE4412F93AE9}"/>
              </a:ext>
            </a:extLst>
          </p:cNvPr>
          <p:cNvSpPr/>
          <p:nvPr/>
        </p:nvSpPr>
        <p:spPr>
          <a:xfrm>
            <a:off x="1312922" y="1027081"/>
            <a:ext cx="4933800" cy="3700439"/>
          </a:xfrm>
          <a:prstGeom prst="rect">
            <a:avLst/>
          </a:prstGeom>
          <a:solidFill>
            <a:srgbClr val="5B9BD5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F538912A-7781-44DC-8B3D-AE7582E9B9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  <a:noFill/>
          <a:ln>
            <a:noFill/>
          </a:ln>
        </p:spPr>
        <p:txBody>
          <a:bodyPr wrap="square" lIns="0" tIns="0" rIns="0" bIns="0" anchor="t" anchorCtr="0" compatLnSpc="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FB1D208A-184A-4C92-BBCB-377356DA4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CFE7F5"/>
          </a:solidFill>
          <a:ln w="25402">
            <a:solidFill>
              <a:srgbClr val="808080"/>
            </a:solidFill>
            <a:prstDash val="solid"/>
          </a:ln>
        </p:spPr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7F9FF15C-0295-4256-9CA2-E58D949903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  <a:noFill/>
          <a:ln>
            <a:noFill/>
          </a:ln>
        </p:spPr>
        <p:txBody>
          <a:bodyPr wrap="square" lIns="0" tIns="0" rIns="0" bIns="0" anchor="t" anchorCtr="0" compatLnSpc="1">
            <a:no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1300CF-B512-4ECE-B74A-DDFAE6636C6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E63EA281-EC19-4CDA-9482-5D7F0EA697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1977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FA2237D-4152-4FD3-A9ED-05C91BE4B6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883" y="116997"/>
            <a:ext cx="8607960" cy="12621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D0EF1821-3348-4EB0-A03C-E780EA3D1EA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088282" y="2224076"/>
            <a:ext cx="8477283" cy="438480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09062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15DF40B-E955-4DFF-8F88-A8D358CE3F57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61240" y="117472"/>
            <a:ext cx="2205039" cy="649128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8F38266-CF1C-49A7-9FCC-C85D1DBD634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741358" y="117472"/>
            <a:ext cx="6467478" cy="649128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86571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197A9C8-B14A-4438-9C9D-77AF9FE06E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883" y="116997"/>
            <a:ext cx="8607960" cy="12621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5F7CD53-4A78-49B6-B738-1E027207D1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88282" y="2224076"/>
            <a:ext cx="8477283" cy="43848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423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2F6EC9-330E-4EF6-81BA-4BE0B87111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DE0AF5C-3832-4B01-9726-230D2B4022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1549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7430C58-FF19-43AD-A096-1C91263040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883" y="116997"/>
            <a:ext cx="8607960" cy="12621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3A0945DB-65E1-4473-8EEE-662C2C6C597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89022" y="2224085"/>
            <a:ext cx="416242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6C16298-872F-4E08-B7A6-41B4EC65FDB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403847" y="2224085"/>
            <a:ext cx="416242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3406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2BB5707-386E-4052-BDD5-F4542339C9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906D8BF-BA65-4363-9254-3F6A4BBB93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E2986BC-7B61-439A-B1A0-ED8B20D518A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878C42C1-CA2D-4806-9642-3D421616972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80CF358B-941D-4C36-AAA2-15A0FA7E3EE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5599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4AFC30E-14BF-49AA-8D53-0BB7C6CB2D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883" y="116997"/>
            <a:ext cx="8607960" cy="12621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5553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830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6B83A74-8942-4935-B6BC-7127000042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24FECA3-56D1-4A98-865F-AF9C76AFD3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7763D3A8-827E-4DB5-82F7-E6C1CACB36C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4074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4E4CB00-087C-4B17-A358-53A657699A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590C9A08-5565-4AF9-9428-602A959D7A1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0822DDA3-8592-4E08-B172-15E099D4D15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2728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22B4CE38-38E4-46B8-B37F-4820B655C6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883" y="116997"/>
            <a:ext cx="8607960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E0C1EB38-159B-46CB-9A35-451C03A722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88282" y="2224076"/>
            <a:ext cx="847728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4000" b="1" i="1" u="none" strike="noStrike" kern="0" cap="none" spc="0" baseline="0">
          <a:solidFill>
            <a:srgbClr val="E6E6E6"/>
          </a:solidFill>
          <a:uFillTx/>
          <a:latin typeface="Albany" pitchFamily="34"/>
        </a:defRPr>
      </a:lvl1pPr>
    </p:titleStyle>
    <p:body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3200" b="0" i="0" u="none" strike="noStrike" kern="0" cap="none" spc="0" baseline="0">
          <a:solidFill>
            <a:srgbClr val="E6E6E6"/>
          </a:solidFill>
          <a:uFillTx/>
          <a:latin typeface="Albany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2C69CDC-B8E5-4E79-AF23-8969EEA7FD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5998" y="935998"/>
            <a:ext cx="3312002" cy="1727996"/>
          </a:xfrm>
        </p:spPr>
        <p:txBody>
          <a:bodyPr>
            <a:spAutoFit/>
          </a:bodyPr>
          <a:lstStyle/>
          <a:p>
            <a:pPr lvl="0"/>
            <a:r>
              <a:rPr lang="it-IT">
                <a:cs typeface="Arial Unicode MS" pitchFamily="2"/>
              </a:rPr>
              <a:t>La pintadera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FC737C0-FA46-4353-A62D-F9E6C8BBD97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895999" y="875163"/>
            <a:ext cx="4986360" cy="517284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9E462D6-46DE-4D17-ACA5-619EC42B80D6}"/>
              </a:ext>
            </a:extLst>
          </p:cNvPr>
          <p:cNvSpPr txBox="1"/>
          <p:nvPr/>
        </p:nvSpPr>
        <p:spPr>
          <a:xfrm>
            <a:off x="71999" y="2664003"/>
            <a:ext cx="4464000" cy="4607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Arial Unicode MS" pitchFamily="2"/>
              </a:rPr>
              <a:t>What</a:t>
            </a: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Arial Unicode MS" pitchFamily="2"/>
              </a:rPr>
              <a:t>is</a:t>
            </a: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2400" b="0" i="0" u="none" strike="noStrike" kern="1200" cap="none" spc="0" baseline="0" dirty="0" err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Arial Unicode MS" pitchFamily="2"/>
              </a:rPr>
              <a:t>that</a:t>
            </a: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Arial Unicode MS" pitchFamily="2"/>
              </a:rPr>
              <a:t>?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Arial Unicode MS" pitchFamily="2"/>
              </a:rPr>
              <a:t/>
            </a:r>
            <a:br>
              <a:rPr lang="it-IT" sz="2400" b="0" i="0" u="none" strike="noStrike" kern="1200" cap="none" spc="0" baseline="0" dirty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Arial Unicode MS" pitchFamily="2"/>
              </a:rPr>
            </a:br>
            <a:r>
              <a:rPr lang="it-IT" sz="240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The pintadera </a:t>
            </a:r>
            <a:r>
              <a:rPr lang="it-IT" sz="240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is</a:t>
            </a:r>
            <a:r>
              <a:rPr lang="it-IT" sz="240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a </a:t>
            </a:r>
            <a:r>
              <a:rPr lang="it-IT" sz="240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circular</a:t>
            </a:r>
            <a:r>
              <a:rPr lang="it-IT" sz="240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it-IT" sz="240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ceramic</a:t>
            </a:r>
            <a:endParaRPr lang="it-IT" sz="2400" b="0" i="0" u="none" strike="noStrike" kern="1200" cap="none" spc="0" baseline="0" dirty="0">
              <a:solidFill>
                <a:srgbClr val="FFFFD7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FFFFD7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or terracotta </a:t>
            </a:r>
            <a:r>
              <a:rPr lang="it-IT" sz="240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archaeological</a:t>
            </a:r>
            <a:r>
              <a:rPr lang="it-IT" sz="240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it-IT" sz="240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find</a:t>
            </a:r>
            <a:endParaRPr lang="it-IT" sz="2400" b="0" i="0" u="none" strike="noStrike" kern="1200" cap="none" spc="0" baseline="0" dirty="0">
              <a:solidFill>
                <a:srgbClr val="FFFFD7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FFFFD7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and </a:t>
            </a:r>
            <a:r>
              <a:rPr lang="it-IT" sz="240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it</a:t>
            </a:r>
            <a:r>
              <a:rPr lang="it-IT" sz="240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it-IT" sz="240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is</a:t>
            </a:r>
            <a:r>
              <a:rPr lang="it-IT" sz="240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it-IT" sz="240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characterized</a:t>
            </a:r>
            <a:r>
              <a:rPr lang="it-IT" sz="240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by 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00" b="0" i="0" u="none" strike="noStrike" kern="1200" cap="none" spc="0" baseline="0" dirty="0">
              <a:solidFill>
                <a:srgbClr val="FFFFD7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</a:t>
            </a:r>
            <a:r>
              <a:rPr lang="it-IT" sz="240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geometric</a:t>
            </a:r>
            <a:r>
              <a:rPr lang="it-IT" sz="240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Microsoft YaHei" pitchFamily="2"/>
                <a:cs typeface="Times New Roman" pitchFamily="18"/>
              </a:rPr>
              <a:t> design.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628B21D-5700-4F33-AB44-A6AADD934DF1}"/>
              </a:ext>
            </a:extLst>
          </p:cNvPr>
          <p:cNvSpPr txBox="1"/>
          <p:nvPr/>
        </p:nvSpPr>
        <p:spPr>
          <a:xfrm>
            <a:off x="10193402" y="-3780001"/>
            <a:ext cx="9966237" cy="83411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66FFFF"/>
                </a:solidFill>
                <a:uFillTx/>
                <a:latin typeface="Times New Roman" pitchFamily="18"/>
                <a:ea typeface="Microsoft YaHei" pitchFamily="2"/>
                <a:cs typeface="Arial Unicode MS" pitchFamily="2"/>
              </a:rPr>
              <a:t> E caratterizzata da un disegno geometrico usato come stampo o timbro per decorare il corpo, il pane o i tessuti.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noram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17AC608-63AF-4C6F-8E61-159CCCBBC040}"/>
              </a:ext>
            </a:extLst>
          </p:cNvPr>
          <p:cNvSpPr txBox="1"/>
          <p:nvPr/>
        </p:nvSpPr>
        <p:spPr>
          <a:xfrm>
            <a:off x="329760" y="1943996"/>
            <a:ext cx="2838242" cy="4751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600" b="0" i="0" u="heavy" strike="noStrike" kern="1200" cap="none" spc="0" baseline="0">
                <a:solidFill>
                  <a:srgbClr val="FFFFD7"/>
                </a:solidFill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What was it for?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600" b="0" i="0" u="none" strike="noStrike" kern="1200" cap="none" spc="0" baseline="0">
              <a:solidFill>
                <a:srgbClr val="FFFFD7"/>
              </a:solidFill>
              <a:uFillTx/>
              <a:latin typeface="Times New Roman" pitchFamily="18"/>
              <a:ea typeface="Liberation Mono" pitchFamily="49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600" b="0" i="0" u="none" strike="noStrike" kern="1200" cap="none" spc="0" baseline="0">
              <a:solidFill>
                <a:srgbClr val="FFFFD7"/>
              </a:solidFill>
              <a:uFillTx/>
              <a:latin typeface="Times New Roman" pitchFamily="18"/>
              <a:ea typeface="Liberation Mono" pitchFamily="49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FFFFD7"/>
                </a:solidFill>
                <a:uFillTx/>
                <a:latin typeface="Times New Roman" pitchFamily="18"/>
                <a:ea typeface="Liberation Mono" pitchFamily="49"/>
                <a:cs typeface="Arial Unicode MS" pitchFamily="2"/>
              </a:rPr>
              <a:t/>
            </a:r>
            <a:br>
              <a:rPr lang="it-IT" sz="2600" b="0" i="0" u="none" strike="noStrike" kern="1200" cap="none" spc="0" baseline="0">
                <a:solidFill>
                  <a:srgbClr val="FFFFD7"/>
                </a:solidFill>
                <a:uFillTx/>
                <a:latin typeface="Times New Roman" pitchFamily="18"/>
                <a:ea typeface="Liberation Mono" pitchFamily="49"/>
                <a:cs typeface="Arial Unicode MS" pitchFamily="2"/>
              </a:rPr>
            </a:br>
            <a:r>
              <a:rPr lang="it-IT" sz="2600" b="0" i="0" u="none" strike="noStrike" kern="1200" cap="none" spc="0" baseline="0">
                <a:solidFill>
                  <a:srgbClr val="FFFFD7"/>
                </a:solidFill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Was</a:t>
            </a:r>
            <a:r>
              <a:rPr lang="it-IT" sz="2600" b="0" i="0" u="none" strike="noStrike" kern="1200" cap="none" spc="0" baseline="0">
                <a:solidFill>
                  <a:srgbClr val="FFFFD7"/>
                </a:solidFill>
                <a:uFillTx/>
                <a:latin typeface="Times New Roman" pitchFamily="18"/>
                <a:ea typeface="Liberation Mono" pitchFamily="49"/>
                <a:cs typeface="Arial Unicode MS" pitchFamily="2"/>
              </a:rPr>
              <a:t> </a:t>
            </a:r>
            <a:r>
              <a:rPr lang="it-IT" sz="2600" b="0" i="0" u="none" strike="noStrike" kern="1200" cap="none" spc="0" baseline="0">
                <a:solidFill>
                  <a:srgbClr val="FFFFD7"/>
                </a:solidFill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used as 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600" b="0" i="0" u="none" strike="noStrike" kern="1200" cap="none" spc="0" baseline="0">
              <a:solidFill>
                <a:srgbClr val="FFFFD7"/>
              </a:solidFill>
              <a:uFillTx/>
              <a:latin typeface="Times New Roman" pitchFamily="18"/>
              <a:ea typeface="Liberation Mono" pitchFamily="49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FFFFD7"/>
                </a:solidFill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mold or stamp to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600" b="0" i="0" u="none" strike="noStrike" kern="1200" cap="none" spc="0" baseline="0">
              <a:solidFill>
                <a:srgbClr val="FFFFD7"/>
              </a:solidFill>
              <a:uFillTx/>
              <a:latin typeface="Times New Roman" pitchFamily="18"/>
              <a:ea typeface="Liberation Mono" pitchFamily="49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FFFFD7"/>
                </a:solidFill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decorate the body,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600" b="0" i="0" u="none" strike="noStrike" kern="1200" cap="none" spc="0" baseline="0">
              <a:solidFill>
                <a:srgbClr val="FFFFD7"/>
              </a:solidFill>
              <a:uFillTx/>
              <a:latin typeface="Times New Roman" pitchFamily="18"/>
              <a:ea typeface="Liberation Mono" pitchFamily="49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600" b="0" i="0" u="none" strike="noStrike" kern="1200" cap="none" spc="0" baseline="0">
                <a:solidFill>
                  <a:srgbClr val="FFFFD7"/>
                </a:solidFill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bread or fabrics.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3E9BFF1-FCB8-49A2-801E-E32A6236612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59961" y="1223997"/>
            <a:ext cx="6188037" cy="4104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biettivo a lungo tem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55935598-54D3-41BE-BF57-1F149E0F08DA}"/>
              </a:ext>
            </a:extLst>
          </p:cNvPr>
          <p:cNvSpPr txBox="1"/>
          <p:nvPr/>
        </p:nvSpPr>
        <p:spPr>
          <a:xfrm>
            <a:off x="182879" y="173621"/>
            <a:ext cx="7606883" cy="37768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50" b="0" i="0" u="heavy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Where was it found?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5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Arial Unicode MS" pitchFamily="2"/>
              </a:rPr>
              <a:t/>
            </a:r>
            <a:br>
              <a:rPr lang="it-IT" sz="245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Arial Unicode MS" pitchFamily="2"/>
              </a:rPr>
            </a:br>
            <a:r>
              <a:rPr lang="it-IT" sz="245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It </a:t>
            </a:r>
            <a:r>
              <a:rPr lang="it-IT" sz="245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is</a:t>
            </a:r>
            <a:r>
              <a:rPr lang="it-IT" sz="245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</a:t>
            </a:r>
            <a:r>
              <a:rPr lang="it-IT" sz="245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typical</a:t>
            </a:r>
            <a:r>
              <a:rPr lang="it-IT" sz="245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of </a:t>
            </a:r>
            <a:r>
              <a:rPr lang="it-IT" sz="2450" b="0" i="0" u="none" strike="noStrike" kern="1200" cap="none" spc="0" baseline="0" dirty="0" err="1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different</a:t>
            </a:r>
            <a:endParaRPr lang="it-IT" sz="2450" b="0" i="0" u="none" strike="noStrike" kern="1200" cap="none" spc="0" baseline="0" dirty="0" smtClean="0">
              <a:solidFill>
                <a:srgbClr val="FFFFD7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Liberation Mono" pitchFamily="49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50" b="0" i="0" u="none" strike="noStrike" kern="1200" cap="none" spc="0" baseline="0" dirty="0" smtClean="0">
              <a:solidFill>
                <a:srgbClr val="FFFFD7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Liberation Mono" pitchFamily="49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50" b="0" i="0" u="none" strike="noStrike" kern="1200" cap="none" spc="0" baseline="0" dirty="0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</a:t>
            </a:r>
            <a:r>
              <a:rPr lang="it-IT" sz="2450" b="0" i="0" u="none" strike="noStrike" kern="1200" cap="none" spc="0" baseline="0" dirty="0" err="1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prehistoric</a:t>
            </a:r>
            <a:r>
              <a:rPr lang="it-IT" sz="2450" b="0" i="0" u="none" strike="noStrike" kern="1200" cap="none" spc="0" baseline="0" dirty="0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</a:t>
            </a:r>
            <a:r>
              <a:rPr lang="it-IT" sz="2450" b="0" i="0" u="none" strike="noStrike" kern="1200" cap="none" spc="0" baseline="0" dirty="0" err="1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cultures</a:t>
            </a:r>
            <a:r>
              <a:rPr lang="it-IT" sz="2450" b="0" i="0" u="none" strike="noStrike" kern="1200" cap="none" spc="0" baseline="0" dirty="0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, </a:t>
            </a:r>
            <a:r>
              <a:rPr lang="it-IT" sz="2450" b="0" i="0" u="none" strike="noStrike" kern="1200" cap="none" spc="0" baseline="0" dirty="0" err="1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it</a:t>
            </a:r>
            <a:r>
              <a:rPr lang="it-IT" sz="2450" b="0" i="0" u="none" strike="noStrike" kern="1200" cap="none" spc="0" baseline="0" dirty="0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can be </a:t>
            </a:r>
            <a:r>
              <a:rPr lang="it-IT" sz="2450" b="0" i="0" u="none" strike="noStrike" kern="1200" cap="none" spc="0" baseline="0" dirty="0" err="1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found</a:t>
            </a:r>
            <a:r>
              <a:rPr lang="it-IT" sz="2450" b="0" i="0" u="none" strike="noStrike" kern="1200" cap="none" spc="0" baseline="0" dirty="0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in the </a:t>
            </a:r>
            <a:r>
              <a:rPr lang="it-IT" sz="2450" b="0" i="0" u="none" strike="noStrike" kern="1200" cap="none" spc="0" baseline="0" dirty="0" err="1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Canary</a:t>
            </a:r>
            <a:r>
              <a:rPr lang="it-IT" sz="2450" b="0" i="0" u="none" strike="noStrike" kern="1200" cap="none" spc="0" baseline="0" dirty="0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</a:t>
            </a:r>
            <a:r>
              <a:rPr lang="it-IT" sz="2450" b="0" i="0" u="none" strike="noStrike" kern="1200" cap="none" spc="0" baseline="0" dirty="0" err="1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Islands</a:t>
            </a:r>
            <a:r>
              <a:rPr lang="it-IT" sz="2450" b="0" i="0" u="none" strike="noStrike" kern="1200" cap="none" spc="0" baseline="0" dirty="0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50" b="0" i="0" u="none" strike="noStrike" kern="1200" cap="none" spc="0" baseline="0" dirty="0">
              <a:solidFill>
                <a:srgbClr val="FFFFD7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Liberation Mono" pitchFamily="49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5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in the </a:t>
            </a:r>
            <a:r>
              <a:rPr lang="it-IT" sz="245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Nuragic</a:t>
            </a:r>
            <a:r>
              <a:rPr lang="it-IT" sz="245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</a:t>
            </a:r>
            <a:r>
              <a:rPr lang="it-IT" sz="245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civilization</a:t>
            </a:r>
            <a:r>
              <a:rPr lang="it-IT" sz="245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in </a:t>
            </a:r>
            <a:r>
              <a:rPr lang="it-IT" sz="245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Sardinia</a:t>
            </a:r>
            <a:r>
              <a:rPr lang="it-IT" sz="245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, of the culture </a:t>
            </a:r>
            <a:r>
              <a:rPr lang="it-IT" sz="2450" b="0" i="0" u="none" strike="noStrike" kern="1200" cap="none" spc="0" baseline="0" dirty="0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of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50" b="0" i="0" u="none" strike="noStrike" kern="1200" cap="none" spc="0" baseline="0" dirty="0" smtClean="0">
              <a:solidFill>
                <a:srgbClr val="FFFFD7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Liberation Mono" pitchFamily="49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50" b="0" i="0" u="none" strike="noStrike" kern="1200" cap="none" spc="0" baseline="0" dirty="0" err="1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mouth</a:t>
            </a:r>
            <a:r>
              <a:rPr lang="it-IT" sz="2450" b="0" i="0" u="none" strike="noStrike" kern="1200" cap="none" spc="0" baseline="0" dirty="0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</a:t>
            </a:r>
            <a:r>
              <a:rPr lang="it-IT" sz="245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jars</a:t>
            </a:r>
            <a:r>
              <a:rPr lang="it-IT" sz="245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</a:t>
            </a:r>
            <a:r>
              <a:rPr lang="it-IT" sz="245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square</a:t>
            </a:r>
            <a:r>
              <a:rPr lang="it-IT" sz="245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in </a:t>
            </a:r>
            <a:r>
              <a:rPr lang="it-IT" sz="245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Northern</a:t>
            </a:r>
            <a:r>
              <a:rPr lang="it-IT" sz="245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</a:t>
            </a:r>
            <a:r>
              <a:rPr lang="it-IT" sz="2450" b="0" i="0" u="none" strike="noStrike" kern="1200" cap="none" spc="0" baseline="0" dirty="0" err="1" smtClean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Italy</a:t>
            </a:r>
            <a:endParaRPr lang="it-IT" sz="2450" b="0" i="0" u="none" strike="noStrike" kern="1200" cap="none" spc="0" baseline="0" dirty="0" smtClean="0">
              <a:solidFill>
                <a:srgbClr val="FFFFD7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Liberation Mono" pitchFamily="49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2450" b="0" i="0" u="none" strike="noStrike" kern="1200" cap="none" spc="0" baseline="0" dirty="0">
              <a:solidFill>
                <a:srgbClr val="FFFFD7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Liberation Mono" pitchFamily="49"/>
              <a:cs typeface="Times New Roman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5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and the </a:t>
            </a:r>
            <a:r>
              <a:rPr lang="it-IT" sz="245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protopalafitte</a:t>
            </a:r>
            <a:r>
              <a:rPr lang="it-IT" sz="245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of </a:t>
            </a:r>
            <a:r>
              <a:rPr lang="it-IT" sz="245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Bad</a:t>
            </a:r>
            <a:r>
              <a:rPr lang="it-IT" sz="2450" b="0" i="0" u="none" strike="noStrike" kern="1200" cap="none" spc="0" baseline="0" dirty="0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 </a:t>
            </a:r>
            <a:r>
              <a:rPr lang="it-IT" sz="2450" b="0" i="0" u="none" strike="noStrike" kern="1200" cap="none" spc="0" baseline="0" dirty="0" err="1">
                <a:solidFill>
                  <a:srgbClr val="FFFFD7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Times New Roman" pitchFamily="18"/>
                <a:ea typeface="Liberation Mono" pitchFamily="49"/>
                <a:cs typeface="Times New Roman" pitchFamily="18"/>
              </a:rPr>
              <a:t>Buchau</a:t>
            </a:r>
            <a:endParaRPr lang="it-IT" sz="2450" b="0" i="0" u="none" strike="noStrike" kern="1200" cap="none" spc="0" baseline="0" dirty="0">
              <a:solidFill>
                <a:srgbClr val="FFFFD7"/>
              </a:solidFill>
              <a:effectLst>
                <a:outerShdw dist="17962" dir="2700000">
                  <a:srgbClr val="000000"/>
                </a:outerShdw>
              </a:effectLst>
              <a:uFillTx/>
              <a:latin typeface="Times New Roman" pitchFamily="18"/>
              <a:ea typeface="Liberation Mono" pitchFamily="49"/>
              <a:cs typeface="Times New Roman" pitchFamily="18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FB7EEC73-D07D-4A0A-99D4-0AA4ABD8889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47115" y="3345082"/>
            <a:ext cx="4532568" cy="386566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ttuale situ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8D090B-684C-4DC0-AD5E-B134AF2B77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9999" y="1062715"/>
            <a:ext cx="4320000" cy="4498921"/>
          </a:xfrm>
        </p:spPr>
        <p:txBody>
          <a:bodyPr>
            <a:spAutoFit/>
          </a:bodyPr>
          <a:lstStyle/>
          <a:p>
            <a:pPr lvl="0"/>
            <a:r>
              <a:rPr lang="en-US" u="heavy">
                <a:solidFill>
                  <a:srgbClr val="FFFFD7"/>
                </a:solidFill>
                <a:latin typeface="Times New Roman" pitchFamily="18"/>
                <a:cs typeface="Times New Roman" pitchFamily="18"/>
              </a:rPr>
              <a:t>What age are you dating?</a:t>
            </a:r>
            <a:r>
              <a:rPr lang="en-US">
                <a:solidFill>
                  <a:srgbClr val="FFFFD7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en-US">
                <a:solidFill>
                  <a:srgbClr val="FFFFD7"/>
                </a:solidFill>
                <a:latin typeface="Times New Roman" pitchFamily="18"/>
                <a:cs typeface="Times New Roman" pitchFamily="18"/>
              </a:rPr>
            </a:br>
            <a:r>
              <a:rPr lang="it-IT">
                <a:solidFill>
                  <a:srgbClr val="FFFFD7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it-IT">
                <a:solidFill>
                  <a:srgbClr val="FFFFD7"/>
                </a:solidFill>
                <a:latin typeface="Times New Roman" pitchFamily="18"/>
                <a:cs typeface="Times New Roman" pitchFamily="18"/>
              </a:rPr>
            </a:br>
            <a:r>
              <a:rPr lang="it-IT">
                <a:solidFill>
                  <a:srgbClr val="FFFFD7"/>
                </a:solidFill>
                <a:latin typeface="Times New Roman" pitchFamily="18"/>
                <a:cs typeface="Times New Roman" pitchFamily="18"/>
              </a:rPr>
              <a:t>A period of time ranging from the Bronze Age (from 1700 BC) to the 2nd century BC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C4FE47D-12CF-4C0C-8BB9-3F839775F09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9998" y="1655996"/>
            <a:ext cx="4018678" cy="338400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viluppo fino al momento attu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958011C-BE49-4562-B4ED-044064EDAF6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5999" y="1062715"/>
            <a:ext cx="4536000" cy="5849279"/>
          </a:xfrm>
        </p:spPr>
        <p:txBody>
          <a:bodyPr>
            <a:spAutoFit/>
          </a:bodyPr>
          <a:lstStyle/>
          <a:p>
            <a:pPr lvl="0"/>
            <a:r>
              <a:rPr lang="it-IT">
                <a:latin typeface="Times New Roman" pitchFamily="18"/>
                <a:cs typeface="Times New Roman" pitchFamily="18"/>
              </a:rPr>
              <a:t/>
            </a:r>
            <a:br>
              <a:rPr lang="it-IT">
                <a:latin typeface="Times New Roman" pitchFamily="18"/>
                <a:cs typeface="Times New Roman" pitchFamily="18"/>
              </a:rPr>
            </a:br>
            <a:r>
              <a:rPr lang="it-IT">
                <a:solidFill>
                  <a:srgbClr val="FFFFD7"/>
                </a:solidFill>
                <a:latin typeface="Times New Roman" pitchFamily="18"/>
                <a:cs typeface="Times New Roman" pitchFamily="18"/>
              </a:rPr>
              <a:t>What size do they reach? </a:t>
            </a:r>
            <a:br>
              <a:rPr lang="it-IT">
                <a:solidFill>
                  <a:srgbClr val="FFFFD7"/>
                </a:solidFill>
                <a:latin typeface="Times New Roman" pitchFamily="18"/>
                <a:cs typeface="Times New Roman" pitchFamily="18"/>
              </a:rPr>
            </a:br>
            <a:r>
              <a:rPr lang="it-IT">
                <a:solidFill>
                  <a:srgbClr val="FFFFD7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it-IT">
                <a:solidFill>
                  <a:srgbClr val="FFFFD7"/>
                </a:solidFill>
                <a:latin typeface="Times New Roman" pitchFamily="18"/>
                <a:cs typeface="Times New Roman" pitchFamily="18"/>
              </a:rPr>
            </a:br>
            <a:r>
              <a:rPr lang="it-IT">
                <a:solidFill>
                  <a:srgbClr val="FFFFD7"/>
                </a:solidFill>
                <a:latin typeface="Times New Roman" pitchFamily="18"/>
                <a:cs typeface="Times New Roman" pitchFamily="18"/>
              </a:rPr>
              <a:t>Known specimens reach a diameter not exceeding 10 cm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A9B752D-A25E-4BF9-B718-E4959D53F3E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9" y="1079997"/>
            <a:ext cx="4731480" cy="396000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0187876-9FA9-4360-B861-60CEDE0B94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0883" y="116997"/>
            <a:ext cx="8607960" cy="1262155"/>
          </a:xfrm>
        </p:spPr>
        <p:txBody>
          <a:bodyPr/>
          <a:lstStyle/>
          <a:p>
            <a:pPr lvl="0"/>
            <a:r>
              <a:rPr lang="it-IT" dirty="0" err="1">
                <a:cs typeface="Arial Unicode MS" pitchFamily="2"/>
              </a:rPr>
              <a:t>C</a:t>
            </a:r>
            <a:r>
              <a:rPr lang="it-IT" dirty="0" err="1" smtClean="0">
                <a:cs typeface="Arial Unicode MS" pitchFamily="2"/>
              </a:rPr>
              <a:t>urrent</a:t>
            </a:r>
            <a:r>
              <a:rPr lang="it-IT" dirty="0" smtClean="0">
                <a:cs typeface="Arial Unicode MS" pitchFamily="2"/>
              </a:rPr>
              <a:t> </a:t>
            </a:r>
            <a:r>
              <a:rPr lang="it-IT" dirty="0">
                <a:cs typeface="Arial Unicode MS" pitchFamily="2"/>
              </a:rPr>
              <a:t>use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CA7BF2C-21F3-4D02-A522-CBC51F2F2BA8}"/>
              </a:ext>
            </a:extLst>
          </p:cNvPr>
          <p:cNvSpPr txBox="1"/>
          <p:nvPr/>
        </p:nvSpPr>
        <p:spPr>
          <a:xfrm>
            <a:off x="1412111" y="2231995"/>
            <a:ext cx="3691602" cy="19233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none" strike="noStrike" kern="0" cap="none" spc="0" baseline="0">
                <a:solidFill>
                  <a:srgbClr val="FFF5CE"/>
                </a:solidFill>
                <a:uFillTx/>
              </a:defRPr>
            </a:pPr>
            <a:r>
              <a:rPr lang="it-IT" sz="4000" b="0" i="0" u="none" strike="noStrike" kern="1200" cap="none" spc="0" baseline="0" dirty="0" smtClean="0">
                <a:solidFill>
                  <a:srgbClr val="FFF5CE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It </a:t>
            </a:r>
            <a:r>
              <a:rPr lang="it-IT" sz="4000" b="0" i="0" u="none" strike="noStrike" kern="1200" cap="none" spc="0" baseline="0" dirty="0" err="1">
                <a:solidFill>
                  <a:srgbClr val="FFF5CE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is</a:t>
            </a:r>
            <a:r>
              <a:rPr lang="it-IT" sz="4000" b="0" i="0" u="none" strike="noStrike" kern="1200" cap="none" spc="0" baseline="0" dirty="0">
                <a:solidFill>
                  <a:srgbClr val="FFF5CE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4000" b="0" i="0" u="none" strike="noStrike" kern="1200" cap="none" spc="0" baseline="0" dirty="0" err="1">
                <a:solidFill>
                  <a:srgbClr val="FFF5CE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currently</a:t>
            </a:r>
            <a:r>
              <a:rPr lang="it-IT" sz="4000" b="0" i="0" u="none" strike="noStrike" kern="1200" cap="none" spc="0" baseline="0" dirty="0">
                <a:solidFill>
                  <a:srgbClr val="FFF5CE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4000" b="0" i="0" u="none" strike="noStrike" kern="1200" cap="none" spc="0" baseline="0" dirty="0" err="1">
                <a:solidFill>
                  <a:srgbClr val="FFF5CE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used</a:t>
            </a:r>
            <a:r>
              <a:rPr lang="it-IT" sz="4000" b="0" i="0" u="none" strike="noStrike" kern="1200" cap="none" spc="0" baseline="0" dirty="0">
                <a:solidFill>
                  <a:srgbClr val="FFF5CE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4000" b="0" i="0" u="none" strike="noStrike" kern="1200" cap="none" spc="0" baseline="0" dirty="0" err="1" smtClean="0">
                <a:solidFill>
                  <a:srgbClr val="FFF5CE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as</a:t>
            </a:r>
            <a:r>
              <a:rPr lang="it-IT" sz="4000" b="0" i="0" u="none" strike="noStrike" kern="1200" cap="none" spc="0" baseline="0" dirty="0" smtClean="0">
                <a:solidFill>
                  <a:srgbClr val="FFF5CE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 a model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000" b="0" i="0" u="none" strike="noStrike" kern="0" cap="none" spc="0" baseline="0">
                <a:solidFill>
                  <a:srgbClr val="FFF5CE"/>
                </a:solidFill>
                <a:uFillTx/>
              </a:defRPr>
            </a:pPr>
            <a:r>
              <a:rPr lang="it-IT" sz="4000" b="0" i="0" u="none" strike="noStrike" kern="1200" cap="none" spc="0" baseline="0" dirty="0" smtClean="0">
                <a:solidFill>
                  <a:srgbClr val="FFF5CE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 </a:t>
            </a:r>
            <a:r>
              <a:rPr lang="it-IT" sz="4000" b="0" i="0" u="none" strike="noStrike" kern="1200" cap="none" spc="0" baseline="0" dirty="0">
                <a:solidFill>
                  <a:srgbClr val="FFF5CE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in the </a:t>
            </a:r>
            <a:r>
              <a:rPr lang="it-IT" sz="4000" b="0" i="0" u="none" strike="noStrike" kern="1200" cap="none" spc="0" baseline="0" dirty="0" err="1">
                <a:solidFill>
                  <a:srgbClr val="FFF5CE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reproduction</a:t>
            </a:r>
            <a:r>
              <a:rPr lang="it-IT" sz="4000" b="0" i="0" u="none" strike="noStrike" kern="1200" cap="none" spc="0" baseline="0" dirty="0">
                <a:solidFill>
                  <a:srgbClr val="FFF5CE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 of </a:t>
            </a:r>
            <a:r>
              <a:rPr lang="it-IT" sz="4000" b="0" i="0" u="none" strike="noStrike" kern="1200" cap="none" spc="0" baseline="0" dirty="0" err="1">
                <a:solidFill>
                  <a:srgbClr val="FFF5CE"/>
                </a:solidFill>
                <a:uFillTx/>
                <a:latin typeface="Arial" pitchFamily="18"/>
                <a:ea typeface="Microsoft YaHei" pitchFamily="2"/>
                <a:cs typeface="Arial Unicode MS" pitchFamily="2"/>
              </a:rPr>
              <a:t>jewelry</a:t>
            </a:r>
            <a:endParaRPr lang="it-IT" sz="4000" b="0" i="0" u="none" strike="noStrike" kern="1200" cap="none" spc="0" baseline="0" dirty="0">
              <a:solidFill>
                <a:srgbClr val="FFF5CE"/>
              </a:solidFill>
              <a:uFillTx/>
              <a:latin typeface="Arial" pitchFamily="18"/>
              <a:ea typeface="Microsoft YaHei" pitchFamily="2"/>
              <a:cs typeface="Arial Unicode MS" pitchFamily="2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9F613577-3DFB-46D2-BDE4-DFE2F19B89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33509" y="3898310"/>
            <a:ext cx="3298785" cy="329878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s strate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../../../../Program%20Files/OpenOffice%204/share/template/it/presnt/prs-strategy.otp</Template>
  <TotalTime>100</TotalTime>
  <Words>60</Words>
  <Application>Microsoft Macintosh PowerPoint</Application>
  <PresentationFormat>Personalizzato</PresentationFormat>
  <Paragraphs>35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5" baseType="lpstr">
      <vt:lpstr>Albany</vt:lpstr>
      <vt:lpstr>Arial Unicode MS</vt:lpstr>
      <vt:lpstr>Calibri</vt:lpstr>
      <vt:lpstr>Liberation Mono</vt:lpstr>
      <vt:lpstr>Microsoft YaHei</vt:lpstr>
      <vt:lpstr>Thorndale</vt:lpstr>
      <vt:lpstr>Times New Roman</vt:lpstr>
      <vt:lpstr>Arial</vt:lpstr>
      <vt:lpstr>prs strategy</vt:lpstr>
      <vt:lpstr>La pintadera</vt:lpstr>
      <vt:lpstr>Presentazione di PowerPoint</vt:lpstr>
      <vt:lpstr>Presentazione di PowerPoint</vt:lpstr>
      <vt:lpstr>What age are you dating?  A period of time ranging from the Bronze Age (from 1700 BC) to the 2nd century BC</vt:lpstr>
      <vt:lpstr> What size do they reach?   Known specimens reach a diameter not exceeding 10 cm</vt:lpstr>
      <vt:lpstr>Current use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Consiglio di strategia</dc:title>
  <dc:creator>Cristina</dc:creator>
  <dc:description>Presentazione di sviluppo e alternative, consiglio di una o più strategie</dc:description>
  <cp:lastModifiedBy>Utente di Microsoft Office</cp:lastModifiedBy>
  <cp:revision>14</cp:revision>
  <dcterms:created xsi:type="dcterms:W3CDTF">2019-11-08T10:16:31Z</dcterms:created>
  <dcterms:modified xsi:type="dcterms:W3CDTF">2019-12-06T15:30:29Z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