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56" r:id="rId4"/>
    <p:sldId id="262" r:id="rId5"/>
    <p:sldId id="259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7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0"/>
    <p:restoredTop sz="94715"/>
  </p:normalViewPr>
  <p:slideViewPr>
    <p:cSldViewPr>
      <p:cViewPr>
        <p:scale>
          <a:sx n="88" d="100"/>
          <a:sy n="88" d="100"/>
        </p:scale>
        <p:origin x="1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E4B8C-0B2D-441F-BFFF-50DD0C90E729}" type="datetimeFigureOut">
              <a:rPr lang="it-IT" smtClean="0"/>
              <a:t>15/11/19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6CD69-2BFB-4452-8133-9226D9038DA6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CD69-2BFB-4452-8133-9226D9038DA6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15/11/19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mappa%20monumenti.pptx" TargetMode="External"/><Relationship Id="rId5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5" Type="http://schemas.openxmlformats.org/officeDocument/2006/relationships/image" Target="../media/image19.tif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TALIA 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0"/>
            <a:ext cx="6509479" cy="6858000"/>
          </a:xfrm>
          <a:prstGeom prst="rect">
            <a:avLst/>
          </a:prstGeom>
        </p:spPr>
      </p:pic>
      <p:sp>
        <p:nvSpPr>
          <p:cNvPr id="8" name="Figura a mano libera 7"/>
          <p:cNvSpPr/>
          <p:nvPr/>
        </p:nvSpPr>
        <p:spPr>
          <a:xfrm>
            <a:off x="1898854" y="670956"/>
            <a:ext cx="701842" cy="1591293"/>
          </a:xfrm>
          <a:custGeom>
            <a:avLst/>
            <a:gdLst>
              <a:gd name="connsiteX0" fmla="*/ 446523 w 701842"/>
              <a:gd name="connsiteY0" fmla="*/ 1591293 h 1591293"/>
              <a:gd name="connsiteX1" fmla="*/ 428710 w 701842"/>
              <a:gd name="connsiteY1" fmla="*/ 1585356 h 1591293"/>
              <a:gd name="connsiteX2" fmla="*/ 410897 w 701842"/>
              <a:gd name="connsiteY2" fmla="*/ 1555667 h 1591293"/>
              <a:gd name="connsiteX3" fmla="*/ 393084 w 701842"/>
              <a:gd name="connsiteY3" fmla="*/ 1514104 h 1591293"/>
              <a:gd name="connsiteX4" fmla="*/ 416834 w 701842"/>
              <a:gd name="connsiteY4" fmla="*/ 1484415 h 1591293"/>
              <a:gd name="connsiteX5" fmla="*/ 422772 w 701842"/>
              <a:gd name="connsiteY5" fmla="*/ 1460665 h 1591293"/>
              <a:gd name="connsiteX6" fmla="*/ 440585 w 701842"/>
              <a:gd name="connsiteY6" fmla="*/ 1454727 h 1591293"/>
              <a:gd name="connsiteX7" fmla="*/ 470273 w 701842"/>
              <a:gd name="connsiteY7" fmla="*/ 1448789 h 1591293"/>
              <a:gd name="connsiteX8" fmla="*/ 476211 w 701842"/>
              <a:gd name="connsiteY8" fmla="*/ 1401288 h 1591293"/>
              <a:gd name="connsiteX9" fmla="*/ 494024 w 701842"/>
              <a:gd name="connsiteY9" fmla="*/ 1389413 h 1591293"/>
              <a:gd name="connsiteX10" fmla="*/ 499962 w 701842"/>
              <a:gd name="connsiteY10" fmla="*/ 1371600 h 1591293"/>
              <a:gd name="connsiteX11" fmla="*/ 482149 w 701842"/>
              <a:gd name="connsiteY11" fmla="*/ 1341912 h 1591293"/>
              <a:gd name="connsiteX12" fmla="*/ 476211 w 701842"/>
              <a:gd name="connsiteY12" fmla="*/ 1300348 h 1591293"/>
              <a:gd name="connsiteX13" fmla="*/ 440585 w 701842"/>
              <a:gd name="connsiteY13" fmla="*/ 1294410 h 1591293"/>
              <a:gd name="connsiteX14" fmla="*/ 416834 w 701842"/>
              <a:gd name="connsiteY14" fmla="*/ 1300348 h 1591293"/>
              <a:gd name="connsiteX15" fmla="*/ 381208 w 701842"/>
              <a:gd name="connsiteY15" fmla="*/ 1312223 h 1591293"/>
              <a:gd name="connsiteX16" fmla="*/ 286206 w 701842"/>
              <a:gd name="connsiteY16" fmla="*/ 1306286 h 1591293"/>
              <a:gd name="connsiteX17" fmla="*/ 232767 w 701842"/>
              <a:gd name="connsiteY17" fmla="*/ 1276597 h 1591293"/>
              <a:gd name="connsiteX18" fmla="*/ 220891 w 701842"/>
              <a:gd name="connsiteY18" fmla="*/ 1264722 h 1591293"/>
              <a:gd name="connsiteX19" fmla="*/ 161515 w 701842"/>
              <a:gd name="connsiteY19" fmla="*/ 1252847 h 1591293"/>
              <a:gd name="connsiteX20" fmla="*/ 131827 w 701842"/>
              <a:gd name="connsiteY20" fmla="*/ 1205345 h 1591293"/>
              <a:gd name="connsiteX21" fmla="*/ 119951 w 701842"/>
              <a:gd name="connsiteY21" fmla="*/ 1193470 h 1591293"/>
              <a:gd name="connsiteX22" fmla="*/ 114014 w 701842"/>
              <a:gd name="connsiteY22" fmla="*/ 1175657 h 1591293"/>
              <a:gd name="connsiteX23" fmla="*/ 102138 w 701842"/>
              <a:gd name="connsiteY23" fmla="*/ 1163782 h 1591293"/>
              <a:gd name="connsiteX24" fmla="*/ 119951 w 701842"/>
              <a:gd name="connsiteY24" fmla="*/ 1116280 h 1591293"/>
              <a:gd name="connsiteX25" fmla="*/ 108076 w 701842"/>
              <a:gd name="connsiteY25" fmla="*/ 1062841 h 1591293"/>
              <a:gd name="connsiteX26" fmla="*/ 96201 w 701842"/>
              <a:gd name="connsiteY26" fmla="*/ 1045028 h 1591293"/>
              <a:gd name="connsiteX27" fmla="*/ 108076 w 701842"/>
              <a:gd name="connsiteY27" fmla="*/ 1027215 h 1591293"/>
              <a:gd name="connsiteX28" fmla="*/ 125889 w 701842"/>
              <a:gd name="connsiteY28" fmla="*/ 1021278 h 1591293"/>
              <a:gd name="connsiteX29" fmla="*/ 137764 w 701842"/>
              <a:gd name="connsiteY29" fmla="*/ 979714 h 1591293"/>
              <a:gd name="connsiteX30" fmla="*/ 149640 w 701842"/>
              <a:gd name="connsiteY30" fmla="*/ 961901 h 1591293"/>
              <a:gd name="connsiteX31" fmla="*/ 191203 w 701842"/>
              <a:gd name="connsiteY31" fmla="*/ 950026 h 1591293"/>
              <a:gd name="connsiteX32" fmla="*/ 179328 w 701842"/>
              <a:gd name="connsiteY32" fmla="*/ 932213 h 1591293"/>
              <a:gd name="connsiteX33" fmla="*/ 173390 w 701842"/>
              <a:gd name="connsiteY33" fmla="*/ 908462 h 1591293"/>
              <a:gd name="connsiteX34" fmla="*/ 149640 w 701842"/>
              <a:gd name="connsiteY34" fmla="*/ 855023 h 1591293"/>
              <a:gd name="connsiteX35" fmla="*/ 131827 w 701842"/>
              <a:gd name="connsiteY35" fmla="*/ 843148 h 1591293"/>
              <a:gd name="connsiteX36" fmla="*/ 96201 w 701842"/>
              <a:gd name="connsiteY36" fmla="*/ 831273 h 1591293"/>
              <a:gd name="connsiteX37" fmla="*/ 60575 w 701842"/>
              <a:gd name="connsiteY37" fmla="*/ 813460 h 1591293"/>
              <a:gd name="connsiteX38" fmla="*/ 48699 w 701842"/>
              <a:gd name="connsiteY38" fmla="*/ 795647 h 1591293"/>
              <a:gd name="connsiteX39" fmla="*/ 19011 w 701842"/>
              <a:gd name="connsiteY39" fmla="*/ 742208 h 1591293"/>
              <a:gd name="connsiteX40" fmla="*/ 1198 w 701842"/>
              <a:gd name="connsiteY40" fmla="*/ 694706 h 1591293"/>
              <a:gd name="connsiteX41" fmla="*/ 7136 w 701842"/>
              <a:gd name="connsiteY41" fmla="*/ 665018 h 1591293"/>
              <a:gd name="connsiteX42" fmla="*/ 42762 w 701842"/>
              <a:gd name="connsiteY42" fmla="*/ 653143 h 1591293"/>
              <a:gd name="connsiteX43" fmla="*/ 96201 w 701842"/>
              <a:gd name="connsiteY43" fmla="*/ 635330 h 1591293"/>
              <a:gd name="connsiteX44" fmla="*/ 119951 w 701842"/>
              <a:gd name="connsiteY44" fmla="*/ 623454 h 1591293"/>
              <a:gd name="connsiteX45" fmla="*/ 161515 w 701842"/>
              <a:gd name="connsiteY45" fmla="*/ 617517 h 1591293"/>
              <a:gd name="connsiteX46" fmla="*/ 179328 w 701842"/>
              <a:gd name="connsiteY46" fmla="*/ 605641 h 1591293"/>
              <a:gd name="connsiteX47" fmla="*/ 214954 w 701842"/>
              <a:gd name="connsiteY47" fmla="*/ 593766 h 1591293"/>
              <a:gd name="connsiteX48" fmla="*/ 250580 w 701842"/>
              <a:gd name="connsiteY48" fmla="*/ 558140 h 1591293"/>
              <a:gd name="connsiteX49" fmla="*/ 226829 w 701842"/>
              <a:gd name="connsiteY49" fmla="*/ 534389 h 1591293"/>
              <a:gd name="connsiteX50" fmla="*/ 232767 w 701842"/>
              <a:gd name="connsiteY50" fmla="*/ 504701 h 1591293"/>
              <a:gd name="connsiteX51" fmla="*/ 238704 w 701842"/>
              <a:gd name="connsiteY51" fmla="*/ 457200 h 1591293"/>
              <a:gd name="connsiteX52" fmla="*/ 220891 w 701842"/>
              <a:gd name="connsiteY52" fmla="*/ 451262 h 1591293"/>
              <a:gd name="connsiteX53" fmla="*/ 173390 w 701842"/>
              <a:gd name="connsiteY53" fmla="*/ 391886 h 1591293"/>
              <a:gd name="connsiteX54" fmla="*/ 167452 w 701842"/>
              <a:gd name="connsiteY54" fmla="*/ 374073 h 1591293"/>
              <a:gd name="connsiteX55" fmla="*/ 161515 w 701842"/>
              <a:gd name="connsiteY55" fmla="*/ 338447 h 1591293"/>
              <a:gd name="connsiteX56" fmla="*/ 149640 w 701842"/>
              <a:gd name="connsiteY56" fmla="*/ 326571 h 1591293"/>
              <a:gd name="connsiteX57" fmla="*/ 137764 w 701842"/>
              <a:gd name="connsiteY57" fmla="*/ 308758 h 1591293"/>
              <a:gd name="connsiteX58" fmla="*/ 131827 w 701842"/>
              <a:gd name="connsiteY58" fmla="*/ 290945 h 1591293"/>
              <a:gd name="connsiteX59" fmla="*/ 119951 w 701842"/>
              <a:gd name="connsiteY59" fmla="*/ 279070 h 1591293"/>
              <a:gd name="connsiteX60" fmla="*/ 96201 w 701842"/>
              <a:gd name="connsiteY60" fmla="*/ 243444 h 1591293"/>
              <a:gd name="connsiteX61" fmla="*/ 84325 w 701842"/>
              <a:gd name="connsiteY61" fmla="*/ 207818 h 1591293"/>
              <a:gd name="connsiteX62" fmla="*/ 78388 w 701842"/>
              <a:gd name="connsiteY62" fmla="*/ 190005 h 1591293"/>
              <a:gd name="connsiteX63" fmla="*/ 114014 w 701842"/>
              <a:gd name="connsiteY63" fmla="*/ 178130 h 1591293"/>
              <a:gd name="connsiteX64" fmla="*/ 155577 w 701842"/>
              <a:gd name="connsiteY64" fmla="*/ 166254 h 1591293"/>
              <a:gd name="connsiteX65" fmla="*/ 191203 w 701842"/>
              <a:gd name="connsiteY65" fmla="*/ 136566 h 1591293"/>
              <a:gd name="connsiteX66" fmla="*/ 220891 w 701842"/>
              <a:gd name="connsiteY66" fmla="*/ 160317 h 1591293"/>
              <a:gd name="connsiteX67" fmla="*/ 262455 w 701842"/>
              <a:gd name="connsiteY67" fmla="*/ 172192 h 1591293"/>
              <a:gd name="connsiteX68" fmla="*/ 280268 w 701842"/>
              <a:gd name="connsiteY68" fmla="*/ 166254 h 1591293"/>
              <a:gd name="connsiteX69" fmla="*/ 315894 w 701842"/>
              <a:gd name="connsiteY69" fmla="*/ 136566 h 1591293"/>
              <a:gd name="connsiteX70" fmla="*/ 351520 w 701842"/>
              <a:gd name="connsiteY70" fmla="*/ 142504 h 1591293"/>
              <a:gd name="connsiteX71" fmla="*/ 440585 w 701842"/>
              <a:gd name="connsiteY71" fmla="*/ 130628 h 1591293"/>
              <a:gd name="connsiteX72" fmla="*/ 452460 w 701842"/>
              <a:gd name="connsiteY72" fmla="*/ 112815 h 1591293"/>
              <a:gd name="connsiteX73" fmla="*/ 476211 w 701842"/>
              <a:gd name="connsiteY73" fmla="*/ 118753 h 1591293"/>
              <a:gd name="connsiteX74" fmla="*/ 511837 w 701842"/>
              <a:gd name="connsiteY74" fmla="*/ 136566 h 1591293"/>
              <a:gd name="connsiteX75" fmla="*/ 594964 w 701842"/>
              <a:gd name="connsiteY75" fmla="*/ 118753 h 1591293"/>
              <a:gd name="connsiteX76" fmla="*/ 618715 w 701842"/>
              <a:gd name="connsiteY76" fmla="*/ 95002 h 1591293"/>
              <a:gd name="connsiteX77" fmla="*/ 654341 w 701842"/>
              <a:gd name="connsiteY77" fmla="*/ 71252 h 1591293"/>
              <a:gd name="connsiteX78" fmla="*/ 660278 w 701842"/>
              <a:gd name="connsiteY78" fmla="*/ 53439 h 1591293"/>
              <a:gd name="connsiteX79" fmla="*/ 666216 w 701842"/>
              <a:gd name="connsiteY79" fmla="*/ 23750 h 1591293"/>
              <a:gd name="connsiteX80" fmla="*/ 684029 w 701842"/>
              <a:gd name="connsiteY80" fmla="*/ 5938 h 1591293"/>
              <a:gd name="connsiteX81" fmla="*/ 701842 w 701842"/>
              <a:gd name="connsiteY81" fmla="*/ 0 h 159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01842" h="1591293">
                <a:moveTo>
                  <a:pt x="446523" y="1591293"/>
                </a:moveTo>
                <a:cubicBezTo>
                  <a:pt x="440585" y="1589314"/>
                  <a:pt x="434077" y="1588576"/>
                  <a:pt x="428710" y="1585356"/>
                </a:cubicBezTo>
                <a:cubicBezTo>
                  <a:pt x="413517" y="1576241"/>
                  <a:pt x="417364" y="1570757"/>
                  <a:pt x="410897" y="1555667"/>
                </a:cubicBezTo>
                <a:cubicBezTo>
                  <a:pt x="388885" y="1504308"/>
                  <a:pt x="407007" y="1555879"/>
                  <a:pt x="393084" y="1514104"/>
                </a:cubicBezTo>
                <a:cubicBezTo>
                  <a:pt x="412491" y="1455878"/>
                  <a:pt x="381028" y="1538123"/>
                  <a:pt x="416834" y="1484415"/>
                </a:cubicBezTo>
                <a:cubicBezTo>
                  <a:pt x="421361" y="1477625"/>
                  <a:pt x="417674" y="1467037"/>
                  <a:pt x="422772" y="1460665"/>
                </a:cubicBezTo>
                <a:cubicBezTo>
                  <a:pt x="426682" y="1455778"/>
                  <a:pt x="434513" y="1456245"/>
                  <a:pt x="440585" y="1454727"/>
                </a:cubicBezTo>
                <a:cubicBezTo>
                  <a:pt x="450376" y="1452279"/>
                  <a:pt x="460377" y="1450768"/>
                  <a:pt x="470273" y="1448789"/>
                </a:cubicBezTo>
                <a:cubicBezTo>
                  <a:pt x="472252" y="1432955"/>
                  <a:pt x="470285" y="1416104"/>
                  <a:pt x="476211" y="1401288"/>
                </a:cubicBezTo>
                <a:cubicBezTo>
                  <a:pt x="478861" y="1394662"/>
                  <a:pt x="489566" y="1394985"/>
                  <a:pt x="494024" y="1389413"/>
                </a:cubicBezTo>
                <a:cubicBezTo>
                  <a:pt x="497934" y="1384526"/>
                  <a:pt x="497983" y="1377538"/>
                  <a:pt x="499962" y="1371600"/>
                </a:cubicBezTo>
                <a:cubicBezTo>
                  <a:pt x="487106" y="1358746"/>
                  <a:pt x="486003" y="1361183"/>
                  <a:pt x="482149" y="1341912"/>
                </a:cubicBezTo>
                <a:cubicBezTo>
                  <a:pt x="479404" y="1328188"/>
                  <a:pt x="485427" y="1310881"/>
                  <a:pt x="476211" y="1300348"/>
                </a:cubicBezTo>
                <a:cubicBezTo>
                  <a:pt x="468283" y="1291288"/>
                  <a:pt x="452460" y="1296389"/>
                  <a:pt x="440585" y="1294410"/>
                </a:cubicBezTo>
                <a:cubicBezTo>
                  <a:pt x="432668" y="1296389"/>
                  <a:pt x="424651" y="1298003"/>
                  <a:pt x="416834" y="1300348"/>
                </a:cubicBezTo>
                <a:cubicBezTo>
                  <a:pt x="404844" y="1303945"/>
                  <a:pt x="381208" y="1312223"/>
                  <a:pt x="381208" y="1312223"/>
                </a:cubicBezTo>
                <a:cubicBezTo>
                  <a:pt x="349541" y="1310244"/>
                  <a:pt x="317761" y="1309607"/>
                  <a:pt x="286206" y="1306286"/>
                </a:cubicBezTo>
                <a:cubicBezTo>
                  <a:pt x="269516" y="1304529"/>
                  <a:pt x="240163" y="1283993"/>
                  <a:pt x="232767" y="1276597"/>
                </a:cubicBezTo>
                <a:cubicBezTo>
                  <a:pt x="228808" y="1272639"/>
                  <a:pt x="225898" y="1267226"/>
                  <a:pt x="220891" y="1264722"/>
                </a:cubicBezTo>
                <a:cubicBezTo>
                  <a:pt x="212030" y="1260291"/>
                  <a:pt x="165993" y="1253593"/>
                  <a:pt x="161515" y="1252847"/>
                </a:cubicBezTo>
                <a:cubicBezTo>
                  <a:pt x="144384" y="1201451"/>
                  <a:pt x="161765" y="1229295"/>
                  <a:pt x="131827" y="1205345"/>
                </a:cubicBezTo>
                <a:cubicBezTo>
                  <a:pt x="127456" y="1201848"/>
                  <a:pt x="123910" y="1197428"/>
                  <a:pt x="119951" y="1193470"/>
                </a:cubicBezTo>
                <a:cubicBezTo>
                  <a:pt x="117972" y="1187532"/>
                  <a:pt x="117234" y="1181024"/>
                  <a:pt x="114014" y="1175657"/>
                </a:cubicBezTo>
                <a:cubicBezTo>
                  <a:pt x="111134" y="1170857"/>
                  <a:pt x="102930" y="1169324"/>
                  <a:pt x="102138" y="1163782"/>
                </a:cubicBezTo>
                <a:cubicBezTo>
                  <a:pt x="99117" y="1142634"/>
                  <a:pt x="109802" y="1131503"/>
                  <a:pt x="119951" y="1116280"/>
                </a:cubicBezTo>
                <a:cubicBezTo>
                  <a:pt x="117670" y="1102592"/>
                  <a:pt x="115386" y="1077461"/>
                  <a:pt x="108076" y="1062841"/>
                </a:cubicBezTo>
                <a:cubicBezTo>
                  <a:pt x="104885" y="1056458"/>
                  <a:pt x="100159" y="1050966"/>
                  <a:pt x="96201" y="1045028"/>
                </a:cubicBezTo>
                <a:cubicBezTo>
                  <a:pt x="100159" y="1039090"/>
                  <a:pt x="102504" y="1031673"/>
                  <a:pt x="108076" y="1027215"/>
                </a:cubicBezTo>
                <a:cubicBezTo>
                  <a:pt x="112963" y="1023305"/>
                  <a:pt x="121463" y="1025704"/>
                  <a:pt x="125889" y="1021278"/>
                </a:cubicBezTo>
                <a:cubicBezTo>
                  <a:pt x="128780" y="1018387"/>
                  <a:pt x="137647" y="979987"/>
                  <a:pt x="137764" y="979714"/>
                </a:cubicBezTo>
                <a:cubicBezTo>
                  <a:pt x="140575" y="973155"/>
                  <a:pt x="144068" y="966359"/>
                  <a:pt x="149640" y="961901"/>
                </a:cubicBezTo>
                <a:cubicBezTo>
                  <a:pt x="153515" y="958801"/>
                  <a:pt x="189648" y="950415"/>
                  <a:pt x="191203" y="950026"/>
                </a:cubicBezTo>
                <a:cubicBezTo>
                  <a:pt x="187245" y="944088"/>
                  <a:pt x="182139" y="938772"/>
                  <a:pt x="179328" y="932213"/>
                </a:cubicBezTo>
                <a:cubicBezTo>
                  <a:pt x="176113" y="924712"/>
                  <a:pt x="175735" y="916279"/>
                  <a:pt x="173390" y="908462"/>
                </a:cubicBezTo>
                <a:cubicBezTo>
                  <a:pt x="168351" y="891665"/>
                  <a:pt x="163275" y="868658"/>
                  <a:pt x="149640" y="855023"/>
                </a:cubicBezTo>
                <a:cubicBezTo>
                  <a:pt x="144594" y="849977"/>
                  <a:pt x="138348" y="846046"/>
                  <a:pt x="131827" y="843148"/>
                </a:cubicBezTo>
                <a:cubicBezTo>
                  <a:pt x="120388" y="838064"/>
                  <a:pt x="96201" y="831273"/>
                  <a:pt x="96201" y="831273"/>
                </a:cubicBezTo>
                <a:cubicBezTo>
                  <a:pt x="53531" y="788603"/>
                  <a:pt x="126231" y="857229"/>
                  <a:pt x="60575" y="813460"/>
                </a:cubicBezTo>
                <a:cubicBezTo>
                  <a:pt x="54637" y="809502"/>
                  <a:pt x="52658" y="801585"/>
                  <a:pt x="48699" y="795647"/>
                </a:cubicBezTo>
                <a:cubicBezTo>
                  <a:pt x="35306" y="742073"/>
                  <a:pt x="52308" y="753306"/>
                  <a:pt x="19011" y="742208"/>
                </a:cubicBezTo>
                <a:cubicBezTo>
                  <a:pt x="6726" y="723780"/>
                  <a:pt x="1198" y="720386"/>
                  <a:pt x="1198" y="694706"/>
                </a:cubicBezTo>
                <a:cubicBezTo>
                  <a:pt x="1198" y="684614"/>
                  <a:pt x="0" y="672154"/>
                  <a:pt x="7136" y="665018"/>
                </a:cubicBezTo>
                <a:cubicBezTo>
                  <a:pt x="15987" y="656167"/>
                  <a:pt x="30887" y="657101"/>
                  <a:pt x="42762" y="653143"/>
                </a:cubicBezTo>
                <a:lnTo>
                  <a:pt x="96201" y="635330"/>
                </a:lnTo>
                <a:cubicBezTo>
                  <a:pt x="104598" y="632531"/>
                  <a:pt x="111412" y="625783"/>
                  <a:pt x="119951" y="623454"/>
                </a:cubicBezTo>
                <a:cubicBezTo>
                  <a:pt x="133453" y="619772"/>
                  <a:pt x="147660" y="619496"/>
                  <a:pt x="161515" y="617517"/>
                </a:cubicBezTo>
                <a:cubicBezTo>
                  <a:pt x="167453" y="613558"/>
                  <a:pt x="172807" y="608539"/>
                  <a:pt x="179328" y="605641"/>
                </a:cubicBezTo>
                <a:cubicBezTo>
                  <a:pt x="190767" y="600557"/>
                  <a:pt x="214954" y="593766"/>
                  <a:pt x="214954" y="593766"/>
                </a:cubicBezTo>
                <a:cubicBezTo>
                  <a:pt x="226829" y="581891"/>
                  <a:pt x="262455" y="570015"/>
                  <a:pt x="250580" y="558140"/>
                </a:cubicBezTo>
                <a:lnTo>
                  <a:pt x="226829" y="534389"/>
                </a:lnTo>
                <a:cubicBezTo>
                  <a:pt x="228808" y="524493"/>
                  <a:pt x="229223" y="514150"/>
                  <a:pt x="232767" y="504701"/>
                </a:cubicBezTo>
                <a:cubicBezTo>
                  <a:pt x="240990" y="482774"/>
                  <a:pt x="259123" y="487829"/>
                  <a:pt x="238704" y="457200"/>
                </a:cubicBezTo>
                <a:cubicBezTo>
                  <a:pt x="235232" y="451992"/>
                  <a:pt x="226829" y="453241"/>
                  <a:pt x="220891" y="451262"/>
                </a:cubicBezTo>
                <a:cubicBezTo>
                  <a:pt x="188201" y="418572"/>
                  <a:pt x="187930" y="425811"/>
                  <a:pt x="173390" y="391886"/>
                </a:cubicBezTo>
                <a:cubicBezTo>
                  <a:pt x="170924" y="386133"/>
                  <a:pt x="169431" y="380011"/>
                  <a:pt x="167452" y="374073"/>
                </a:cubicBezTo>
                <a:cubicBezTo>
                  <a:pt x="165473" y="362198"/>
                  <a:pt x="165742" y="349720"/>
                  <a:pt x="161515" y="338447"/>
                </a:cubicBezTo>
                <a:cubicBezTo>
                  <a:pt x="159549" y="333205"/>
                  <a:pt x="153137" y="330942"/>
                  <a:pt x="149640" y="326571"/>
                </a:cubicBezTo>
                <a:cubicBezTo>
                  <a:pt x="145182" y="320998"/>
                  <a:pt x="141723" y="314696"/>
                  <a:pt x="137764" y="308758"/>
                </a:cubicBezTo>
                <a:cubicBezTo>
                  <a:pt x="135785" y="302820"/>
                  <a:pt x="135047" y="296312"/>
                  <a:pt x="131827" y="290945"/>
                </a:cubicBezTo>
                <a:cubicBezTo>
                  <a:pt x="128947" y="286145"/>
                  <a:pt x="123310" y="283549"/>
                  <a:pt x="119951" y="279070"/>
                </a:cubicBezTo>
                <a:cubicBezTo>
                  <a:pt x="111388" y="267652"/>
                  <a:pt x="104118" y="255319"/>
                  <a:pt x="96201" y="243444"/>
                </a:cubicBezTo>
                <a:cubicBezTo>
                  <a:pt x="89258" y="233028"/>
                  <a:pt x="88283" y="219693"/>
                  <a:pt x="84325" y="207818"/>
                </a:cubicBezTo>
                <a:lnTo>
                  <a:pt x="78388" y="190005"/>
                </a:lnTo>
                <a:cubicBezTo>
                  <a:pt x="90263" y="186047"/>
                  <a:pt x="101870" y="181166"/>
                  <a:pt x="114014" y="178130"/>
                </a:cubicBezTo>
                <a:cubicBezTo>
                  <a:pt x="121625" y="176227"/>
                  <a:pt x="147058" y="170513"/>
                  <a:pt x="155577" y="166254"/>
                </a:cubicBezTo>
                <a:cubicBezTo>
                  <a:pt x="172111" y="157987"/>
                  <a:pt x="178070" y="149699"/>
                  <a:pt x="191203" y="136566"/>
                </a:cubicBezTo>
                <a:cubicBezTo>
                  <a:pt x="235979" y="151492"/>
                  <a:pt x="182521" y="129621"/>
                  <a:pt x="220891" y="160317"/>
                </a:cubicBezTo>
                <a:cubicBezTo>
                  <a:pt x="224761" y="163413"/>
                  <a:pt x="260907" y="171805"/>
                  <a:pt x="262455" y="172192"/>
                </a:cubicBezTo>
                <a:cubicBezTo>
                  <a:pt x="268393" y="170213"/>
                  <a:pt x="274670" y="169053"/>
                  <a:pt x="280268" y="166254"/>
                </a:cubicBezTo>
                <a:cubicBezTo>
                  <a:pt x="296802" y="157987"/>
                  <a:pt x="302761" y="149699"/>
                  <a:pt x="315894" y="136566"/>
                </a:cubicBezTo>
                <a:cubicBezTo>
                  <a:pt x="327769" y="138545"/>
                  <a:pt x="339481" y="142504"/>
                  <a:pt x="351520" y="142504"/>
                </a:cubicBezTo>
                <a:cubicBezTo>
                  <a:pt x="398255" y="142504"/>
                  <a:pt x="405595" y="139376"/>
                  <a:pt x="440585" y="130628"/>
                </a:cubicBezTo>
                <a:cubicBezTo>
                  <a:pt x="444543" y="124690"/>
                  <a:pt x="445690" y="115072"/>
                  <a:pt x="452460" y="112815"/>
                </a:cubicBezTo>
                <a:cubicBezTo>
                  <a:pt x="460202" y="110234"/>
                  <a:pt x="468364" y="116511"/>
                  <a:pt x="476211" y="118753"/>
                </a:cubicBezTo>
                <a:cubicBezTo>
                  <a:pt x="497720" y="124899"/>
                  <a:pt x="492320" y="123555"/>
                  <a:pt x="511837" y="136566"/>
                </a:cubicBezTo>
                <a:cubicBezTo>
                  <a:pt x="556838" y="132475"/>
                  <a:pt x="567912" y="141940"/>
                  <a:pt x="594964" y="118753"/>
                </a:cubicBezTo>
                <a:cubicBezTo>
                  <a:pt x="603465" y="111467"/>
                  <a:pt x="609399" y="101212"/>
                  <a:pt x="618715" y="95002"/>
                </a:cubicBezTo>
                <a:lnTo>
                  <a:pt x="654341" y="71252"/>
                </a:lnTo>
                <a:cubicBezTo>
                  <a:pt x="656320" y="65314"/>
                  <a:pt x="658760" y="59511"/>
                  <a:pt x="660278" y="53439"/>
                </a:cubicBezTo>
                <a:cubicBezTo>
                  <a:pt x="662726" y="43648"/>
                  <a:pt x="661702" y="32777"/>
                  <a:pt x="666216" y="23750"/>
                </a:cubicBezTo>
                <a:cubicBezTo>
                  <a:pt x="669971" y="16240"/>
                  <a:pt x="677042" y="10596"/>
                  <a:pt x="684029" y="5938"/>
                </a:cubicBezTo>
                <a:cubicBezTo>
                  <a:pt x="689237" y="2466"/>
                  <a:pt x="701842" y="0"/>
                  <a:pt x="70184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82" name="Picture 2" descr="Risultati immagini per map marker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1492" y="836712"/>
            <a:ext cx="432048" cy="432048"/>
          </a:xfrm>
          <a:prstGeom prst="rect">
            <a:avLst/>
          </a:prstGeom>
          <a:noFill/>
        </p:spPr>
      </p:pic>
      <p:pic>
        <p:nvPicPr>
          <p:cNvPr id="9" name="Picture 2" descr="Risultati immagini per map marker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48680"/>
            <a:ext cx="432048" cy="432048"/>
          </a:xfrm>
          <a:prstGeom prst="rect">
            <a:avLst/>
          </a:prstGeom>
          <a:noFill/>
        </p:spPr>
      </p:pic>
      <p:pic>
        <p:nvPicPr>
          <p:cNvPr id="10" name="Picture 2" descr="Risultati immagini per map marker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412776"/>
            <a:ext cx="432048" cy="432048"/>
          </a:xfrm>
          <a:prstGeom prst="rect">
            <a:avLst/>
          </a:prstGeom>
          <a:noFill/>
        </p:spPr>
      </p:pic>
      <p:pic>
        <p:nvPicPr>
          <p:cNvPr id="11" name="Picture 2" descr="Risultati immagini per map marker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700808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2" descr="Risultati immagini per map marker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772816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2" descr="Risultati immagini per map marker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48680"/>
            <a:ext cx="432048" cy="432048"/>
          </a:xfrm>
          <a:prstGeom prst="rect">
            <a:avLst/>
          </a:prstGeom>
          <a:noFill/>
        </p:spPr>
      </p:pic>
      <p:pic>
        <p:nvPicPr>
          <p:cNvPr id="14" name="Picture 2" descr="Risultati immagini per map marker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0734" y="2986319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2" descr="Risultati immagini per map marker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21088"/>
            <a:ext cx="432048" cy="432048"/>
          </a:xfrm>
          <a:prstGeom prst="rect">
            <a:avLst/>
          </a:prstGeom>
          <a:noFill/>
        </p:spPr>
      </p:pic>
      <p:pic>
        <p:nvPicPr>
          <p:cNvPr id="16" name="Picture 2" descr="Risultati immagini per map marker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687556"/>
            <a:ext cx="432048" cy="432048"/>
          </a:xfrm>
          <a:prstGeom prst="rect">
            <a:avLst/>
          </a:prstGeom>
          <a:noFill/>
        </p:spPr>
      </p:pic>
      <p:pic>
        <p:nvPicPr>
          <p:cNvPr id="17" name="Picture 2" descr="Risultati immagini per map marker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6093296"/>
            <a:ext cx="432048" cy="432048"/>
          </a:xfrm>
          <a:prstGeom prst="rect">
            <a:avLst/>
          </a:prstGeom>
          <a:noFill/>
        </p:spPr>
      </p:pic>
      <p:pic>
        <p:nvPicPr>
          <p:cNvPr id="18" name="Picture 2" descr="Risultati immagini per map marker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484784"/>
            <a:ext cx="432048" cy="432048"/>
          </a:xfrm>
          <a:prstGeom prst="rect">
            <a:avLst/>
          </a:prstGeom>
          <a:noFill/>
        </p:spPr>
      </p:pic>
      <p:pic>
        <p:nvPicPr>
          <p:cNvPr id="19" name="Picture 2" descr="Risultati immagini per map marker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56992"/>
            <a:ext cx="432048" cy="4320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43708" y="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GIANT’S TOMB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476672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sz="2000" dirty="0" err="1"/>
              <a:t>Giants</a:t>
            </a:r>
            <a:r>
              <a:rPr lang="it-IT" sz="2000" dirty="0"/>
              <a:t>' </a:t>
            </a:r>
            <a:r>
              <a:rPr lang="it-IT" sz="2000" dirty="0" err="1"/>
              <a:t>tomb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name</a:t>
            </a:r>
            <a:r>
              <a:rPr lang="it-IT" sz="2000" dirty="0"/>
              <a:t> </a:t>
            </a:r>
            <a:r>
              <a:rPr lang="it-IT" sz="2000" dirty="0" err="1" smtClean="0"/>
              <a:t>given</a:t>
            </a:r>
            <a:r>
              <a:rPr lang="it-IT" sz="2000" dirty="0"/>
              <a:t> </a:t>
            </a:r>
            <a:r>
              <a:rPr lang="it-IT" sz="2000" dirty="0" smtClean="0"/>
              <a:t>by </a:t>
            </a:r>
            <a:r>
              <a:rPr lang="it-IT" sz="2000" dirty="0" err="1" smtClean="0"/>
              <a:t>local</a:t>
            </a:r>
            <a:r>
              <a:rPr lang="it-IT" sz="2000" dirty="0" smtClean="0"/>
              <a:t> </a:t>
            </a:r>
            <a:r>
              <a:rPr lang="it-IT" sz="2000" dirty="0" err="1" smtClean="0"/>
              <a:t>people</a:t>
            </a:r>
            <a:r>
              <a:rPr lang="it-IT" sz="2000" dirty="0"/>
              <a:t> </a:t>
            </a:r>
            <a:r>
              <a:rPr lang="it-IT" sz="2000" dirty="0" smtClean="0"/>
              <a:t>and </a:t>
            </a:r>
            <a:r>
              <a:rPr lang="it-IT" sz="2000" dirty="0" err="1" smtClean="0"/>
              <a:t>archeologists</a:t>
            </a:r>
            <a:r>
              <a:rPr lang="it-IT" sz="2000" dirty="0"/>
              <a:t> to a </a:t>
            </a:r>
            <a:r>
              <a:rPr lang="it-IT" sz="2000" dirty="0" err="1"/>
              <a:t>type</a:t>
            </a:r>
            <a:r>
              <a:rPr lang="it-IT" sz="2000" dirty="0"/>
              <a:t> of </a:t>
            </a:r>
            <a:r>
              <a:rPr lang="it-IT" sz="2000" dirty="0" smtClean="0"/>
              <a:t> </a:t>
            </a:r>
            <a:r>
              <a:rPr lang="it-IT" sz="2000" dirty="0" err="1" smtClean="0"/>
              <a:t>Sardinian</a:t>
            </a:r>
            <a:r>
              <a:rPr lang="it-IT" sz="2000" dirty="0" smtClean="0"/>
              <a:t> </a:t>
            </a:r>
            <a:r>
              <a:rPr lang="it-IT" sz="2000" dirty="0" err="1" smtClean="0"/>
              <a:t>megalithic</a:t>
            </a:r>
            <a:r>
              <a:rPr lang="it-IT" sz="2000" dirty="0" smtClean="0"/>
              <a:t> </a:t>
            </a:r>
            <a:r>
              <a:rPr lang="it-IT" sz="2000" dirty="0" err="1" smtClean="0"/>
              <a:t>gallery</a:t>
            </a:r>
            <a:r>
              <a:rPr lang="it-IT" sz="2000" dirty="0" smtClean="0"/>
              <a:t> grave </a:t>
            </a:r>
            <a:r>
              <a:rPr lang="it-IT" sz="2000" dirty="0" err="1" smtClean="0"/>
              <a:t>built</a:t>
            </a:r>
            <a:r>
              <a:rPr lang="it-IT" sz="2000" dirty="0" smtClean="0"/>
              <a:t> </a:t>
            </a:r>
            <a:r>
              <a:rPr lang="it-IT" sz="2000" dirty="0" err="1"/>
              <a:t>during</a:t>
            </a:r>
            <a:r>
              <a:rPr lang="it-IT" sz="2000" dirty="0"/>
              <a:t> </a:t>
            </a:r>
            <a:r>
              <a:rPr lang="it-IT" sz="2000" dirty="0" smtClean="0"/>
              <a:t>the </a:t>
            </a:r>
            <a:r>
              <a:rPr lang="it-IT" sz="2000" dirty="0" err="1" smtClean="0"/>
              <a:t>Bronze</a:t>
            </a:r>
            <a:r>
              <a:rPr lang="it-IT" sz="2000" dirty="0" smtClean="0"/>
              <a:t> Age</a:t>
            </a:r>
            <a:r>
              <a:rPr lang="it-IT" sz="2000" dirty="0"/>
              <a:t> </a:t>
            </a:r>
            <a:r>
              <a:rPr lang="it-IT" sz="2000" dirty="0" smtClean="0"/>
              <a:t>by the </a:t>
            </a:r>
            <a:r>
              <a:rPr lang="it-IT" sz="2000" dirty="0" err="1" smtClean="0"/>
              <a:t>Nuragic</a:t>
            </a:r>
            <a:r>
              <a:rPr lang="it-IT" sz="2000" dirty="0" smtClean="0"/>
              <a:t> </a:t>
            </a:r>
            <a:r>
              <a:rPr lang="it-IT" sz="2000" dirty="0" err="1" smtClean="0"/>
              <a:t>civilisation</a:t>
            </a:r>
            <a:r>
              <a:rPr lang="it-IT" sz="2000" dirty="0"/>
              <a:t>.</a:t>
            </a:r>
            <a:r>
              <a:rPr lang="it-IT" sz="2000" dirty="0" smtClean="0"/>
              <a:t>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collective</a:t>
            </a:r>
            <a:r>
              <a:rPr lang="it-IT" sz="2000" dirty="0"/>
              <a:t> </a:t>
            </a:r>
            <a:r>
              <a:rPr lang="it-IT" sz="2000" dirty="0" err="1"/>
              <a:t>tombs</a:t>
            </a:r>
            <a:r>
              <a:rPr lang="it-IT" sz="2000" dirty="0"/>
              <a:t> and can be </a:t>
            </a:r>
            <a:r>
              <a:rPr lang="it-IT" sz="2000" dirty="0" err="1"/>
              <a:t>found</a:t>
            </a:r>
            <a:r>
              <a:rPr lang="it-IT" sz="2000" dirty="0"/>
              <a:t> </a:t>
            </a:r>
            <a:r>
              <a:rPr lang="it-IT" sz="2000" dirty="0" err="1"/>
              <a:t>throughout</a:t>
            </a:r>
            <a:r>
              <a:rPr lang="it-IT" sz="2000" dirty="0"/>
              <a:t> </a:t>
            </a:r>
            <a:r>
              <a:rPr lang="it-IT" sz="2000" dirty="0" smtClean="0"/>
              <a:t> </a:t>
            </a:r>
            <a:r>
              <a:rPr lang="it-IT" sz="2000" dirty="0" err="1" smtClean="0"/>
              <a:t>Sardinia</a:t>
            </a:r>
            <a:r>
              <a:rPr lang="it-IT" sz="2000" dirty="0" smtClean="0"/>
              <a:t>, </a:t>
            </a:r>
            <a:r>
              <a:rPr lang="it-IT" sz="2000" dirty="0"/>
              <a:t>with 800 </a:t>
            </a:r>
            <a:r>
              <a:rPr lang="it-IT" sz="2000" dirty="0" err="1"/>
              <a:t>being</a:t>
            </a:r>
            <a:r>
              <a:rPr lang="it-IT" sz="2000" dirty="0"/>
              <a:t> </a:t>
            </a:r>
            <a:r>
              <a:rPr lang="it-IT" sz="2000" dirty="0" err="1"/>
              <a:t>discovered</a:t>
            </a:r>
            <a:r>
              <a:rPr lang="it-IT" sz="2000" dirty="0"/>
              <a:t> </a:t>
            </a:r>
            <a:r>
              <a:rPr lang="it-IT" sz="2000" dirty="0" err="1"/>
              <a:t>there</a:t>
            </a:r>
            <a:r>
              <a:rPr lang="it-IT" sz="2000" dirty="0"/>
              <a:t>. </a:t>
            </a:r>
          </a:p>
          <a:p>
            <a:r>
              <a:rPr lang="it-IT" sz="2000" dirty="0"/>
              <a:t>A </a:t>
            </a:r>
            <a:r>
              <a:rPr lang="it-IT" sz="2000" dirty="0" err="1" smtClean="0"/>
              <a:t>stone</a:t>
            </a:r>
            <a:r>
              <a:rPr lang="it-IT" sz="2000" dirty="0"/>
              <a:t> </a:t>
            </a:r>
            <a:r>
              <a:rPr lang="it-IT" sz="2000" dirty="0" smtClean="0"/>
              <a:t>cairn</a:t>
            </a:r>
            <a:r>
              <a:rPr lang="it-IT" sz="2000" dirty="0"/>
              <a:t> </a:t>
            </a:r>
            <a:r>
              <a:rPr lang="it-IT" sz="2000" dirty="0" err="1"/>
              <a:t>lies</a:t>
            </a:r>
            <a:r>
              <a:rPr lang="it-IT" sz="2000" dirty="0"/>
              <a:t> over the </a:t>
            </a:r>
            <a:r>
              <a:rPr lang="it-IT" sz="2000" dirty="0" err="1"/>
              <a:t>burial</a:t>
            </a:r>
            <a:r>
              <a:rPr lang="it-IT" sz="2000" dirty="0"/>
              <a:t> </a:t>
            </a:r>
            <a:r>
              <a:rPr lang="it-IT" sz="2000" dirty="0" err="1"/>
              <a:t>chambers</a:t>
            </a:r>
            <a:r>
              <a:rPr lang="it-IT" sz="2000" dirty="0"/>
              <a:t>, with some </a:t>
            </a:r>
            <a:r>
              <a:rPr lang="it-IT" sz="2000" dirty="0" err="1"/>
              <a:t>examples</a:t>
            </a:r>
            <a:r>
              <a:rPr lang="it-IT" sz="2000" dirty="0"/>
              <a:t> </a:t>
            </a:r>
            <a:r>
              <a:rPr lang="it-IT" sz="2000" dirty="0" err="1"/>
              <a:t>having</a:t>
            </a:r>
            <a:r>
              <a:rPr lang="it-IT" sz="2000" dirty="0"/>
              <a:t> a </a:t>
            </a:r>
            <a:r>
              <a:rPr lang="it-IT" sz="2000" dirty="0" err="1"/>
              <a:t>cup-shaped</a:t>
            </a:r>
            <a:r>
              <a:rPr lang="it-IT" sz="2000" dirty="0"/>
              <a:t> </a:t>
            </a:r>
            <a:r>
              <a:rPr lang="it-IT" sz="2000" dirty="0" err="1"/>
              <a:t>entrance</a:t>
            </a:r>
            <a:r>
              <a:rPr lang="it-IT" sz="2000" dirty="0"/>
              <a:t> </a:t>
            </a:r>
            <a:r>
              <a:rPr lang="it-IT" sz="2000" dirty="0" err="1"/>
              <a:t>similar</a:t>
            </a:r>
            <a:r>
              <a:rPr lang="it-IT" sz="2000" dirty="0"/>
              <a:t> to </a:t>
            </a:r>
            <a:r>
              <a:rPr lang="it-IT" sz="2000" dirty="0" smtClean="0"/>
              <a:t>the court cairn</a:t>
            </a:r>
            <a:r>
              <a:rPr lang="it-IT" sz="2000" dirty="0"/>
              <a:t>  </a:t>
            </a:r>
            <a:r>
              <a:rPr lang="it-IT" sz="2000" dirty="0" err="1"/>
              <a:t>tombs</a:t>
            </a:r>
            <a:r>
              <a:rPr lang="it-IT" sz="2000" dirty="0"/>
              <a:t> </a:t>
            </a:r>
            <a:r>
              <a:rPr lang="it-IT" sz="2000" dirty="0" smtClean="0"/>
              <a:t>of</a:t>
            </a:r>
            <a:r>
              <a:rPr lang="it-IT" sz="2000" dirty="0"/>
              <a:t> </a:t>
            </a:r>
            <a:r>
              <a:rPr lang="it-IT" sz="2000" dirty="0" err="1" smtClean="0"/>
              <a:t>Ireland</a:t>
            </a:r>
            <a:r>
              <a:rPr lang="it-IT" sz="2000" dirty="0" smtClean="0"/>
              <a:t>.</a:t>
            </a:r>
            <a:endParaRPr lang="it-IT" sz="2000" dirty="0"/>
          </a:p>
          <a:p>
            <a:pPr algn="just"/>
            <a:endParaRPr lang="it-IT" sz="20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44588"/>
            <a:ext cx="3240360" cy="2286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25257" y="39769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849" y="3933488"/>
            <a:ext cx="3708400" cy="2197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Risultati immagini per piazza del campo sie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556" name="Picture 4" descr="Risultati immagini per piazza del campo si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3168352" cy="2112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2" name="Picture 10" descr="Risultati immagini per piazza del campo sie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441474"/>
            <a:ext cx="4211959" cy="2369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1619672" y="974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CAMPO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IN SIENA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764704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</a:p>
          <a:p>
            <a:r>
              <a:rPr lang="it-IT" sz="2000" dirty="0"/>
              <a:t>Piazza del Campo (or </a:t>
            </a:r>
            <a:r>
              <a:rPr lang="it-IT" sz="2000" dirty="0" err="1"/>
              <a:t>simply</a:t>
            </a:r>
            <a:r>
              <a:rPr lang="it-IT" sz="2000" dirty="0"/>
              <a:t> the Campo)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square</a:t>
            </a:r>
            <a:r>
              <a:rPr lang="it-IT" sz="2000" dirty="0"/>
              <a:t> of the city of Siena. </a:t>
            </a:r>
            <a:r>
              <a:rPr lang="it-IT" sz="2000" dirty="0" err="1"/>
              <a:t>Unique</a:t>
            </a:r>
            <a:r>
              <a:rPr lang="it-IT" sz="2000" dirty="0"/>
              <a:t> for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particular</a:t>
            </a:r>
            <a:r>
              <a:rPr lang="it-IT" sz="2000" dirty="0"/>
              <a:t> and </a:t>
            </a:r>
            <a:r>
              <a:rPr lang="it-IT" sz="2000" dirty="0" err="1"/>
              <a:t>original</a:t>
            </a:r>
            <a:r>
              <a:rPr lang="it-IT" sz="2000" dirty="0"/>
              <a:t> </a:t>
            </a:r>
            <a:r>
              <a:rPr lang="it-IT" sz="2000" dirty="0" err="1"/>
              <a:t>shell</a:t>
            </a:r>
            <a:r>
              <a:rPr lang="it-IT" sz="2000" dirty="0"/>
              <a:t> </a:t>
            </a:r>
            <a:r>
              <a:rPr lang="it-IT" sz="2000" dirty="0" err="1"/>
              <a:t>shape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renowned</a:t>
            </a:r>
            <a:r>
              <a:rPr lang="it-IT" sz="2000" dirty="0"/>
              <a:t> </a:t>
            </a:r>
            <a:r>
              <a:rPr lang="it-IT" sz="2000" dirty="0" err="1"/>
              <a:t>throughout</a:t>
            </a:r>
            <a:r>
              <a:rPr lang="it-IT" sz="2000" dirty="0"/>
              <a:t> the world for </a:t>
            </a:r>
            <a:r>
              <a:rPr lang="it-IT" sz="2000" dirty="0" err="1"/>
              <a:t>its</a:t>
            </a:r>
            <a:r>
              <a:rPr lang="it-IT" sz="2000" dirty="0"/>
              <a:t> beauty and </a:t>
            </a:r>
            <a:r>
              <a:rPr lang="it-IT" sz="2000" dirty="0" err="1"/>
              <a:t>architectural</a:t>
            </a:r>
            <a:r>
              <a:rPr lang="it-IT" sz="2000" dirty="0"/>
              <a:t> </a:t>
            </a:r>
            <a:r>
              <a:rPr lang="it-IT" sz="2000" dirty="0" err="1"/>
              <a:t>integrity</a:t>
            </a:r>
            <a:r>
              <a:rPr lang="it-IT" sz="2000" dirty="0"/>
              <a:t>,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well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for </a:t>
            </a:r>
            <a:r>
              <a:rPr lang="it-IT" sz="2000" dirty="0" err="1"/>
              <a:t>being</a:t>
            </a:r>
            <a:r>
              <a:rPr lang="it-IT" sz="2000" dirty="0"/>
              <a:t> the </a:t>
            </a:r>
            <a:r>
              <a:rPr lang="it-IT" sz="2000" dirty="0" err="1"/>
              <a:t>place</a:t>
            </a:r>
            <a:r>
              <a:rPr lang="it-IT" sz="2000" dirty="0"/>
              <a:t> </a:t>
            </a:r>
            <a:r>
              <a:rPr lang="it-IT" sz="2000" dirty="0" err="1"/>
              <a:t>where</a:t>
            </a:r>
            <a:r>
              <a:rPr lang="it-IT" sz="2000" dirty="0"/>
              <a:t> the Palio di Siena </a:t>
            </a:r>
            <a:r>
              <a:rPr lang="it-IT" sz="2000" dirty="0" err="1"/>
              <a:t>takes</a:t>
            </a:r>
            <a:r>
              <a:rPr lang="it-IT" sz="2000" dirty="0"/>
              <a:t> </a:t>
            </a:r>
            <a:r>
              <a:rPr lang="it-IT" sz="2000" dirty="0" err="1"/>
              <a:t>place</a:t>
            </a:r>
            <a:r>
              <a:rPr lang="it-IT" sz="2000" dirty="0"/>
              <a:t> </a:t>
            </a:r>
            <a:r>
              <a:rPr lang="it-IT" sz="2000" dirty="0" err="1"/>
              <a:t>twice</a:t>
            </a:r>
            <a:r>
              <a:rPr lang="it-IT" sz="2000" dirty="0"/>
              <a:t> a </a:t>
            </a:r>
            <a:r>
              <a:rPr lang="it-IT" sz="2000" dirty="0" err="1"/>
              <a:t>year</a:t>
            </a:r>
            <a:r>
              <a:rPr lang="it-IT" dirty="0"/>
              <a:t>. </a:t>
            </a:r>
          </a:p>
        </p:txBody>
      </p:sp>
      <p:pic>
        <p:nvPicPr>
          <p:cNvPr id="23564" name="Picture 12" descr="https://upload.wikimedia.org/wikipedia/commons/thumb/1/1c/CarabinieriACavallo2.jpg/800px-CarabinieriACavall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469" y="3861048"/>
            <a:ext cx="3903491" cy="2927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9746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Arial" pitchFamily="34" charset="0"/>
                <a:cs typeface="Arial" pitchFamily="34" charset="0"/>
              </a:rPr>
              <a:t>ST MARK’S SQUARE IN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VENEZIA</a:t>
            </a:r>
            <a:endParaRPr lang="it-IT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s://evenice.it/sites/default/files/piazza-san-marco5lll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6505" y="4164846"/>
            <a:ext cx="4427983" cy="2492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2" name="Picture 6" descr="Risultati immagini per piazza san marco venez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27376"/>
            <a:ext cx="4139952" cy="2141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251520" y="980728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</a:p>
          <a:p>
            <a:r>
              <a:rPr lang="it-IT" dirty="0"/>
              <a:t>St </a:t>
            </a:r>
            <a:r>
              <a:rPr lang="it-IT" dirty="0" err="1"/>
              <a:t>Mark’s</a:t>
            </a:r>
            <a:r>
              <a:rPr lang="it-IT" dirty="0"/>
              <a:t> </a:t>
            </a:r>
            <a:r>
              <a:rPr lang="it-IT" dirty="0" err="1"/>
              <a:t>square</a:t>
            </a:r>
            <a:r>
              <a:rPr lang="it-IT" dirty="0"/>
              <a:t>, </a:t>
            </a:r>
            <a:r>
              <a:rPr lang="it-IT" dirty="0" err="1"/>
              <a:t>located</a:t>
            </a:r>
            <a:r>
              <a:rPr lang="it-IT" dirty="0"/>
              <a:t> in </a:t>
            </a:r>
            <a:r>
              <a:rPr lang="it-IT" dirty="0" err="1"/>
              <a:t>Venice</a:t>
            </a:r>
            <a:r>
              <a:rPr lang="it-IT" dirty="0"/>
              <a:t>,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squares</a:t>
            </a:r>
            <a:r>
              <a:rPr lang="it-IT" dirty="0"/>
              <a:t>, </a:t>
            </a:r>
            <a:r>
              <a:rPr lang="it-IT" dirty="0" err="1"/>
              <a:t>named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over the world for </a:t>
            </a:r>
            <a:r>
              <a:rPr lang="it-IT" dirty="0" err="1"/>
              <a:t>its</a:t>
            </a:r>
            <a:r>
              <a:rPr lang="it-IT" dirty="0"/>
              <a:t> beauty and </a:t>
            </a:r>
            <a:r>
              <a:rPr lang="it-IT" dirty="0" err="1"/>
              <a:t>architectural</a:t>
            </a:r>
            <a:r>
              <a:rPr lang="it-IT" dirty="0"/>
              <a:t> </a:t>
            </a:r>
            <a:r>
              <a:rPr lang="it-IT" dirty="0" err="1"/>
              <a:t>integrity</a:t>
            </a:r>
            <a:r>
              <a:rPr lang="it-IT" dirty="0"/>
              <a:t>.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main</a:t>
            </a:r>
            <a:r>
              <a:rPr lang="it-IT" dirty="0"/>
              <a:t> body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dirty="0" err="1"/>
              <a:t>trapezoidal</a:t>
            </a:r>
            <a:r>
              <a:rPr lang="it-IT" dirty="0"/>
              <a:t> </a:t>
            </a:r>
            <a:r>
              <a:rPr lang="it-IT" dirty="0" err="1"/>
              <a:t>shape</a:t>
            </a:r>
            <a:r>
              <a:rPr lang="it-IT" dirty="0"/>
              <a:t> and </a:t>
            </a:r>
            <a:r>
              <a:rPr lang="it-IT" dirty="0" err="1"/>
              <a:t>is</a:t>
            </a:r>
            <a:r>
              <a:rPr lang="it-IT" dirty="0"/>
              <a:t> 170 </a:t>
            </a:r>
            <a:r>
              <a:rPr lang="it-IT" dirty="0" err="1"/>
              <a:t>meters</a:t>
            </a:r>
            <a:r>
              <a:rPr lang="it-IT" dirty="0"/>
              <a:t> long.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"the </a:t>
            </a:r>
            <a:r>
              <a:rPr lang="it-IT" dirty="0" err="1"/>
              <a:t>square</a:t>
            </a:r>
            <a:r>
              <a:rPr lang="it-IT" dirty="0"/>
              <a:t>" or "the living room of Europe". At </a:t>
            </a:r>
            <a:r>
              <a:rPr lang="it-IT" dirty="0" err="1"/>
              <a:t>its</a:t>
            </a:r>
            <a:r>
              <a:rPr lang="it-IT" dirty="0"/>
              <a:t> center, </a:t>
            </a:r>
            <a:r>
              <a:rPr lang="it-IT" dirty="0" err="1"/>
              <a:t>surrounded</a:t>
            </a:r>
            <a:r>
              <a:rPr lang="it-IT" dirty="0"/>
              <a:t> by </a:t>
            </a:r>
            <a:r>
              <a:rPr lang="it-IT" dirty="0" err="1"/>
              <a:t>magnificent</a:t>
            </a:r>
            <a:r>
              <a:rPr lang="it-IT" dirty="0"/>
              <a:t> </a:t>
            </a:r>
            <a:r>
              <a:rPr lang="it-IT" dirty="0" err="1"/>
              <a:t>buildings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Basilica of San Marco, the Palazzo Ducale and the Procuratie, </a:t>
            </a:r>
            <a:r>
              <a:rPr lang="it-IT" dirty="0" err="1"/>
              <a:t>stands</a:t>
            </a:r>
            <a:r>
              <a:rPr lang="it-IT" dirty="0"/>
              <a:t> the </a:t>
            </a:r>
            <a:r>
              <a:rPr lang="it-IT" dirty="0" err="1"/>
              <a:t>imposing</a:t>
            </a:r>
            <a:r>
              <a:rPr lang="it-IT" dirty="0"/>
              <a:t> </a:t>
            </a:r>
            <a:r>
              <a:rPr lang="it-IT" dirty="0" err="1"/>
              <a:t>bell</a:t>
            </a:r>
            <a:r>
              <a:rPr lang="it-IT" dirty="0"/>
              <a:t> </a:t>
            </a:r>
            <a:r>
              <a:rPr lang="it-IT" dirty="0" err="1"/>
              <a:t>tower</a:t>
            </a:r>
            <a:r>
              <a:rPr lang="it-IT" dirty="0"/>
              <a:t>.</a:t>
            </a:r>
          </a:p>
          <a:p>
            <a:r>
              <a:rPr lang="it-IT" dirty="0" err="1"/>
              <a:t>Originally</a:t>
            </a:r>
            <a:r>
              <a:rPr lang="it-IT" dirty="0"/>
              <a:t> the </a:t>
            </a:r>
            <a:r>
              <a:rPr lang="it-IT" dirty="0" err="1"/>
              <a:t>square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crossed</a:t>
            </a:r>
            <a:r>
              <a:rPr lang="it-IT" dirty="0"/>
              <a:t> by a canal and </a:t>
            </a:r>
            <a:r>
              <a:rPr lang="it-IT" dirty="0" err="1"/>
              <a:t>was</a:t>
            </a:r>
            <a:r>
              <a:rPr lang="it-IT" dirty="0"/>
              <a:t> an area </a:t>
            </a:r>
            <a:r>
              <a:rPr lang="it-IT" dirty="0" err="1"/>
              <a:t>destined</a:t>
            </a:r>
            <a:r>
              <a:rPr lang="it-IT" dirty="0"/>
              <a:t> for </a:t>
            </a:r>
            <a:r>
              <a:rPr lang="it-IT" dirty="0" err="1"/>
              <a:t>cultivation</a:t>
            </a:r>
            <a:r>
              <a:rPr lang="it-IT" dirty="0"/>
              <a:t>. In 1174 the canal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buried</a:t>
            </a:r>
            <a:r>
              <a:rPr lang="it-IT" dirty="0"/>
              <a:t> and in 1267 the </a:t>
            </a:r>
            <a:r>
              <a:rPr lang="it-IT" dirty="0" err="1"/>
              <a:t>square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finally</a:t>
            </a:r>
            <a:r>
              <a:rPr lang="it-IT" dirty="0"/>
              <a:t> </a:t>
            </a:r>
            <a:r>
              <a:rPr lang="it-IT" dirty="0" err="1"/>
              <a:t>paved</a:t>
            </a:r>
            <a:r>
              <a:rPr lang="it-IT" dirty="0"/>
              <a:t>. From </a:t>
            </a:r>
            <a:r>
              <a:rPr lang="it-IT" dirty="0" err="1"/>
              <a:t>that</a:t>
            </a:r>
            <a:r>
              <a:rPr lang="it-IT" dirty="0"/>
              <a:t> moment on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formed</a:t>
            </a:r>
            <a:r>
              <a:rPr lang="it-IT" dirty="0"/>
              <a:t> the </a:t>
            </a:r>
            <a:r>
              <a:rPr lang="it-IT" dirty="0" err="1"/>
              <a:t>religious</a:t>
            </a:r>
            <a:r>
              <a:rPr lang="it-IT" dirty="0"/>
              <a:t>, </a:t>
            </a:r>
            <a:r>
              <a:rPr lang="it-IT" dirty="0" err="1"/>
              <a:t>political</a:t>
            </a:r>
            <a:r>
              <a:rPr lang="it-IT" dirty="0"/>
              <a:t> and social center of </a:t>
            </a:r>
            <a:r>
              <a:rPr lang="it-IT" dirty="0" err="1"/>
              <a:t>Venice</a:t>
            </a:r>
            <a:r>
              <a:rPr lang="it-IT" dirty="0"/>
              <a:t>.</a:t>
            </a:r>
          </a:p>
          <a:p>
            <a:r>
              <a:rPr lang="fr-FR" dirty="0"/>
              <a:t> 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18864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FLORENCE CATHEDRAL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764704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Florence </a:t>
            </a:r>
            <a:r>
              <a:rPr lang="it-IT" sz="2000" dirty="0" err="1"/>
              <a:t>Cathedral</a:t>
            </a:r>
            <a:r>
              <a:rPr lang="it-IT" sz="2000" dirty="0"/>
              <a:t> (</a:t>
            </a:r>
            <a:r>
              <a:rPr lang="it-IT" sz="2000" dirty="0" err="1"/>
              <a:t>formally</a:t>
            </a:r>
            <a:r>
              <a:rPr lang="it-IT" sz="2000" dirty="0"/>
              <a:t> the Cattedrale di Santa Maria del Fiore),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smtClean="0"/>
              <a:t>the cathedra</a:t>
            </a:r>
            <a:r>
              <a:rPr lang="it-IT" sz="2000" dirty="0"/>
              <a:t> </a:t>
            </a:r>
            <a:r>
              <a:rPr lang="it-IT" sz="2000" dirty="0" smtClean="0"/>
              <a:t>of Florence</a:t>
            </a:r>
            <a:r>
              <a:rPr lang="it-IT" sz="2000" dirty="0"/>
              <a:t> </a:t>
            </a:r>
            <a:r>
              <a:rPr lang="it-IT" sz="2000" dirty="0" smtClean="0"/>
              <a:t>, </a:t>
            </a:r>
            <a:r>
              <a:rPr lang="it-IT" sz="2000" dirty="0" err="1"/>
              <a:t>Italy</a:t>
            </a:r>
            <a:r>
              <a:rPr lang="it-IT" sz="2000" dirty="0"/>
              <a:t>.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begun</a:t>
            </a:r>
            <a:r>
              <a:rPr lang="it-IT" sz="2000" dirty="0"/>
              <a:t> in 1296 in </a:t>
            </a:r>
            <a:r>
              <a:rPr lang="it-IT" sz="2000" dirty="0" smtClean="0"/>
              <a:t>the </a:t>
            </a:r>
            <a:r>
              <a:rPr lang="it-IT" sz="2000" dirty="0" err="1" smtClean="0"/>
              <a:t>Gothic</a:t>
            </a:r>
            <a:r>
              <a:rPr lang="it-IT" sz="2000" dirty="0"/>
              <a:t>  style and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completed</a:t>
            </a:r>
            <a:r>
              <a:rPr lang="it-IT" sz="2000" dirty="0"/>
              <a:t> by 1436, with the dome </a:t>
            </a:r>
            <a:r>
              <a:rPr lang="it-IT" sz="2000" dirty="0" err="1"/>
              <a:t>designed</a:t>
            </a:r>
            <a:r>
              <a:rPr lang="it-IT" sz="2000" dirty="0"/>
              <a:t> by </a:t>
            </a:r>
            <a:r>
              <a:rPr lang="it-IT" sz="2000" dirty="0" smtClean="0"/>
              <a:t> Filippo Brunelleschi. </a:t>
            </a:r>
            <a:r>
              <a:rPr lang="it-IT" sz="2000" dirty="0"/>
              <a:t>The </a:t>
            </a:r>
            <a:r>
              <a:rPr lang="it-IT" sz="2000" dirty="0" err="1"/>
              <a:t>exterior</a:t>
            </a:r>
            <a:r>
              <a:rPr lang="it-IT" sz="2000" dirty="0"/>
              <a:t> of </a:t>
            </a:r>
            <a:r>
              <a:rPr lang="it-IT" sz="2000" dirty="0" smtClean="0"/>
              <a:t>the basilica</a:t>
            </a:r>
            <a:r>
              <a:rPr lang="it-IT" sz="2000" dirty="0"/>
              <a:t> 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faced</a:t>
            </a:r>
            <a:r>
              <a:rPr lang="it-IT" sz="2000" dirty="0"/>
              <a:t> </a:t>
            </a:r>
            <a:r>
              <a:rPr lang="it-IT" sz="2000" dirty="0" smtClean="0"/>
              <a:t>with </a:t>
            </a:r>
            <a:r>
              <a:rPr lang="it-IT" sz="2000" dirty="0" err="1" smtClean="0"/>
              <a:t>polychrome</a:t>
            </a:r>
            <a:r>
              <a:rPr lang="it-IT" sz="2000" dirty="0"/>
              <a:t> </a:t>
            </a:r>
            <a:r>
              <a:rPr lang="it-IT" sz="2000" dirty="0" err="1" smtClean="0"/>
              <a:t>marble</a:t>
            </a:r>
            <a:r>
              <a:rPr lang="it-IT" sz="2000" dirty="0" smtClean="0"/>
              <a:t> </a:t>
            </a:r>
            <a:r>
              <a:rPr lang="it-IT" sz="2000" dirty="0" err="1" smtClean="0"/>
              <a:t>panels</a:t>
            </a:r>
            <a:r>
              <a:rPr lang="it-IT" sz="2000" dirty="0"/>
              <a:t> in green and </a:t>
            </a:r>
            <a:r>
              <a:rPr lang="it-IT" sz="2000" dirty="0" err="1"/>
              <a:t>pink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4" name="Picture 2" descr="Risultati immagini per santa maria del fi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324036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12976"/>
            <a:ext cx="2364215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0" name="Picture 6" descr="Risultati immagini per santa maria del fiore vista dall'al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45544"/>
            <a:ext cx="3358191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2" name="Picture 8" descr="Risultati immagini per santa maria del fiore vista dall'al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852936"/>
            <a:ext cx="2507097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0466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itchFamily="34" charset="0"/>
                <a:cs typeface="Arial" pitchFamily="34" charset="0"/>
              </a:rPr>
              <a:t>CUPOLA DEL BRUNELLESCHI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052736"/>
            <a:ext cx="86409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The </a:t>
            </a:r>
            <a:r>
              <a:rPr lang="it-IT" sz="2000" dirty="0" err="1"/>
              <a:t>cathedral</a:t>
            </a:r>
            <a:r>
              <a:rPr lang="it-IT" sz="2000" dirty="0"/>
              <a:t> </a:t>
            </a:r>
            <a:r>
              <a:rPr lang="it-IT" sz="2000" dirty="0" err="1"/>
              <a:t>complex</a:t>
            </a:r>
            <a:r>
              <a:rPr lang="it-IT" sz="2000" dirty="0"/>
              <a:t>, </a:t>
            </a:r>
            <a:r>
              <a:rPr lang="it-IT" sz="2000" dirty="0" err="1"/>
              <a:t>includes</a:t>
            </a:r>
            <a:r>
              <a:rPr lang="it-IT" sz="2000" dirty="0"/>
              <a:t> </a:t>
            </a:r>
            <a:r>
              <a:rPr lang="it-IT" sz="2000" dirty="0" smtClean="0"/>
              <a:t>the </a:t>
            </a:r>
            <a:r>
              <a:rPr lang="it-IT" sz="2000" dirty="0" err="1" smtClean="0"/>
              <a:t>Baptistery</a:t>
            </a:r>
            <a:r>
              <a:rPr lang="it-IT" sz="2000" dirty="0" smtClean="0"/>
              <a:t> and </a:t>
            </a:r>
            <a:r>
              <a:rPr lang="it-IT" sz="2000" dirty="0" err="1" smtClean="0"/>
              <a:t>Giotto’s</a:t>
            </a:r>
            <a:r>
              <a:rPr lang="it-IT" sz="2000" dirty="0" smtClean="0"/>
              <a:t> Campanile.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three</a:t>
            </a:r>
            <a:r>
              <a:rPr lang="it-IT" sz="2000" dirty="0"/>
              <a:t> </a:t>
            </a:r>
            <a:r>
              <a:rPr lang="it-IT" sz="2000" dirty="0" err="1"/>
              <a:t>buildings</a:t>
            </a:r>
            <a:r>
              <a:rPr lang="it-IT" sz="2000" dirty="0"/>
              <a:t> are part of </a:t>
            </a:r>
            <a:r>
              <a:rPr lang="it-IT" sz="2000" dirty="0" smtClean="0"/>
              <a:t>the UNESCO World Heritage Site</a:t>
            </a:r>
            <a:r>
              <a:rPr lang="it-IT" sz="2000" dirty="0"/>
              <a:t> </a:t>
            </a:r>
            <a:r>
              <a:rPr lang="it-IT" sz="2000" dirty="0" err="1" smtClean="0"/>
              <a:t>covering</a:t>
            </a:r>
            <a:r>
              <a:rPr lang="it-IT" sz="2000" dirty="0" smtClean="0"/>
              <a:t> the </a:t>
            </a:r>
            <a:r>
              <a:rPr lang="it-IT" sz="2000" dirty="0" err="1" smtClean="0"/>
              <a:t>historic</a:t>
            </a:r>
            <a:r>
              <a:rPr lang="it-IT" sz="2000" dirty="0" smtClean="0"/>
              <a:t> centre of Florence</a:t>
            </a:r>
            <a:r>
              <a:rPr lang="it-IT" sz="2000" dirty="0"/>
              <a:t> </a:t>
            </a:r>
            <a:r>
              <a:rPr lang="it-IT" sz="2000" dirty="0" smtClean="0"/>
              <a:t>and </a:t>
            </a:r>
            <a:r>
              <a:rPr lang="it-IT" sz="2000" dirty="0"/>
              <a:t>are a major </a:t>
            </a:r>
            <a:r>
              <a:rPr lang="it-IT" sz="2000" dirty="0" err="1"/>
              <a:t>tourist</a:t>
            </a:r>
            <a:r>
              <a:rPr lang="it-IT" sz="2000" dirty="0"/>
              <a:t> </a:t>
            </a:r>
            <a:r>
              <a:rPr lang="it-IT" sz="2000" dirty="0" err="1"/>
              <a:t>attraction</a:t>
            </a:r>
            <a:r>
              <a:rPr lang="it-IT" sz="2000" dirty="0"/>
              <a:t> </a:t>
            </a:r>
            <a:r>
              <a:rPr lang="it-IT" sz="2000" dirty="0" smtClean="0"/>
              <a:t>of </a:t>
            </a:r>
            <a:r>
              <a:rPr lang="it-IT" sz="2000" dirty="0" err="1" smtClean="0"/>
              <a:t>Tuscany</a:t>
            </a:r>
            <a:r>
              <a:rPr lang="it-IT" sz="2000" dirty="0" smtClean="0"/>
              <a:t>. </a:t>
            </a:r>
            <a:endParaRPr lang="it-IT" sz="2000" dirty="0"/>
          </a:p>
          <a:p>
            <a:r>
              <a:rPr lang="it-IT" sz="2000" dirty="0"/>
              <a:t> </a:t>
            </a:r>
          </a:p>
          <a:p>
            <a:pPr algn="just"/>
            <a:endParaRPr lang="it-IT" sz="2000" dirty="0" smtClean="0">
              <a:cs typeface="Arial" pitchFamily="34" charset="0"/>
            </a:endParaRPr>
          </a:p>
          <a:p>
            <a:pPr algn="just"/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89245"/>
            <a:ext cx="2987824" cy="2987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6" name="Picture 6" descr="Risultati immagini per santa maria del fi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4032448" cy="2729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'altezza della Mole Antonelliana di Tor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37112"/>
            <a:ext cx="4176464" cy="2234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323528" y="1340768"/>
            <a:ext cx="8568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</a:p>
          <a:p>
            <a:r>
              <a:rPr lang="it-IT" sz="2000" dirty="0"/>
              <a:t>An </a:t>
            </a:r>
            <a:r>
              <a:rPr lang="it-IT" sz="2000" dirty="0" err="1"/>
              <a:t>architectural</a:t>
            </a:r>
            <a:r>
              <a:rPr lang="it-IT" sz="2000" dirty="0"/>
              <a:t> </a:t>
            </a:r>
            <a:r>
              <a:rPr lang="it-IT" sz="2000" dirty="0" err="1"/>
              <a:t>landmark</a:t>
            </a:r>
            <a:r>
              <a:rPr lang="it-IT" sz="2000" dirty="0"/>
              <a:t> of the city of </a:t>
            </a:r>
            <a:r>
              <a:rPr lang="it-IT" sz="2000" dirty="0" err="1"/>
              <a:t>Turin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initially</a:t>
            </a:r>
            <a:r>
              <a:rPr lang="it-IT" sz="2000" dirty="0"/>
              <a:t> </a:t>
            </a:r>
            <a:r>
              <a:rPr lang="it-IT" sz="2000" dirty="0" err="1"/>
              <a:t>conceived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a </a:t>
            </a:r>
            <a:r>
              <a:rPr lang="it-IT" sz="2000" dirty="0" err="1"/>
              <a:t>synagogue</a:t>
            </a:r>
            <a:r>
              <a:rPr lang="it-IT" sz="2000" dirty="0"/>
              <a:t>, </a:t>
            </a:r>
            <a:r>
              <a:rPr lang="it-IT" sz="2000" dirty="0" err="1"/>
              <a:t>before</a:t>
            </a:r>
            <a:r>
              <a:rPr lang="it-IT" sz="2000" dirty="0"/>
              <a:t> </a:t>
            </a:r>
            <a:r>
              <a:rPr lang="it-IT" sz="2000" dirty="0" err="1"/>
              <a:t>being</a:t>
            </a:r>
            <a:r>
              <a:rPr lang="it-IT" sz="2000" dirty="0"/>
              <a:t> </a:t>
            </a:r>
            <a:r>
              <a:rPr lang="it-IT" sz="2000" dirty="0" err="1"/>
              <a:t>bought</a:t>
            </a:r>
            <a:r>
              <a:rPr lang="it-IT" sz="2000" dirty="0"/>
              <a:t> by the </a:t>
            </a:r>
            <a:r>
              <a:rPr lang="it-IT" sz="2000" dirty="0" err="1"/>
              <a:t>Municipality</a:t>
            </a:r>
            <a:r>
              <a:rPr lang="it-IT" sz="2000" dirty="0"/>
              <a:t> of </a:t>
            </a:r>
            <a:r>
              <a:rPr lang="it-IT" sz="2000" dirty="0" err="1"/>
              <a:t>Turin</a:t>
            </a:r>
            <a:r>
              <a:rPr lang="it-IT" sz="2000" dirty="0"/>
              <a:t> a. </a:t>
            </a:r>
            <a:r>
              <a:rPr lang="it-IT" sz="2000" dirty="0" err="1"/>
              <a:t>Planned</a:t>
            </a:r>
            <a:r>
              <a:rPr lang="it-IT" sz="2000" dirty="0"/>
              <a:t> and </a:t>
            </a:r>
            <a:r>
              <a:rPr lang="it-IT" sz="2000" dirty="0" err="1"/>
              <a:t>begun</a:t>
            </a:r>
            <a:r>
              <a:rPr lang="it-IT" sz="2000" dirty="0"/>
              <a:t> by </a:t>
            </a:r>
            <a:r>
              <a:rPr lang="it-IT" sz="2000" dirty="0" err="1"/>
              <a:t>architect</a:t>
            </a:r>
            <a:r>
              <a:rPr lang="it-IT" sz="2000" dirty="0"/>
              <a:t> Alessandro Antonelli in 1863,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</a:t>
            </a:r>
            <a:r>
              <a:rPr lang="it-IT" sz="2000" dirty="0" err="1"/>
              <a:t>completed</a:t>
            </a:r>
            <a:r>
              <a:rPr lang="it-IT" sz="2000" dirty="0"/>
              <a:t> in 1889. With a </a:t>
            </a:r>
            <a:r>
              <a:rPr lang="it-IT" sz="2000" dirty="0" err="1"/>
              <a:t>height</a:t>
            </a:r>
            <a:r>
              <a:rPr lang="it-IT" sz="2000" dirty="0"/>
              <a:t> of 167.5 </a:t>
            </a:r>
            <a:r>
              <a:rPr lang="it-IT" sz="2000" dirty="0" err="1"/>
              <a:t>metres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the </a:t>
            </a:r>
            <a:r>
              <a:rPr lang="it-IT" sz="2000" dirty="0" err="1"/>
              <a:t>tallest</a:t>
            </a:r>
            <a:r>
              <a:rPr lang="it-IT" sz="2000" dirty="0"/>
              <a:t> </a:t>
            </a:r>
            <a:r>
              <a:rPr lang="it-IT" sz="2000" dirty="0" err="1"/>
              <a:t>brick</a:t>
            </a:r>
            <a:r>
              <a:rPr lang="it-IT" sz="2000" dirty="0"/>
              <a:t> building in Europe. The </a:t>
            </a:r>
            <a:r>
              <a:rPr lang="it-IT" sz="2000" dirty="0" err="1"/>
              <a:t>panoramic</a:t>
            </a:r>
            <a:r>
              <a:rPr lang="it-IT" sz="2000" dirty="0"/>
              <a:t> lift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inaugurated</a:t>
            </a:r>
            <a:r>
              <a:rPr lang="it-IT" sz="2000" dirty="0"/>
              <a:t> in 1961 and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renovated</a:t>
            </a:r>
            <a:r>
              <a:rPr lang="it-IT" sz="2000" dirty="0"/>
              <a:t> in 1999. </a:t>
            </a:r>
            <a:r>
              <a:rPr lang="it-IT" sz="2000" dirty="0" err="1"/>
              <a:t>Today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still</a:t>
            </a:r>
            <a:r>
              <a:rPr lang="it-IT" sz="2000" dirty="0"/>
              <a:t> </a:t>
            </a:r>
            <a:r>
              <a:rPr lang="it-IT" sz="2000" dirty="0" err="1"/>
              <a:t>allows</a:t>
            </a:r>
            <a:r>
              <a:rPr lang="it-IT" sz="2000" dirty="0"/>
              <a:t> </a:t>
            </a:r>
            <a:r>
              <a:rPr lang="it-IT" sz="2000" dirty="0" err="1"/>
              <a:t>visitors</a:t>
            </a:r>
            <a:r>
              <a:rPr lang="it-IT" sz="2000" dirty="0"/>
              <a:t> to go up to the </a:t>
            </a:r>
            <a:r>
              <a:rPr lang="it-IT" sz="2000" dirty="0" err="1"/>
              <a:t>panoramic</a:t>
            </a:r>
            <a:r>
              <a:rPr lang="it-IT" sz="2000" dirty="0"/>
              <a:t> </a:t>
            </a:r>
            <a:r>
              <a:rPr lang="it-IT" sz="2000" dirty="0" err="1"/>
              <a:t>terrace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85 </a:t>
            </a:r>
            <a:r>
              <a:rPr lang="it-IT" sz="2000" dirty="0" err="1"/>
              <a:t>metres</a:t>
            </a:r>
            <a:r>
              <a:rPr lang="it-IT" sz="2000" dirty="0"/>
              <a:t> high and take in the </a:t>
            </a:r>
            <a:r>
              <a:rPr lang="it-IT" sz="2000" dirty="0" err="1"/>
              <a:t>amazing</a:t>
            </a:r>
            <a:r>
              <a:rPr lang="it-IT" sz="2000" dirty="0"/>
              <a:t> </a:t>
            </a:r>
            <a:r>
              <a:rPr lang="it-IT" sz="2000" dirty="0" err="1"/>
              <a:t>views</a:t>
            </a:r>
            <a:r>
              <a:rPr lang="it-IT" sz="2000" dirty="0"/>
              <a:t> of the city and the </a:t>
            </a:r>
            <a:r>
              <a:rPr lang="it-IT" sz="2000" dirty="0" err="1"/>
              <a:t>surrounding</a:t>
            </a:r>
            <a:r>
              <a:rPr lang="it-IT" sz="2000" dirty="0"/>
              <a:t> </a:t>
            </a:r>
            <a:r>
              <a:rPr lang="it-IT" sz="2000" dirty="0" err="1"/>
              <a:t>Alps</a:t>
            </a:r>
            <a:r>
              <a:rPr lang="it-IT" sz="2000" dirty="0"/>
              <a:t>. </a:t>
            </a:r>
          </a:p>
        </p:txBody>
      </p:sp>
      <p:pic>
        <p:nvPicPr>
          <p:cNvPr id="1028" name="Picture 4" descr="Risultati immagini per torino mole antonelli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4608512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2267744" y="43471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THE MOLE ANTONELLIANA</a:t>
            </a:r>
            <a:endParaRPr lang="it-IT" sz="2400" b="1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496992"/>
            <a:ext cx="504056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DUOMO DI MILANO - CATHEDRAL</a:t>
            </a:r>
          </a:p>
          <a:p>
            <a:r>
              <a:rPr lang="it-IT" sz="2800" dirty="0"/>
              <a:t> </a:t>
            </a:r>
          </a:p>
          <a:p>
            <a:r>
              <a:rPr lang="it-IT" sz="2000" dirty="0"/>
              <a:t>The </a:t>
            </a:r>
            <a:r>
              <a:rPr lang="it-IT" sz="2000" dirty="0" err="1"/>
              <a:t>construction</a:t>
            </a:r>
            <a:r>
              <a:rPr lang="it-IT" sz="2000" dirty="0"/>
              <a:t> of the Duomo di Milano </a:t>
            </a:r>
            <a:r>
              <a:rPr lang="it-IT" sz="2000" dirty="0" err="1"/>
              <a:t>initiated</a:t>
            </a:r>
            <a:r>
              <a:rPr lang="it-IT" sz="2000" dirty="0"/>
              <a:t> in 1386.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largest</a:t>
            </a:r>
            <a:r>
              <a:rPr lang="it-IT" sz="2000" dirty="0"/>
              <a:t> and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complex</a:t>
            </a:r>
            <a:r>
              <a:rPr lang="it-IT" sz="2000" dirty="0"/>
              <a:t> </a:t>
            </a:r>
            <a:r>
              <a:rPr lang="it-IT" sz="2000" dirty="0" err="1"/>
              <a:t>Gothic</a:t>
            </a:r>
            <a:r>
              <a:rPr lang="it-IT" sz="2000" dirty="0"/>
              <a:t> building in </a:t>
            </a:r>
            <a:r>
              <a:rPr lang="it-IT" sz="2000" dirty="0" err="1"/>
              <a:t>Italy</a:t>
            </a:r>
            <a:r>
              <a:rPr lang="it-IT" sz="2000" dirty="0"/>
              <a:t>, made of </a:t>
            </a:r>
            <a:r>
              <a:rPr lang="it-IT" sz="2000" dirty="0" err="1"/>
              <a:t>pink-veined</a:t>
            </a:r>
            <a:r>
              <a:rPr lang="it-IT" sz="2000" dirty="0"/>
              <a:t> </a:t>
            </a:r>
            <a:r>
              <a:rPr lang="it-IT" sz="2000" dirty="0" err="1"/>
              <a:t>white</a:t>
            </a:r>
            <a:r>
              <a:rPr lang="it-IT" sz="2000" dirty="0"/>
              <a:t> </a:t>
            </a:r>
            <a:r>
              <a:rPr lang="it-IT" sz="2000" dirty="0" err="1"/>
              <a:t>marble</a:t>
            </a:r>
            <a:r>
              <a:rPr lang="it-IT" sz="2000" dirty="0"/>
              <a:t> from.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157 </a:t>
            </a:r>
            <a:r>
              <a:rPr lang="it-IT" sz="2000" dirty="0" err="1"/>
              <a:t>metres</a:t>
            </a:r>
            <a:r>
              <a:rPr lang="it-IT" sz="2000" dirty="0"/>
              <a:t> in </a:t>
            </a:r>
            <a:r>
              <a:rPr lang="it-IT" sz="2000" dirty="0" err="1"/>
              <a:t>length</a:t>
            </a:r>
            <a:r>
              <a:rPr lang="it-IT" sz="2000" dirty="0"/>
              <a:t> and </a:t>
            </a:r>
            <a:r>
              <a:rPr lang="it-IT" sz="2000" dirty="0" err="1"/>
              <a:t>covers</a:t>
            </a:r>
            <a:r>
              <a:rPr lang="it-IT" sz="2000" dirty="0"/>
              <a:t> an area of 11,700 m2. The </a:t>
            </a:r>
            <a:r>
              <a:rPr lang="it-IT" sz="2000" dirty="0" err="1"/>
              <a:t>highest</a:t>
            </a:r>
            <a:r>
              <a:rPr lang="it-IT" sz="2000" dirty="0"/>
              <a:t> spire </a:t>
            </a:r>
            <a:r>
              <a:rPr lang="it-IT" sz="2000" dirty="0" err="1"/>
              <a:t>measures</a:t>
            </a:r>
            <a:r>
              <a:rPr lang="it-IT" sz="2000" dirty="0"/>
              <a:t> 108.5 and, in </a:t>
            </a:r>
            <a:r>
              <a:rPr lang="it-IT" sz="2000" dirty="0" err="1"/>
              <a:t>October</a:t>
            </a:r>
            <a:r>
              <a:rPr lang="it-IT" sz="2000" dirty="0"/>
              <a:t> 1774, the </a:t>
            </a:r>
            <a:r>
              <a:rPr lang="it-IT" sz="2000" dirty="0" err="1"/>
              <a:t>golden</a:t>
            </a:r>
            <a:r>
              <a:rPr lang="it-IT" sz="2000" dirty="0"/>
              <a:t> 4,16 </a:t>
            </a:r>
            <a:r>
              <a:rPr lang="it-IT" sz="2000" dirty="0" err="1"/>
              <a:t>metre</a:t>
            </a:r>
            <a:r>
              <a:rPr lang="it-IT" sz="2000" dirty="0"/>
              <a:t>-high statue of the Madonna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placed</a:t>
            </a:r>
            <a:r>
              <a:rPr lang="it-IT" sz="2000" dirty="0"/>
              <a:t> on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pinnacle</a:t>
            </a:r>
            <a:r>
              <a:rPr lang="it-IT" sz="2000" dirty="0"/>
              <a:t>. The </a:t>
            </a:r>
            <a:r>
              <a:rPr lang="it-IT" sz="2000" dirty="0" err="1"/>
              <a:t>construction</a:t>
            </a:r>
            <a:r>
              <a:rPr lang="it-IT" sz="2000" dirty="0"/>
              <a:t> </a:t>
            </a:r>
            <a:r>
              <a:rPr lang="it-IT" sz="2000" dirty="0" err="1"/>
              <a:t>works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prolonged</a:t>
            </a:r>
            <a:r>
              <a:rPr lang="it-IT" sz="2000" dirty="0"/>
              <a:t> over </a:t>
            </a:r>
            <a:r>
              <a:rPr lang="it-IT" sz="2000" dirty="0" err="1"/>
              <a:t>five</a:t>
            </a:r>
            <a:r>
              <a:rPr lang="it-IT" sz="2000" dirty="0"/>
              <a:t> </a:t>
            </a:r>
            <a:r>
              <a:rPr lang="it-IT" sz="2000" dirty="0" err="1"/>
              <a:t>centuries</a:t>
            </a:r>
            <a:r>
              <a:rPr lang="it-IT" sz="2000" dirty="0"/>
              <a:t> and, </a:t>
            </a:r>
            <a:r>
              <a:rPr lang="it-IT" sz="2000" dirty="0" err="1"/>
              <a:t>during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extensive</a:t>
            </a:r>
            <a:r>
              <a:rPr lang="it-IT" sz="2000" dirty="0"/>
              <a:t> </a:t>
            </a:r>
            <a:r>
              <a:rPr lang="it-IT" sz="2000" dirty="0" err="1"/>
              <a:t>period</a:t>
            </a:r>
            <a:r>
              <a:rPr lang="it-IT" sz="2000" dirty="0"/>
              <a:t>, </a:t>
            </a:r>
            <a:r>
              <a:rPr lang="it-IT" sz="2000" dirty="0" err="1"/>
              <a:t>local</a:t>
            </a:r>
            <a:r>
              <a:rPr lang="it-IT" sz="2000" dirty="0"/>
              <a:t> and </a:t>
            </a:r>
            <a:r>
              <a:rPr lang="it-IT" sz="2000" dirty="0" err="1"/>
              <a:t>European</a:t>
            </a:r>
            <a:r>
              <a:rPr lang="it-IT" sz="2000" dirty="0"/>
              <a:t> </a:t>
            </a:r>
            <a:r>
              <a:rPr lang="it-IT" sz="2000" dirty="0" err="1"/>
              <a:t>architects</a:t>
            </a:r>
            <a:r>
              <a:rPr lang="it-IT" sz="2000" dirty="0"/>
              <a:t>, </a:t>
            </a:r>
            <a:r>
              <a:rPr lang="it-IT" sz="2000" dirty="0" err="1"/>
              <a:t>sculptors</a:t>
            </a:r>
            <a:r>
              <a:rPr lang="it-IT" sz="2000" dirty="0"/>
              <a:t>, </a:t>
            </a:r>
            <a:r>
              <a:rPr lang="it-IT" sz="2000" dirty="0" err="1"/>
              <a:t>artists</a:t>
            </a:r>
            <a:r>
              <a:rPr lang="it-IT" sz="2000" dirty="0"/>
              <a:t> and </a:t>
            </a:r>
            <a:r>
              <a:rPr lang="it-IT" sz="2000" dirty="0" err="1"/>
              <a:t>workers</a:t>
            </a:r>
            <a:r>
              <a:rPr lang="it-IT" sz="2000" dirty="0"/>
              <a:t>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proceeded</a:t>
            </a:r>
            <a:r>
              <a:rPr lang="it-IT" sz="2000" dirty="0"/>
              <a:t> in turn to work in the Fabbrica del Duomo. The </a:t>
            </a:r>
            <a:r>
              <a:rPr lang="it-IT" sz="2000" dirty="0" err="1"/>
              <a:t>result</a:t>
            </a:r>
            <a:r>
              <a:rPr lang="it-IT" sz="2000" dirty="0"/>
              <a:t> of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labour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unique</a:t>
            </a:r>
            <a:r>
              <a:rPr lang="it-IT" sz="2000" dirty="0"/>
              <a:t> style of </a:t>
            </a:r>
            <a:r>
              <a:rPr lang="it-IT" sz="2000" dirty="0" err="1"/>
              <a:t>architecture</a:t>
            </a:r>
            <a:r>
              <a:rPr lang="it-IT" sz="2000" dirty="0"/>
              <a:t>, a fusion of </a:t>
            </a:r>
            <a:r>
              <a:rPr lang="it-IT" sz="2000" dirty="0" err="1"/>
              <a:t>European</a:t>
            </a:r>
            <a:r>
              <a:rPr lang="it-IT" sz="2000" dirty="0"/>
              <a:t> </a:t>
            </a:r>
            <a:r>
              <a:rPr lang="it-IT" sz="2000" dirty="0" err="1"/>
              <a:t>Gothic</a:t>
            </a:r>
            <a:r>
              <a:rPr lang="it-IT" sz="2000" dirty="0"/>
              <a:t> style and </a:t>
            </a:r>
            <a:r>
              <a:rPr lang="it-IT" sz="2000" dirty="0" err="1"/>
              <a:t>Lombard</a:t>
            </a:r>
            <a:r>
              <a:rPr lang="it-IT" sz="2000" dirty="0"/>
              <a:t> </a:t>
            </a:r>
            <a:r>
              <a:rPr lang="it-IT" sz="2000" dirty="0" err="1"/>
              <a:t>tradition</a:t>
            </a:r>
            <a:r>
              <a:rPr lang="it-IT" sz="2000" dirty="0"/>
              <a:t>.</a:t>
            </a:r>
          </a:p>
        </p:txBody>
      </p:sp>
      <p:pic>
        <p:nvPicPr>
          <p:cNvPr id="5" name="Picture 2" descr="https://1.bp.blogspot.com/-W85zmX2irYo/XC3gyR75yiI/AAAAAAAAPaQ/izK61Pzh2kQDgFL7poX52EIvLve8YkC5QCLcBGAs/s640/duomo%2Bdi%2Bmilano%2B-%2Bmysterium%2B-%2Bpoliseman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997" y="1011899"/>
            <a:ext cx="3571057" cy="2561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https://1.bp.blogspot.com/-DmSAWzgvjNs/XC3hMUKRIkI/AAAAAAAAPaY/4QaucDn3OyA_URoh-NFV8X9vmUJoZetjgCLcBGAs/s640/duomo%2Bdi%2Bmilano%2Binterno%2B-%2Bmysterium%2B-%2Bpolisemant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4997" y="4293096"/>
            <a:ext cx="3344887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https://1.bp.blogspot.com/-pJcJIrPz6iQ/XC3hmIaFPXI/AAAAAAAAPag/9OIy1ZqwZ1wTDnvi-aE6M3r5i6xXaLEvwCLcBGAs/s640/rosone%2Bcentrale%2Bduomo%2Bmilano%2B-%2Bmysterium%2B-%2Bpolisemant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79113"/>
            <a:ext cx="1800200" cy="1568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8864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it-IT" sz="2800" dirty="0" err="1" smtClean="0">
                <a:latin typeface="Arial" pitchFamily="34" charset="0"/>
                <a:cs typeface="Arial" pitchFamily="34" charset="0"/>
              </a:rPr>
              <a:t>Colosseum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  <a:p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sz="2000" dirty="0"/>
              <a:t>The </a:t>
            </a:r>
            <a:r>
              <a:rPr lang="it-IT" sz="2000" dirty="0" err="1"/>
              <a:t>Colosseum</a:t>
            </a:r>
            <a:r>
              <a:rPr lang="it-IT" sz="2000" dirty="0"/>
              <a:t>, </a:t>
            </a:r>
            <a:r>
              <a:rPr lang="it-IT" sz="2000" dirty="0" err="1"/>
              <a:t>originally</a:t>
            </a:r>
            <a:r>
              <a:rPr lang="it-IT" sz="2000" dirty="0"/>
              <a:t> </a:t>
            </a:r>
            <a:r>
              <a:rPr lang="it-IT" sz="2000" dirty="0" err="1"/>
              <a:t>known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Amphitheatrum</a:t>
            </a:r>
            <a:r>
              <a:rPr lang="it-IT" sz="2000" dirty="0"/>
              <a:t> </a:t>
            </a:r>
            <a:r>
              <a:rPr lang="it-IT" sz="2000" dirty="0" err="1"/>
              <a:t>Flavium</a:t>
            </a:r>
            <a:r>
              <a:rPr lang="it-IT" sz="2000" dirty="0"/>
              <a:t> (</a:t>
            </a:r>
            <a:r>
              <a:rPr lang="it-IT" sz="2000" dirty="0" err="1"/>
              <a:t>Flavian</a:t>
            </a:r>
            <a:r>
              <a:rPr lang="it-IT" sz="2000" dirty="0"/>
              <a:t> </a:t>
            </a:r>
            <a:r>
              <a:rPr lang="it-IT" sz="2000" dirty="0" err="1"/>
              <a:t>Amphitheater</a:t>
            </a:r>
            <a:r>
              <a:rPr lang="it-IT" sz="2000" dirty="0"/>
              <a:t>)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largest</a:t>
            </a:r>
            <a:r>
              <a:rPr lang="it-IT" sz="2000" dirty="0"/>
              <a:t> </a:t>
            </a:r>
            <a:r>
              <a:rPr lang="it-IT" sz="2000" dirty="0" err="1"/>
              <a:t>amphitheater</a:t>
            </a:r>
            <a:r>
              <a:rPr lang="it-IT" sz="2000" dirty="0"/>
              <a:t> in the world, </a:t>
            </a:r>
            <a:r>
              <a:rPr lang="it-IT" sz="2000" dirty="0" err="1"/>
              <a:t>located</a:t>
            </a:r>
            <a:r>
              <a:rPr lang="it-IT" sz="2000" dirty="0"/>
              <a:t> in the center of the city of Rome. Able to </a:t>
            </a:r>
            <a:r>
              <a:rPr lang="it-IT" sz="2000" dirty="0" err="1"/>
              <a:t>contain</a:t>
            </a:r>
            <a:r>
              <a:rPr lang="it-IT" sz="2000" dirty="0"/>
              <a:t> </a:t>
            </a:r>
            <a:r>
              <a:rPr lang="it-IT" sz="2000" dirty="0" err="1"/>
              <a:t>between</a:t>
            </a:r>
            <a:r>
              <a:rPr lang="it-IT" sz="2000" dirty="0"/>
              <a:t> 50,000 and 75,000 </a:t>
            </a:r>
            <a:r>
              <a:rPr lang="it-IT" sz="2000" dirty="0" err="1"/>
              <a:t>spectators</a:t>
            </a:r>
            <a:r>
              <a:rPr lang="it-IT" sz="2000" dirty="0"/>
              <a:t>,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important</a:t>
            </a:r>
            <a:r>
              <a:rPr lang="it-IT" sz="2000" dirty="0"/>
              <a:t> Roman </a:t>
            </a:r>
            <a:r>
              <a:rPr lang="it-IT" sz="2000" dirty="0" err="1"/>
              <a:t>amphitheater</a:t>
            </a:r>
            <a:r>
              <a:rPr lang="it-IT" sz="2000" dirty="0"/>
              <a:t>, and the </a:t>
            </a:r>
            <a:r>
              <a:rPr lang="it-IT" sz="2000" dirty="0" err="1"/>
              <a:t>most</a:t>
            </a:r>
            <a:r>
              <a:rPr lang="it-IT" sz="2000" dirty="0"/>
              <a:t> impressive </a:t>
            </a:r>
            <a:r>
              <a:rPr lang="it-IT" sz="2000" dirty="0" err="1"/>
              <a:t>monument</a:t>
            </a:r>
            <a:r>
              <a:rPr lang="it-IT" sz="2000" dirty="0"/>
              <a:t> of </a:t>
            </a:r>
            <a:r>
              <a:rPr lang="it-IT" sz="2000" dirty="0" err="1"/>
              <a:t>ancient</a:t>
            </a:r>
            <a:r>
              <a:rPr lang="it-IT" sz="2000" dirty="0"/>
              <a:t> Rome.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construction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started</a:t>
            </a:r>
            <a:r>
              <a:rPr lang="it-IT" sz="2000" dirty="0"/>
              <a:t> by </a:t>
            </a:r>
            <a:r>
              <a:rPr lang="it-IT" sz="2000" dirty="0" err="1"/>
              <a:t>Vespasian</a:t>
            </a:r>
            <a:r>
              <a:rPr lang="it-IT" sz="2000" dirty="0"/>
              <a:t> in 72 AD and </a:t>
            </a:r>
            <a:r>
              <a:rPr lang="it-IT" sz="2000" dirty="0" err="1"/>
              <a:t>inaugurated</a:t>
            </a:r>
            <a:r>
              <a:rPr lang="it-IT" sz="2000" dirty="0"/>
              <a:t> by Tito in 80, with </a:t>
            </a:r>
            <a:r>
              <a:rPr lang="it-IT" sz="2000" dirty="0" err="1"/>
              <a:t>further</a:t>
            </a:r>
            <a:r>
              <a:rPr lang="it-IT" sz="2000" dirty="0"/>
              <a:t> </a:t>
            </a:r>
            <a:r>
              <a:rPr lang="it-IT" sz="2000" dirty="0" err="1"/>
              <a:t>modifications</a:t>
            </a:r>
            <a:r>
              <a:rPr lang="it-IT" sz="2000" dirty="0"/>
              <a:t> made </a:t>
            </a:r>
            <a:r>
              <a:rPr lang="it-IT" sz="2000" dirty="0" err="1"/>
              <a:t>during</a:t>
            </a:r>
            <a:r>
              <a:rPr lang="it-IT" sz="2000" dirty="0"/>
              <a:t> the empire of </a:t>
            </a:r>
            <a:r>
              <a:rPr lang="it-IT" sz="2000" dirty="0" err="1"/>
              <a:t>Domitian</a:t>
            </a:r>
            <a:r>
              <a:rPr lang="it-IT" sz="2000" dirty="0"/>
              <a:t> in 90. The building </a:t>
            </a:r>
            <a:r>
              <a:rPr lang="it-IT" sz="2000" dirty="0" err="1"/>
              <a:t>forms</a:t>
            </a:r>
            <a:r>
              <a:rPr lang="it-IT" sz="2000" dirty="0"/>
              <a:t> an </a:t>
            </a:r>
            <a:r>
              <a:rPr lang="it-IT" sz="2000" dirty="0" err="1"/>
              <a:t>ellipse</a:t>
            </a:r>
            <a:r>
              <a:rPr lang="it-IT" sz="2000" dirty="0"/>
              <a:t>. In </a:t>
            </a:r>
            <a:r>
              <a:rPr lang="it-IT" sz="2000" dirty="0" err="1"/>
              <a:t>ancient</a:t>
            </a:r>
            <a:r>
              <a:rPr lang="it-IT" sz="2000" dirty="0"/>
              <a:t> </a:t>
            </a:r>
            <a:r>
              <a:rPr lang="it-IT" sz="2000" dirty="0" err="1"/>
              <a:t>times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used</a:t>
            </a:r>
            <a:r>
              <a:rPr lang="it-IT" sz="2000" dirty="0"/>
              <a:t> for </a:t>
            </a:r>
            <a:r>
              <a:rPr lang="it-IT" sz="2000" dirty="0" err="1"/>
              <a:t>gladiatorial</a:t>
            </a:r>
            <a:r>
              <a:rPr lang="it-IT" sz="2000" dirty="0"/>
              <a:t> shows and </a:t>
            </a:r>
            <a:r>
              <a:rPr lang="it-IT" sz="2000" dirty="0" err="1"/>
              <a:t>other</a:t>
            </a:r>
            <a:r>
              <a:rPr lang="it-IT" sz="2000" dirty="0"/>
              <a:t> public </a:t>
            </a:r>
            <a:r>
              <a:rPr lang="it-IT" sz="2000" dirty="0" err="1"/>
              <a:t>events</a:t>
            </a:r>
            <a:r>
              <a:rPr lang="it-IT" sz="2000" dirty="0"/>
              <a:t> (</a:t>
            </a:r>
            <a:r>
              <a:rPr lang="it-IT" sz="2000" dirty="0" err="1"/>
              <a:t>hunting</a:t>
            </a:r>
            <a:r>
              <a:rPr lang="it-IT" sz="2000" dirty="0"/>
              <a:t> shows, re-</a:t>
            </a:r>
            <a:r>
              <a:rPr lang="it-IT" sz="2000" dirty="0" err="1"/>
              <a:t>enactments</a:t>
            </a:r>
            <a:r>
              <a:rPr lang="it-IT" sz="2000" dirty="0"/>
              <a:t> of </a:t>
            </a:r>
            <a:r>
              <a:rPr lang="it-IT" sz="2000" dirty="0" err="1"/>
              <a:t>famous</a:t>
            </a:r>
            <a:r>
              <a:rPr lang="it-IT" sz="2000" dirty="0"/>
              <a:t> </a:t>
            </a:r>
            <a:r>
              <a:rPr lang="it-IT" sz="2000" dirty="0" err="1"/>
              <a:t>battles</a:t>
            </a:r>
            <a:r>
              <a:rPr lang="it-IT" sz="2000" dirty="0"/>
              <a:t>, and </a:t>
            </a:r>
            <a:r>
              <a:rPr lang="it-IT" sz="2000" dirty="0" err="1"/>
              <a:t>dramas</a:t>
            </a:r>
            <a:r>
              <a:rPr lang="it-IT" sz="2000" dirty="0"/>
              <a:t> </a:t>
            </a:r>
            <a:r>
              <a:rPr lang="it-IT" sz="2000" dirty="0" err="1"/>
              <a:t>based</a:t>
            </a:r>
            <a:r>
              <a:rPr lang="it-IT" sz="2000" dirty="0"/>
              <a:t> on </a:t>
            </a:r>
            <a:r>
              <a:rPr lang="it-IT" sz="2000" dirty="0" err="1"/>
              <a:t>classical</a:t>
            </a:r>
            <a:r>
              <a:rPr lang="it-IT" sz="2000" dirty="0"/>
              <a:t> </a:t>
            </a:r>
            <a:r>
              <a:rPr lang="it-IT" sz="2000" dirty="0" err="1"/>
              <a:t>mythology</a:t>
            </a:r>
            <a:r>
              <a:rPr lang="it-IT" sz="2000" dirty="0"/>
              <a:t>)</a:t>
            </a:r>
          </a:p>
        </p:txBody>
      </p:sp>
      <p:pic>
        <p:nvPicPr>
          <p:cNvPr id="19458" name="Picture 2" descr="coloss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3600400" cy="2397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s://lh3.googleusercontent.com/w_gWLMQ82N6fG--OyduIvqKsLvtQ7rZ2jr88FgRt-9bOeYI9tNPCC9GLeVm0uFQiV6Xn32vzrhKnsr3TYUEBEPZWYN7adXdgMJaGHmc6wd-wo2y3jHtIb5NwKA6Mrygr7S9Bq5Up3TCisawwKQx-_reRlHRCK1570QokCFBqhmLA6Qg9ZCJqbp1dXpYUTnPa-kzEuCWJjRFKznVhJSQvjtDv5kw6pB7hR9Zcz50GC5wE1mH9elkQ1Lpi_5x40e2KawGJSgFXytmKWBSVUJgl4eH9pU5Gy6SDTOhrjB8XHT0BR49GdHQTMkoldFpcxKlJyLqYzqOUBLYPSN-Z5vvDXze9SwT8ABoTbxeS1wu6EhDscB_0J286aEkZxjk1gb62S_3fR8jyMEUlngsqhE8w65fp8NpUkw6lvNi2Mo85QLe8Y9jmFTIe2p48jBqVj6mBV8LIT7TTzUdRMX_jqnicVG4OB3blAPLufLoQ9knvgOcUZIr5984I_VF3fKhruDNDLZu7K61PrXWBIYtAZ2UCB8vFUjCV5OZitgY2BBiU83bkC2I_tMkKzHJVr1SG6_BIA3PS9DPTxxUaVx8YkZauu2vVJJwQXtGIUMmz54F_fMQ--bs2rBqqoGYCGLY6JUJ6Sx7F622Bk7LPfmO9tV-QXBPY2x933dk3HVLzvnHGeEiro8v4C7AeOoQ=w926-h694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49080"/>
            <a:ext cx="3243264" cy="2430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800" b="1" dirty="0" smtClean="0">
                <a:cs typeface="Arial" pitchFamily="34" charset="0"/>
              </a:rPr>
              <a:t>The </a:t>
            </a:r>
            <a:r>
              <a:rPr lang="it-IT" sz="2800" b="1" dirty="0" err="1" smtClean="0">
                <a:cs typeface="Arial" pitchFamily="34" charset="0"/>
              </a:rPr>
              <a:t>Leaning</a:t>
            </a:r>
            <a:r>
              <a:rPr lang="it-IT" sz="2800" b="1" dirty="0" smtClean="0">
                <a:cs typeface="Arial" pitchFamily="34" charset="0"/>
              </a:rPr>
              <a:t> </a:t>
            </a:r>
            <a:r>
              <a:rPr lang="it-IT" sz="2800" b="1" dirty="0" err="1" smtClean="0">
                <a:cs typeface="Arial" pitchFamily="34" charset="0"/>
              </a:rPr>
              <a:t>Tower</a:t>
            </a:r>
            <a:r>
              <a:rPr lang="it-IT" sz="2800" b="1" dirty="0" smtClean="0">
                <a:cs typeface="Arial" pitchFamily="34" charset="0"/>
              </a:rPr>
              <a:t> of Pisa</a:t>
            </a:r>
            <a:endParaRPr lang="it-IT" sz="2800" b="1" dirty="0" smtClean="0">
              <a:cs typeface="Arial" pitchFamily="34" charset="0"/>
            </a:endParaRPr>
          </a:p>
          <a:p>
            <a:pPr algn="ctr" fontAlgn="base"/>
            <a:endParaRPr lang="it-IT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it-IT" sz="2000" dirty="0"/>
              <a:t>Pisa </a:t>
            </a:r>
            <a:r>
              <a:rPr lang="it-IT" sz="2000" dirty="0" err="1"/>
              <a:t>is</a:t>
            </a:r>
            <a:r>
              <a:rPr lang="it-IT" sz="2000" dirty="0"/>
              <a:t> a city in </a:t>
            </a:r>
            <a:r>
              <a:rPr lang="it-IT" sz="2000" dirty="0" err="1"/>
              <a:t>Tuscany</a:t>
            </a:r>
            <a:r>
              <a:rPr lang="it-IT" sz="2000" dirty="0"/>
              <a:t> </a:t>
            </a:r>
            <a:r>
              <a:rPr lang="it-IT" sz="2000" dirty="0" err="1"/>
              <a:t>especially</a:t>
            </a:r>
            <a:r>
              <a:rPr lang="it-IT" sz="2000" dirty="0"/>
              <a:t> </a:t>
            </a:r>
            <a:r>
              <a:rPr lang="it-IT" sz="2000" dirty="0" err="1"/>
              <a:t>known</a:t>
            </a:r>
            <a:r>
              <a:rPr lang="it-IT" sz="2000" dirty="0"/>
              <a:t> for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famous</a:t>
            </a:r>
            <a:r>
              <a:rPr lang="it-IT" sz="2000" dirty="0"/>
              <a:t> </a:t>
            </a:r>
            <a:r>
              <a:rPr lang="it-IT" sz="2000" dirty="0" err="1"/>
              <a:t>eight-floor-leaning</a:t>
            </a:r>
            <a:r>
              <a:rPr lang="it-IT" sz="2000" dirty="0"/>
              <a:t> </a:t>
            </a:r>
            <a:r>
              <a:rPr lang="it-IT" sz="2000" dirty="0" err="1"/>
              <a:t>Tower</a:t>
            </a:r>
            <a:r>
              <a:rPr lang="it-IT" sz="2000" dirty="0"/>
              <a:t> </a:t>
            </a:r>
            <a:r>
              <a:rPr lang="it-IT" sz="2000" dirty="0" err="1"/>
              <a:t>dating</a:t>
            </a:r>
            <a:r>
              <a:rPr lang="it-IT" sz="2000" dirty="0"/>
              <a:t> back to the 14th </a:t>
            </a:r>
            <a:r>
              <a:rPr lang="it-IT" sz="2000" dirty="0" err="1"/>
              <a:t>century</a:t>
            </a:r>
            <a:r>
              <a:rPr lang="it-IT" sz="2000" dirty="0"/>
              <a:t>. On the </a:t>
            </a:r>
            <a:r>
              <a:rPr lang="it-IT" sz="2000" dirty="0" err="1"/>
              <a:t>upper</a:t>
            </a:r>
            <a:r>
              <a:rPr lang="it-IT" sz="2000" dirty="0"/>
              <a:t> </a:t>
            </a:r>
            <a:r>
              <a:rPr lang="it-IT" sz="2000" dirty="0" err="1"/>
              <a:t>floor</a:t>
            </a:r>
            <a:r>
              <a:rPr lang="it-IT" sz="2000" dirty="0"/>
              <a:t> </a:t>
            </a:r>
            <a:r>
              <a:rPr lang="it-IT" sz="2000" dirty="0" err="1"/>
              <a:t>there</a:t>
            </a:r>
            <a:r>
              <a:rPr lang="it-IT" sz="2000" dirty="0"/>
              <a:t> are </a:t>
            </a:r>
            <a:r>
              <a:rPr lang="it-IT" sz="2000" dirty="0" err="1"/>
              <a:t>bells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completed</a:t>
            </a:r>
            <a:r>
              <a:rPr lang="it-IT" sz="2000" dirty="0"/>
              <a:t> in 1372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already</a:t>
            </a:r>
            <a:r>
              <a:rPr lang="it-IT" sz="2000" dirty="0"/>
              <a:t> off </a:t>
            </a:r>
            <a:r>
              <a:rPr lang="it-IT" sz="2000" dirty="0" err="1"/>
              <a:t>axis</a:t>
            </a:r>
            <a:r>
              <a:rPr lang="it-IT" sz="2000" dirty="0"/>
              <a:t>.  The 56-meter-high </a:t>
            </a:r>
            <a:r>
              <a:rPr lang="it-IT" sz="2000" dirty="0" err="1"/>
              <a:t>white</a:t>
            </a:r>
            <a:r>
              <a:rPr lang="it-IT" sz="2000" dirty="0"/>
              <a:t> </a:t>
            </a:r>
            <a:r>
              <a:rPr lang="it-IT" sz="2000" dirty="0" err="1"/>
              <a:t>marble</a:t>
            </a:r>
            <a:r>
              <a:rPr lang="it-IT" sz="2000" dirty="0"/>
              <a:t> </a:t>
            </a:r>
            <a:r>
              <a:rPr lang="it-IT" sz="2000" dirty="0" err="1"/>
              <a:t>cylinder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bell</a:t>
            </a:r>
            <a:r>
              <a:rPr lang="it-IT" sz="2000" dirty="0"/>
              <a:t> </a:t>
            </a:r>
            <a:r>
              <a:rPr lang="it-IT" sz="2000" dirty="0" err="1"/>
              <a:t>tower</a:t>
            </a:r>
            <a:r>
              <a:rPr lang="it-IT" sz="2000" dirty="0"/>
              <a:t> of the </a:t>
            </a:r>
            <a:r>
              <a:rPr lang="it-IT" sz="2000" dirty="0" err="1"/>
              <a:t>marble</a:t>
            </a:r>
            <a:r>
              <a:rPr lang="it-IT" sz="2000" dirty="0"/>
              <a:t> </a:t>
            </a:r>
            <a:r>
              <a:rPr lang="it-IT" sz="2000" dirty="0" err="1"/>
              <a:t>Romanesque</a:t>
            </a:r>
            <a:r>
              <a:rPr lang="it-IT" sz="2000" dirty="0"/>
              <a:t> </a:t>
            </a:r>
            <a:r>
              <a:rPr lang="it-IT" sz="2000" dirty="0" err="1"/>
              <a:t>cathedral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stands</a:t>
            </a:r>
            <a:r>
              <a:rPr lang="it-IT" sz="2000" dirty="0"/>
              <a:t> </a:t>
            </a:r>
            <a:r>
              <a:rPr lang="it-IT" sz="2000" dirty="0" err="1"/>
              <a:t>next</a:t>
            </a:r>
            <a:r>
              <a:rPr lang="it-IT" sz="2000" dirty="0"/>
              <a:t> to </a:t>
            </a:r>
            <a:r>
              <a:rPr lang="it-IT" sz="2000" dirty="0" err="1"/>
              <a:t>it</a:t>
            </a:r>
            <a:r>
              <a:rPr lang="it-IT" sz="2000" dirty="0"/>
              <a:t> in Piazza dei Miracoli </a:t>
            </a:r>
            <a:r>
              <a:rPr lang="it-IT" sz="2000" dirty="0" err="1"/>
              <a:t>dedicated</a:t>
            </a:r>
            <a:r>
              <a:rPr lang="it-IT" sz="2000" dirty="0"/>
              <a:t> to Saint Mary of the </a:t>
            </a:r>
            <a:r>
              <a:rPr lang="it-IT" sz="2000" dirty="0" err="1"/>
              <a:t>Assumption</a:t>
            </a:r>
            <a:r>
              <a:rPr lang="it-IT" sz="2000" dirty="0"/>
              <a:t>.</a:t>
            </a:r>
          </a:p>
          <a:p>
            <a:r>
              <a:rPr lang="it-IT" sz="2000" dirty="0"/>
              <a:t> </a:t>
            </a:r>
          </a:p>
        </p:txBody>
      </p:sp>
      <p:pic>
        <p:nvPicPr>
          <p:cNvPr id="16386" name="Picture 2" descr="torre di p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934" y="3356992"/>
            <a:ext cx="432048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Risultati immagini per torre di pisa piazza"/>
          <p:cNvPicPr>
            <a:picLocks noChangeAspect="1" noChangeArrowheads="1"/>
          </p:cNvPicPr>
          <p:nvPr/>
        </p:nvPicPr>
        <p:blipFill>
          <a:blip r:embed="rId4" cstate="print"/>
          <a:srcRect b="14815"/>
          <a:stretch>
            <a:fillRect/>
          </a:stretch>
        </p:blipFill>
        <p:spPr bwMode="auto">
          <a:xfrm>
            <a:off x="5506438" y="3356992"/>
            <a:ext cx="2590811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Picture 6" descr="Risultati immagini per torre di pisa piaz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0672" y="5085184"/>
            <a:ext cx="2736304" cy="1539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32656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VALLEY OF THE TEMPLES IN AGRIGENTO</a:t>
            </a:r>
          </a:p>
          <a:p>
            <a:r>
              <a:rPr lang="it-IT" sz="2000" dirty="0"/>
              <a:t> </a:t>
            </a:r>
          </a:p>
          <a:p>
            <a:r>
              <a:rPr lang="it-IT" sz="2000" dirty="0"/>
              <a:t>Agrigento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hill</a:t>
            </a:r>
            <a:r>
              <a:rPr lang="it-IT" sz="2000" dirty="0"/>
              <a:t> </a:t>
            </a:r>
            <a:r>
              <a:rPr lang="it-IT" sz="2000" dirty="0" err="1"/>
              <a:t>town</a:t>
            </a:r>
            <a:r>
              <a:rPr lang="it-IT" sz="2000" dirty="0"/>
              <a:t> on the </a:t>
            </a:r>
            <a:r>
              <a:rPr lang="it-IT" sz="2000" dirty="0" err="1"/>
              <a:t>south</a:t>
            </a:r>
            <a:r>
              <a:rPr lang="it-IT" sz="2000" dirty="0"/>
              <a:t>-western </a:t>
            </a:r>
            <a:r>
              <a:rPr lang="it-IT" sz="2000" dirty="0" err="1"/>
              <a:t>coast</a:t>
            </a:r>
            <a:r>
              <a:rPr lang="it-IT" sz="2000" dirty="0"/>
              <a:t> of </a:t>
            </a:r>
            <a:r>
              <a:rPr lang="it-IT" sz="2000" dirty="0" err="1"/>
              <a:t>Sicily</a:t>
            </a:r>
            <a:r>
              <a:rPr lang="it-IT" sz="2000" dirty="0"/>
              <a:t> and in </a:t>
            </a:r>
            <a:r>
              <a:rPr lang="it-IT" sz="2000" dirty="0" err="1"/>
              <a:t>its</a:t>
            </a:r>
            <a:r>
              <a:rPr lang="it-IT" sz="2000" dirty="0"/>
              <a:t> province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famous</a:t>
            </a:r>
            <a:r>
              <a:rPr lang="it-IT" sz="2000" dirty="0"/>
              <a:t> Valley of the </a:t>
            </a:r>
            <a:r>
              <a:rPr lang="it-IT" sz="2000" dirty="0" err="1"/>
              <a:t>Temples</a:t>
            </a:r>
            <a:r>
              <a:rPr lang="it-IT" sz="2000" dirty="0"/>
              <a:t>, an </a:t>
            </a:r>
            <a:r>
              <a:rPr lang="it-IT" sz="2000" dirty="0" err="1"/>
              <a:t>extensive</a:t>
            </a:r>
            <a:r>
              <a:rPr lang="it-IT" sz="2000" dirty="0"/>
              <a:t> </a:t>
            </a:r>
            <a:r>
              <a:rPr lang="it-IT" sz="2000" dirty="0" err="1"/>
              <a:t>archaeological</a:t>
            </a:r>
            <a:r>
              <a:rPr lang="it-IT" sz="2000" dirty="0"/>
              <a:t> area,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represents</a:t>
            </a:r>
            <a:r>
              <a:rPr lang="it-IT" sz="2000" dirty="0"/>
              <a:t> the maximum </a:t>
            </a:r>
            <a:r>
              <a:rPr lang="it-IT" sz="2000" dirty="0" err="1"/>
              <a:t>expression</a:t>
            </a:r>
            <a:r>
              <a:rPr lang="it-IT" sz="2000" dirty="0"/>
              <a:t> of </a:t>
            </a:r>
            <a:r>
              <a:rPr lang="it-IT" sz="2000" dirty="0" err="1"/>
              <a:t>classical</a:t>
            </a:r>
            <a:r>
              <a:rPr lang="it-IT" sz="2000" dirty="0"/>
              <a:t> </a:t>
            </a:r>
            <a:r>
              <a:rPr lang="it-IT" sz="2000" dirty="0" err="1"/>
              <a:t>Greek</a:t>
            </a:r>
            <a:r>
              <a:rPr lang="it-IT" sz="2000" dirty="0"/>
              <a:t> </a:t>
            </a:r>
            <a:r>
              <a:rPr lang="it-IT" sz="2000" dirty="0" err="1"/>
              <a:t>civilization</a:t>
            </a:r>
            <a:r>
              <a:rPr lang="it-IT" sz="2000" dirty="0"/>
              <a:t>, </a:t>
            </a:r>
            <a:r>
              <a:rPr lang="it-IT" sz="2000" dirty="0" err="1"/>
              <a:t>characterized</a:t>
            </a:r>
            <a:r>
              <a:rPr lang="it-IT" sz="2000" dirty="0"/>
              <a:t> by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exceptional</a:t>
            </a:r>
            <a:r>
              <a:rPr lang="it-IT" sz="2000" dirty="0"/>
              <a:t> state of </a:t>
            </a:r>
            <a:r>
              <a:rPr lang="it-IT" sz="2000" dirty="0" err="1"/>
              <a:t>conservation</a:t>
            </a:r>
            <a:r>
              <a:rPr lang="it-IT" sz="2000" dirty="0"/>
              <a:t> and </a:t>
            </a:r>
            <a:r>
              <a:rPr lang="it-IT" sz="2000" dirty="0" err="1"/>
              <a:t>important</a:t>
            </a:r>
            <a:r>
              <a:rPr lang="it-IT" sz="2000" dirty="0"/>
              <a:t> </a:t>
            </a:r>
            <a:r>
              <a:rPr lang="it-IT" sz="2000" dirty="0" err="1"/>
              <a:t>Doric</a:t>
            </a:r>
            <a:r>
              <a:rPr lang="it-IT" sz="2000" dirty="0"/>
              <a:t> </a:t>
            </a:r>
            <a:r>
              <a:rPr lang="it-IT" sz="2000" dirty="0" err="1"/>
              <a:t>temples</a:t>
            </a:r>
            <a:r>
              <a:rPr lang="it-IT" sz="2000" dirty="0"/>
              <a:t> from the </a:t>
            </a:r>
            <a:r>
              <a:rPr lang="it-IT" sz="2000" dirty="0" err="1"/>
              <a:t>Hellenic</a:t>
            </a:r>
            <a:r>
              <a:rPr lang="it-IT" sz="2000" dirty="0"/>
              <a:t> </a:t>
            </a:r>
            <a:r>
              <a:rPr lang="it-IT" sz="2000" dirty="0" err="1"/>
              <a:t>period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corresponds</a:t>
            </a:r>
            <a:r>
              <a:rPr lang="it-IT" sz="2000" dirty="0"/>
              <a:t> to the </a:t>
            </a:r>
            <a:r>
              <a:rPr lang="it-IT" sz="2000" dirty="0" err="1"/>
              <a:t>ancient</a:t>
            </a:r>
            <a:r>
              <a:rPr lang="it-IT" sz="2000" dirty="0"/>
              <a:t> </a:t>
            </a:r>
            <a:r>
              <a:rPr lang="it-IT" sz="2000" dirty="0" err="1"/>
              <a:t>Akragas</a:t>
            </a:r>
            <a:r>
              <a:rPr lang="it-IT" sz="2000" dirty="0"/>
              <a:t>, a </a:t>
            </a:r>
            <a:r>
              <a:rPr lang="it-IT" sz="2000" dirty="0" err="1"/>
              <a:t>monumental</a:t>
            </a:r>
            <a:r>
              <a:rPr lang="it-IT" sz="2000" dirty="0"/>
              <a:t> </a:t>
            </a:r>
            <a:r>
              <a:rPr lang="it-IT" sz="2000" dirty="0" err="1"/>
              <a:t>original</a:t>
            </a:r>
            <a:r>
              <a:rPr lang="it-IT" sz="2000" dirty="0"/>
              <a:t> </a:t>
            </a:r>
            <a:r>
              <a:rPr lang="it-IT" sz="2000" dirty="0" err="1"/>
              <a:t>nucleus</a:t>
            </a:r>
            <a:r>
              <a:rPr lang="it-IT" sz="2000" dirty="0"/>
              <a:t> of Agrigento. </a:t>
            </a:r>
            <a:r>
              <a:rPr lang="it-IT" sz="2000" dirty="0" err="1"/>
              <a:t>Today</a:t>
            </a:r>
            <a:r>
              <a:rPr lang="it-IT" sz="2000" dirty="0"/>
              <a:t>, the Valley 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regional</a:t>
            </a:r>
            <a:r>
              <a:rPr lang="it-IT" sz="2000" dirty="0"/>
              <a:t> </a:t>
            </a:r>
            <a:r>
              <a:rPr lang="it-IT" sz="2000" dirty="0" err="1"/>
              <a:t>archaeological</a:t>
            </a:r>
            <a:r>
              <a:rPr lang="it-IT" sz="2000" dirty="0"/>
              <a:t> park</a:t>
            </a:r>
            <a:r>
              <a:rPr lang="it-IT" sz="2800" dirty="0"/>
              <a:t>.</a:t>
            </a:r>
          </a:p>
          <a:p>
            <a:pPr algn="just" fontAlgn="base"/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valle dei temp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3429000"/>
            <a:ext cx="3360373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Risultati immagini per valle dei templi agrigen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4481279" cy="2520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830" y="0"/>
            <a:ext cx="89644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2400" b="1" dirty="0" smtClean="0">
                <a:cs typeface="Arial" pitchFamily="34" charset="0"/>
              </a:rPr>
              <a:t>The Nuraghe</a:t>
            </a:r>
          </a:p>
          <a:p>
            <a:pPr algn="ctr" fontAlgn="base"/>
            <a:endParaRPr lang="it-IT" sz="2400" b="1" dirty="0" smtClean="0">
              <a:cs typeface="Arial" pitchFamily="34" charset="0"/>
            </a:endParaRPr>
          </a:p>
          <a:p>
            <a:r>
              <a:rPr lang="it-IT" sz="2000" dirty="0" smtClean="0"/>
              <a:t>The </a:t>
            </a:r>
            <a:r>
              <a:rPr lang="it-IT" sz="2000" dirty="0"/>
              <a:t>‘nuraghi’ </a:t>
            </a:r>
            <a:r>
              <a:rPr lang="it-IT" sz="2000" dirty="0" err="1"/>
              <a:t>represent</a:t>
            </a:r>
            <a:r>
              <a:rPr lang="it-IT" sz="2000" dirty="0"/>
              <a:t> </a:t>
            </a:r>
            <a:r>
              <a:rPr lang="it-IT" sz="2000" dirty="0" err="1"/>
              <a:t>Sardinia’s</a:t>
            </a:r>
            <a:r>
              <a:rPr lang="it-IT" sz="2000" dirty="0"/>
              <a:t> </a:t>
            </a:r>
            <a:r>
              <a:rPr lang="it-IT" sz="2000" dirty="0" err="1"/>
              <a:t>greatest</a:t>
            </a:r>
            <a:r>
              <a:rPr lang="it-IT" sz="2000" dirty="0"/>
              <a:t> – and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mysterious</a:t>
            </a:r>
            <a:r>
              <a:rPr lang="it-IT" sz="2000" dirty="0"/>
              <a:t> - </a:t>
            </a:r>
            <a:r>
              <a:rPr lang="it-IT" sz="2000" dirty="0" err="1"/>
              <a:t>archeological</a:t>
            </a:r>
            <a:r>
              <a:rPr lang="it-IT" sz="2000" dirty="0"/>
              <a:t> </a:t>
            </a:r>
            <a:r>
              <a:rPr lang="it-IT" sz="2000" dirty="0" err="1"/>
              <a:t>treasure</a:t>
            </a:r>
            <a:r>
              <a:rPr lang="it-IT" sz="2000" dirty="0"/>
              <a:t>: 8,000 </a:t>
            </a:r>
            <a:r>
              <a:rPr lang="it-IT" sz="2000" dirty="0" err="1"/>
              <a:t>ancient</a:t>
            </a:r>
            <a:r>
              <a:rPr lang="it-IT" sz="2000" dirty="0"/>
              <a:t> </a:t>
            </a:r>
            <a:r>
              <a:rPr lang="it-IT" sz="2000" dirty="0" err="1"/>
              <a:t>megalithic</a:t>
            </a:r>
            <a:r>
              <a:rPr lang="it-IT" sz="2000" dirty="0"/>
              <a:t> </a:t>
            </a:r>
            <a:r>
              <a:rPr lang="it-IT" sz="2000" dirty="0" err="1"/>
              <a:t>buildings</a:t>
            </a:r>
            <a:r>
              <a:rPr lang="it-IT" sz="2000" dirty="0"/>
              <a:t> </a:t>
            </a:r>
            <a:r>
              <a:rPr lang="it-IT" sz="2000" dirty="0" err="1"/>
              <a:t>found</a:t>
            </a:r>
            <a:r>
              <a:rPr lang="it-IT" sz="2000" dirty="0"/>
              <a:t> </a:t>
            </a:r>
            <a:r>
              <a:rPr lang="it-IT" sz="2000" dirty="0" err="1"/>
              <a:t>nowhere</a:t>
            </a:r>
            <a:r>
              <a:rPr lang="it-IT" sz="2000" dirty="0"/>
              <a:t> else in the world.   </a:t>
            </a:r>
          </a:p>
          <a:p>
            <a:r>
              <a:rPr lang="it-IT" sz="2000" dirty="0"/>
              <a:t>The </a:t>
            </a:r>
            <a:r>
              <a:rPr lang="it-IT" sz="2000" dirty="0" err="1"/>
              <a:t>Nuragic</a:t>
            </a:r>
            <a:r>
              <a:rPr lang="it-IT" sz="2000" dirty="0"/>
              <a:t> </a:t>
            </a:r>
            <a:r>
              <a:rPr lang="it-IT" sz="2000" dirty="0" err="1"/>
              <a:t>civilization</a:t>
            </a:r>
            <a:r>
              <a:rPr lang="it-IT" sz="2000" dirty="0"/>
              <a:t> </a:t>
            </a:r>
            <a:r>
              <a:rPr lang="it-IT" sz="2000" dirty="0" err="1"/>
              <a:t>began</a:t>
            </a:r>
            <a:r>
              <a:rPr lang="it-IT" sz="2000" dirty="0"/>
              <a:t> in the </a:t>
            </a:r>
            <a:r>
              <a:rPr lang="it-IT" sz="2000" dirty="0" err="1"/>
              <a:t>Bronze</a:t>
            </a:r>
            <a:r>
              <a:rPr lang="it-IT" sz="2000" dirty="0"/>
              <a:t> Age (1800 BC), </a:t>
            </a:r>
            <a:r>
              <a:rPr lang="it-IT" sz="2000" dirty="0" err="1"/>
              <a:t>as</a:t>
            </a:r>
            <a:r>
              <a:rPr lang="it-IT" sz="2000" dirty="0"/>
              <a:t> the </a:t>
            </a:r>
            <a:r>
              <a:rPr lang="it-IT" sz="2000" dirty="0" err="1"/>
              <a:t>evolution</a:t>
            </a:r>
            <a:r>
              <a:rPr lang="it-IT" sz="2000" dirty="0"/>
              <a:t> of </a:t>
            </a:r>
            <a:r>
              <a:rPr lang="it-IT" sz="2000" dirty="0" err="1"/>
              <a:t>pre-existing</a:t>
            </a:r>
            <a:r>
              <a:rPr lang="it-IT" sz="2000" dirty="0"/>
              <a:t> </a:t>
            </a:r>
            <a:r>
              <a:rPr lang="it-IT" sz="2000" dirty="0" err="1"/>
              <a:t>cultures</a:t>
            </a:r>
            <a:r>
              <a:rPr lang="it-IT" sz="2000" dirty="0"/>
              <a:t> </a:t>
            </a:r>
            <a:r>
              <a:rPr lang="it-IT" sz="2000" dirty="0" err="1"/>
              <a:t>present</a:t>
            </a:r>
            <a:r>
              <a:rPr lang="it-IT" sz="2000" dirty="0"/>
              <a:t> on the </a:t>
            </a:r>
            <a:r>
              <a:rPr lang="it-IT" sz="2000" dirty="0" err="1"/>
              <a:t>island</a:t>
            </a:r>
            <a:r>
              <a:rPr lang="it-IT" sz="2000" dirty="0"/>
              <a:t> of </a:t>
            </a:r>
            <a:r>
              <a:rPr lang="it-IT" sz="2000" dirty="0" err="1"/>
              <a:t>Sardinia</a:t>
            </a:r>
            <a:r>
              <a:rPr lang="it-IT" sz="2000" dirty="0"/>
              <a:t> </a:t>
            </a:r>
            <a:r>
              <a:rPr lang="it-IT" sz="2000" dirty="0" err="1"/>
              <a:t>since</a:t>
            </a:r>
            <a:r>
              <a:rPr lang="it-IT" sz="2000" dirty="0"/>
              <a:t> </a:t>
            </a:r>
            <a:r>
              <a:rPr lang="it-IT" sz="2000" dirty="0" err="1"/>
              <a:t>Neolithic</a:t>
            </a:r>
            <a:r>
              <a:rPr lang="it-IT" sz="2000" dirty="0"/>
              <a:t> </a:t>
            </a:r>
            <a:r>
              <a:rPr lang="it-IT" sz="2000" dirty="0" err="1"/>
              <a:t>times</a:t>
            </a:r>
            <a:r>
              <a:rPr lang="it-IT" sz="2000" dirty="0"/>
              <a:t>. The </a:t>
            </a:r>
            <a:r>
              <a:rPr lang="it-IT" sz="2000" dirty="0" err="1"/>
              <a:t>Nuragic</a:t>
            </a:r>
            <a:r>
              <a:rPr lang="it-IT" sz="2000" dirty="0"/>
              <a:t> </a:t>
            </a:r>
            <a:r>
              <a:rPr lang="it-IT" sz="2000" dirty="0" err="1"/>
              <a:t>civilization</a:t>
            </a:r>
            <a:r>
              <a:rPr lang="it-IT" sz="2000" dirty="0"/>
              <a:t> </a:t>
            </a:r>
            <a:r>
              <a:rPr lang="it-IT" sz="2000" dirty="0" err="1"/>
              <a:t>takes</a:t>
            </a:r>
            <a:r>
              <a:rPr lang="it-IT" sz="2000" dirty="0"/>
              <a:t>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name</a:t>
            </a:r>
            <a:r>
              <a:rPr lang="it-IT" sz="2000" dirty="0"/>
              <a:t> from the nuraghi, </a:t>
            </a:r>
            <a:r>
              <a:rPr lang="it-IT" sz="2000" dirty="0" err="1"/>
              <a:t>circular</a:t>
            </a:r>
            <a:r>
              <a:rPr lang="it-IT" sz="2000" dirty="0"/>
              <a:t> </a:t>
            </a:r>
            <a:r>
              <a:rPr lang="it-IT" sz="2000" dirty="0" err="1"/>
              <a:t>defensive</a:t>
            </a:r>
            <a:r>
              <a:rPr lang="it-IT" sz="2000" dirty="0"/>
              <a:t> </a:t>
            </a:r>
            <a:r>
              <a:rPr lang="it-IT" sz="2000" dirty="0" err="1"/>
              <a:t>towers-fortresses</a:t>
            </a:r>
            <a:r>
              <a:rPr lang="it-IT" sz="2000" dirty="0"/>
              <a:t> in the </a:t>
            </a:r>
            <a:r>
              <a:rPr lang="it-IT" sz="2000" dirty="0" err="1"/>
              <a:t>form</a:t>
            </a:r>
            <a:r>
              <a:rPr lang="it-IT" sz="2000" dirty="0"/>
              <a:t> of </a:t>
            </a:r>
            <a:r>
              <a:rPr lang="it-IT" sz="2000" dirty="0" err="1"/>
              <a:t>truncated</a:t>
            </a:r>
            <a:r>
              <a:rPr lang="it-IT" sz="2000" dirty="0"/>
              <a:t> </a:t>
            </a:r>
            <a:r>
              <a:rPr lang="it-IT" sz="2000" dirty="0" err="1"/>
              <a:t>cones</a:t>
            </a:r>
            <a:r>
              <a:rPr lang="it-IT" sz="2000" dirty="0"/>
              <a:t> </a:t>
            </a:r>
            <a:r>
              <a:rPr lang="it-IT" sz="2000" dirty="0" err="1"/>
              <a:t>built</a:t>
            </a:r>
            <a:r>
              <a:rPr lang="it-IT" sz="2000" dirty="0"/>
              <a:t> of </a:t>
            </a:r>
            <a:r>
              <a:rPr lang="it-IT" sz="2000" dirty="0" err="1"/>
              <a:t>dressed</a:t>
            </a:r>
            <a:r>
              <a:rPr lang="it-IT" sz="2000" dirty="0"/>
              <a:t> </a:t>
            </a:r>
            <a:r>
              <a:rPr lang="it-IT" sz="2000" dirty="0" err="1"/>
              <a:t>stone</a:t>
            </a:r>
            <a:r>
              <a:rPr lang="it-IT" sz="2000" dirty="0"/>
              <a:t>. </a:t>
            </a:r>
            <a:r>
              <a:rPr lang="it-IT" sz="2000" dirty="0" err="1"/>
              <a:t>Most</a:t>
            </a:r>
            <a:r>
              <a:rPr lang="it-IT" sz="2000" dirty="0"/>
              <a:t> of </a:t>
            </a:r>
            <a:r>
              <a:rPr lang="it-IT" sz="2000" dirty="0" err="1"/>
              <a:t>them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built</a:t>
            </a:r>
            <a:r>
              <a:rPr lang="it-IT" sz="2000" dirty="0"/>
              <a:t> on high </a:t>
            </a:r>
            <a:r>
              <a:rPr lang="it-IT" sz="2000" dirty="0" err="1"/>
              <a:t>ground</a:t>
            </a:r>
            <a:r>
              <a:rPr lang="it-IT" sz="2000" dirty="0"/>
              <a:t>, </a:t>
            </a:r>
            <a:r>
              <a:rPr lang="it-IT" sz="2000" dirty="0" err="1"/>
              <a:t>near</a:t>
            </a:r>
            <a:r>
              <a:rPr lang="it-IT" sz="2000" dirty="0"/>
              <a:t> the </a:t>
            </a:r>
            <a:r>
              <a:rPr lang="it-IT" sz="2000" dirty="0" err="1"/>
              <a:t>villages</a:t>
            </a:r>
            <a:r>
              <a:rPr lang="it-IT" sz="2000" dirty="0"/>
              <a:t>, and </a:t>
            </a:r>
            <a:r>
              <a:rPr lang="it-IT" sz="2000" dirty="0" err="1"/>
              <a:t>had</a:t>
            </a:r>
            <a:r>
              <a:rPr lang="it-IT" sz="2000" dirty="0"/>
              <a:t> </a:t>
            </a:r>
            <a:r>
              <a:rPr lang="it-IT" sz="2000" dirty="0" err="1"/>
              <a:t>defensive</a:t>
            </a:r>
            <a:r>
              <a:rPr lang="it-IT" sz="2000" dirty="0"/>
              <a:t> and </a:t>
            </a:r>
            <a:r>
              <a:rPr lang="it-IT" sz="2000" dirty="0" err="1"/>
              <a:t>military</a:t>
            </a:r>
            <a:r>
              <a:rPr lang="it-IT" sz="2000" dirty="0"/>
              <a:t> </a:t>
            </a:r>
            <a:r>
              <a:rPr lang="it-IT" sz="2000" dirty="0" err="1"/>
              <a:t>functions</a:t>
            </a:r>
            <a:r>
              <a:rPr lang="it-IT" sz="2000" dirty="0"/>
              <a:t>. Some </a:t>
            </a:r>
            <a:r>
              <a:rPr lang="it-IT" sz="2000" dirty="0" err="1"/>
              <a:t>reach</a:t>
            </a:r>
            <a:r>
              <a:rPr lang="it-IT" sz="2000" dirty="0"/>
              <a:t> a </a:t>
            </a:r>
            <a:r>
              <a:rPr lang="it-IT" sz="2000" dirty="0" err="1"/>
              <a:t>height</a:t>
            </a:r>
            <a:r>
              <a:rPr lang="it-IT" sz="2000" dirty="0"/>
              <a:t> of 22 </a:t>
            </a:r>
            <a:r>
              <a:rPr lang="it-IT" sz="2000" dirty="0" err="1"/>
              <a:t>meters</a:t>
            </a:r>
            <a:r>
              <a:rPr lang="it-IT" sz="2000" dirty="0"/>
              <a:t>, </a:t>
            </a:r>
            <a:r>
              <a:rPr lang="it-IT" sz="2000" dirty="0" err="1"/>
              <a:t>others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structured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interconnected</a:t>
            </a:r>
            <a:r>
              <a:rPr lang="it-IT" sz="2000" dirty="0"/>
              <a:t> </a:t>
            </a:r>
            <a:r>
              <a:rPr lang="it-IT" sz="2000" dirty="0" err="1"/>
              <a:t>towers</a:t>
            </a:r>
            <a:r>
              <a:rPr lang="it-IT" sz="2000" dirty="0"/>
              <a:t>, </a:t>
            </a:r>
            <a:r>
              <a:rPr lang="it-IT" sz="2000" dirty="0" err="1"/>
              <a:t>making</a:t>
            </a:r>
            <a:r>
              <a:rPr lang="it-IT" sz="2000" dirty="0"/>
              <a:t> </a:t>
            </a:r>
            <a:r>
              <a:rPr lang="it-IT" sz="2000" dirty="0" err="1"/>
              <a:t>them</a:t>
            </a:r>
            <a:r>
              <a:rPr lang="it-IT" sz="2000" dirty="0"/>
              <a:t> </a:t>
            </a:r>
            <a:r>
              <a:rPr lang="it-IT" sz="2000" dirty="0" err="1"/>
              <a:t>imposing</a:t>
            </a:r>
            <a:r>
              <a:rPr lang="it-IT" sz="2000" dirty="0"/>
              <a:t> </a:t>
            </a:r>
            <a:r>
              <a:rPr lang="it-IT" sz="2000" dirty="0" err="1"/>
              <a:t>fortresses</a:t>
            </a:r>
            <a:r>
              <a:rPr lang="it-IT" sz="2000" dirty="0"/>
              <a:t>. In </a:t>
            </a:r>
            <a:r>
              <a:rPr lang="it-IT" sz="2000" dirty="0" err="1"/>
              <a:t>Sardinia</a:t>
            </a:r>
            <a:r>
              <a:rPr lang="it-IT" sz="2000" dirty="0"/>
              <a:t> </a:t>
            </a:r>
            <a:r>
              <a:rPr lang="it-IT" sz="2000" dirty="0" err="1"/>
              <a:t>There</a:t>
            </a:r>
            <a:r>
              <a:rPr lang="it-IT" sz="2000" dirty="0"/>
              <a:t> are </a:t>
            </a:r>
            <a:r>
              <a:rPr lang="it-IT" sz="2000" dirty="0" err="1"/>
              <a:t>about</a:t>
            </a:r>
            <a:r>
              <a:rPr lang="it-IT" sz="2000" dirty="0"/>
              <a:t> 7 </a:t>
            </a:r>
            <a:r>
              <a:rPr lang="it-IT" sz="2000" dirty="0" err="1"/>
              <a:t>thousand</a:t>
            </a:r>
            <a:r>
              <a:rPr lang="it-IT" sz="2000" dirty="0"/>
              <a:t> nuraghi.</a:t>
            </a:r>
          </a:p>
          <a:p>
            <a:r>
              <a:rPr lang="it-IT" dirty="0"/>
              <a:t> </a:t>
            </a:r>
          </a:p>
        </p:txBody>
      </p:sp>
      <p:pic>
        <p:nvPicPr>
          <p:cNvPr id="17410" name="Picture 2" descr="Risultati immagini per nuraghe barumini 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58" y="4077072"/>
            <a:ext cx="3382100" cy="2526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Risultati immagini per nuraghe barumini 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77072"/>
            <a:ext cx="526313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548680"/>
            <a:ext cx="84249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  <a:r>
              <a:rPr lang="it-IT" sz="2000" dirty="0" smtClean="0"/>
              <a:t>Domus </a:t>
            </a:r>
            <a:r>
              <a:rPr lang="it-IT" sz="2000" dirty="0"/>
              <a:t>de </a:t>
            </a:r>
            <a:r>
              <a:rPr lang="it-IT" sz="2000" dirty="0" err="1"/>
              <a:t>Janas</a:t>
            </a:r>
            <a:r>
              <a:rPr lang="it-IT" sz="2000" dirty="0"/>
              <a:t> - ‘</a:t>
            </a:r>
            <a:r>
              <a:rPr lang="it-IT" sz="2000" dirty="0" err="1"/>
              <a:t>Houses</a:t>
            </a:r>
            <a:r>
              <a:rPr lang="it-IT" sz="2000" dirty="0"/>
              <a:t> of </a:t>
            </a:r>
            <a:r>
              <a:rPr lang="it-IT" sz="2000" dirty="0" err="1"/>
              <a:t>Fairies</a:t>
            </a:r>
            <a:r>
              <a:rPr lang="it-IT" sz="2000" dirty="0"/>
              <a:t>’ - are </a:t>
            </a:r>
            <a:r>
              <a:rPr lang="it-IT" sz="2000" dirty="0" err="1"/>
              <a:t>usually</a:t>
            </a:r>
            <a:r>
              <a:rPr lang="it-IT" sz="2000" dirty="0"/>
              <a:t> </a:t>
            </a:r>
            <a:r>
              <a:rPr lang="it-IT" sz="2000" dirty="0" err="1"/>
              <a:t>artificial</a:t>
            </a:r>
            <a:r>
              <a:rPr lang="it-IT" sz="2000" dirty="0"/>
              <a:t> </a:t>
            </a:r>
            <a:r>
              <a:rPr lang="it-IT" sz="2000" dirty="0" err="1"/>
              <a:t>caves</a:t>
            </a:r>
            <a:r>
              <a:rPr lang="it-IT" sz="2000" dirty="0"/>
              <a:t> </a:t>
            </a:r>
            <a:r>
              <a:rPr lang="it-IT" sz="2000" dirty="0" err="1"/>
              <a:t>dug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</a:t>
            </a:r>
            <a:r>
              <a:rPr lang="it-IT" sz="2000" dirty="0" err="1"/>
              <a:t>rocky</a:t>
            </a:r>
            <a:r>
              <a:rPr lang="it-IT" sz="2000" dirty="0"/>
              <a:t> </a:t>
            </a:r>
            <a:r>
              <a:rPr lang="it-IT" sz="2000" dirty="0" err="1"/>
              <a:t>blocks</a:t>
            </a:r>
            <a:r>
              <a:rPr lang="it-IT" sz="2000" dirty="0"/>
              <a:t> and </a:t>
            </a:r>
            <a:r>
              <a:rPr lang="it-IT" sz="2000" dirty="0" err="1"/>
              <a:t>used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prehistoric</a:t>
            </a:r>
            <a:r>
              <a:rPr lang="it-IT" sz="2000" dirty="0"/>
              <a:t> </a:t>
            </a:r>
            <a:r>
              <a:rPr lang="it-IT" sz="2000" dirty="0" err="1"/>
              <a:t>burial</a:t>
            </a:r>
            <a:r>
              <a:rPr lang="it-IT" sz="2000" dirty="0"/>
              <a:t> </a:t>
            </a:r>
            <a:r>
              <a:rPr lang="it-IT" sz="2000" dirty="0" err="1" smtClean="0"/>
              <a:t>sites</a:t>
            </a:r>
            <a:r>
              <a:rPr lang="it-IT" sz="2000" dirty="0" smtClean="0"/>
              <a:t>. </a:t>
            </a:r>
            <a:r>
              <a:rPr lang="it-IT" sz="2000" dirty="0" err="1" smtClean="0"/>
              <a:t>They</a:t>
            </a:r>
            <a:r>
              <a:rPr lang="it-IT" sz="2000" dirty="0" smtClean="0"/>
              <a:t> </a:t>
            </a:r>
            <a:r>
              <a:rPr lang="it-IT" sz="2000" dirty="0" err="1"/>
              <a:t>consist</a:t>
            </a:r>
            <a:r>
              <a:rPr lang="it-IT" sz="2000" dirty="0"/>
              <a:t> of </a:t>
            </a:r>
            <a:r>
              <a:rPr lang="it-IT" sz="2000" dirty="0" err="1"/>
              <a:t>several</a:t>
            </a:r>
            <a:r>
              <a:rPr lang="it-IT" sz="2000" dirty="0"/>
              <a:t> </a:t>
            </a:r>
            <a:r>
              <a:rPr lang="it-IT" sz="2000" dirty="0" err="1"/>
              <a:t>chambers</a:t>
            </a:r>
            <a:r>
              <a:rPr lang="it-IT" sz="2000" dirty="0"/>
              <a:t> </a:t>
            </a:r>
            <a:r>
              <a:rPr lang="it-IT" sz="2000" dirty="0" err="1"/>
              <a:t>resembling</a:t>
            </a:r>
            <a:r>
              <a:rPr lang="it-IT" sz="2000" dirty="0"/>
              <a:t> </a:t>
            </a:r>
            <a:r>
              <a:rPr lang="it-IT" sz="2000" dirty="0" err="1"/>
              <a:t>houses</a:t>
            </a:r>
            <a:r>
              <a:rPr lang="it-IT" sz="2000" dirty="0"/>
              <a:t> in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smtClean="0"/>
              <a:t>layout. </a:t>
            </a:r>
            <a:r>
              <a:rPr lang="it-IT" sz="2000" dirty="0" err="1" smtClean="0"/>
              <a:t>Many</a:t>
            </a:r>
            <a:r>
              <a:rPr lang="it-IT" sz="2000" dirty="0" smtClean="0"/>
              <a:t> </a:t>
            </a:r>
            <a:r>
              <a:rPr lang="it-IT" sz="2000" dirty="0"/>
              <a:t>domus de </a:t>
            </a:r>
            <a:r>
              <a:rPr lang="it-IT" sz="2000" dirty="0" err="1"/>
              <a:t>janas</a:t>
            </a:r>
            <a:r>
              <a:rPr lang="it-IT" sz="2000" dirty="0"/>
              <a:t> can be </a:t>
            </a:r>
            <a:r>
              <a:rPr lang="it-IT" sz="2000" dirty="0" err="1"/>
              <a:t>found</a:t>
            </a:r>
            <a:r>
              <a:rPr lang="it-IT" sz="2000" dirty="0"/>
              <a:t> </a:t>
            </a:r>
            <a:r>
              <a:rPr lang="it-IT" sz="2000" dirty="0" err="1"/>
              <a:t>throughout</a:t>
            </a:r>
            <a:r>
              <a:rPr lang="it-IT" sz="2000" dirty="0"/>
              <a:t> the </a:t>
            </a:r>
            <a:r>
              <a:rPr lang="it-IT" sz="2000" dirty="0" err="1"/>
              <a:t>island</a:t>
            </a:r>
            <a:r>
              <a:rPr lang="it-IT" sz="2000" dirty="0"/>
              <a:t>, with the </a:t>
            </a:r>
            <a:r>
              <a:rPr lang="it-IT" sz="2000" dirty="0" err="1"/>
              <a:t>exception</a:t>
            </a:r>
            <a:r>
              <a:rPr lang="it-IT" sz="2000" dirty="0"/>
              <a:t> of </a:t>
            </a:r>
            <a:r>
              <a:rPr lang="it-IT" sz="2000" dirty="0" smtClean="0"/>
              <a:t>Gallura (</a:t>
            </a:r>
            <a:r>
              <a:rPr lang="it-IT" sz="2000" dirty="0" err="1" smtClean="0"/>
              <a:t>where</a:t>
            </a:r>
            <a:r>
              <a:rPr lang="it-IT" sz="2000" dirty="0" smtClean="0"/>
              <a:t> </a:t>
            </a:r>
            <a:r>
              <a:rPr lang="it-IT" sz="2000" dirty="0"/>
              <a:t>the </a:t>
            </a:r>
            <a:r>
              <a:rPr lang="it-IT" sz="2000" dirty="0" err="1"/>
              <a:t>deceased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usually</a:t>
            </a:r>
            <a:r>
              <a:rPr lang="it-IT" sz="2000" dirty="0"/>
              <a:t> </a:t>
            </a:r>
            <a:r>
              <a:rPr lang="it-IT" sz="2000" dirty="0" err="1"/>
              <a:t>buried</a:t>
            </a:r>
            <a:r>
              <a:rPr lang="it-IT" sz="2000" dirty="0"/>
              <a:t> </a:t>
            </a:r>
            <a:r>
              <a:rPr lang="it-IT" sz="2000" dirty="0" smtClean="0"/>
              <a:t>in </a:t>
            </a:r>
            <a:r>
              <a:rPr lang="it-IT" sz="2000" dirty="0" err="1" smtClean="0"/>
              <a:t>megalithic</a:t>
            </a:r>
            <a:r>
              <a:rPr lang="it-IT" sz="2000" dirty="0" smtClean="0"/>
              <a:t>  </a:t>
            </a:r>
            <a:r>
              <a:rPr lang="it-IT" sz="2000" dirty="0" err="1" smtClean="0"/>
              <a:t>circles</a:t>
            </a:r>
            <a:r>
              <a:rPr lang="it-IT" sz="2000" dirty="0" smtClean="0"/>
              <a:t>). The </a:t>
            </a:r>
            <a:r>
              <a:rPr lang="it-IT" sz="2000" dirty="0" err="1"/>
              <a:t>shape</a:t>
            </a:r>
            <a:r>
              <a:rPr lang="it-IT" sz="2000" dirty="0"/>
              <a:t> of the </a:t>
            </a:r>
            <a:r>
              <a:rPr lang="it-IT" sz="2000" dirty="0" err="1"/>
              <a:t>internal</a:t>
            </a:r>
            <a:r>
              <a:rPr lang="it-IT" sz="2000" dirty="0"/>
              <a:t> </a:t>
            </a:r>
            <a:r>
              <a:rPr lang="it-IT" sz="2000" dirty="0" err="1"/>
              <a:t>chambers</a:t>
            </a:r>
            <a:r>
              <a:rPr lang="it-IT" sz="2000" dirty="0"/>
              <a:t> can </a:t>
            </a:r>
            <a:r>
              <a:rPr lang="it-IT" sz="2000" dirty="0" err="1"/>
              <a:t>vary</a:t>
            </a:r>
            <a:r>
              <a:rPr lang="it-IT" sz="2000" dirty="0"/>
              <a:t> from </a:t>
            </a:r>
            <a:r>
              <a:rPr lang="it-IT" sz="2000" dirty="0" err="1"/>
              <a:t>that</a:t>
            </a:r>
            <a:r>
              <a:rPr lang="it-IT" sz="2000" dirty="0"/>
              <a:t> of a </a:t>
            </a:r>
            <a:r>
              <a:rPr lang="it-IT" sz="2000" dirty="0" err="1"/>
              <a:t>rounded</a:t>
            </a:r>
            <a:r>
              <a:rPr lang="it-IT" sz="2000" dirty="0"/>
              <a:t> </a:t>
            </a:r>
            <a:r>
              <a:rPr lang="it-IT" sz="2000" dirty="0" err="1"/>
              <a:t>hut</a:t>
            </a:r>
            <a:r>
              <a:rPr lang="it-IT" sz="2000" dirty="0"/>
              <a:t> with </a:t>
            </a:r>
            <a:r>
              <a:rPr lang="it-IT" sz="2000" dirty="0" err="1"/>
              <a:t>conical</a:t>
            </a:r>
            <a:r>
              <a:rPr lang="it-IT" sz="2000" dirty="0"/>
              <a:t> or </a:t>
            </a:r>
            <a:r>
              <a:rPr lang="it-IT" sz="2000" dirty="0" err="1"/>
              <a:t>triangular</a:t>
            </a:r>
            <a:r>
              <a:rPr lang="it-IT" sz="2000" dirty="0"/>
              <a:t> </a:t>
            </a:r>
            <a:r>
              <a:rPr lang="it-IT" sz="2000" dirty="0" err="1"/>
              <a:t>ceiling</a:t>
            </a:r>
            <a:r>
              <a:rPr lang="it-IT" sz="2000" dirty="0"/>
              <a:t>. The </a:t>
            </a:r>
            <a:r>
              <a:rPr lang="it-IT" sz="2000" dirty="0" err="1"/>
              <a:t>walls</a:t>
            </a:r>
            <a:r>
              <a:rPr lang="it-IT" sz="2000" dirty="0"/>
              <a:t> are </a:t>
            </a:r>
            <a:r>
              <a:rPr lang="it-IT" sz="2000" dirty="0" err="1"/>
              <a:t>often</a:t>
            </a:r>
            <a:r>
              <a:rPr lang="it-IT" sz="2000" dirty="0"/>
              <a:t> </a:t>
            </a:r>
            <a:r>
              <a:rPr lang="it-IT" sz="2000" dirty="0" err="1"/>
              <a:t>decorated</a:t>
            </a:r>
            <a:r>
              <a:rPr lang="it-IT" sz="2000" dirty="0"/>
              <a:t> with </a:t>
            </a:r>
            <a:r>
              <a:rPr lang="it-IT" sz="2000" dirty="0" err="1"/>
              <a:t>reliefs</a:t>
            </a:r>
            <a:r>
              <a:rPr lang="it-IT" sz="2000" dirty="0"/>
              <a:t> or </a:t>
            </a:r>
            <a:r>
              <a:rPr lang="it-IT" sz="2000" dirty="0" err="1"/>
              <a:t>etchings</a:t>
            </a:r>
            <a:r>
              <a:rPr lang="it-IT" sz="2000" dirty="0"/>
              <a:t> </a:t>
            </a:r>
            <a:r>
              <a:rPr lang="it-IT" sz="2000" dirty="0" err="1"/>
              <a:t>depicting</a:t>
            </a:r>
            <a:r>
              <a:rPr lang="it-IT" sz="2000" dirty="0"/>
              <a:t> </a:t>
            </a:r>
            <a:r>
              <a:rPr lang="it-IT" sz="2000" dirty="0" err="1"/>
              <a:t>magical</a:t>
            </a:r>
            <a:r>
              <a:rPr lang="it-IT" sz="2000" dirty="0"/>
              <a:t> and </a:t>
            </a:r>
            <a:r>
              <a:rPr lang="it-IT" sz="2000" dirty="0" err="1"/>
              <a:t>religious</a:t>
            </a:r>
            <a:r>
              <a:rPr lang="it-IT" sz="2000" dirty="0"/>
              <a:t> </a:t>
            </a:r>
            <a:r>
              <a:rPr lang="it-IT" sz="2000" dirty="0" err="1"/>
              <a:t>symbols</a:t>
            </a:r>
            <a:r>
              <a:rPr lang="it-IT" sz="2000" dirty="0"/>
              <a:t> </a:t>
            </a:r>
            <a:r>
              <a:rPr lang="it-IT" sz="2000" dirty="0" err="1"/>
              <a:t>such</a:t>
            </a:r>
            <a:r>
              <a:rPr lang="it-IT" sz="2000" dirty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spirals</a:t>
            </a:r>
            <a:r>
              <a:rPr lang="it-IT" sz="2000" dirty="0" smtClean="0"/>
              <a:t>, zig-zag </a:t>
            </a:r>
            <a:r>
              <a:rPr lang="it-IT" sz="2000" dirty="0" err="1" smtClean="0"/>
              <a:t>motifs</a:t>
            </a:r>
            <a:r>
              <a:rPr lang="it-IT" sz="2000" dirty="0" smtClean="0"/>
              <a:t> and </a:t>
            </a:r>
            <a:r>
              <a:rPr lang="it-IT" sz="2000" dirty="0" err="1" smtClean="0"/>
              <a:t>bull’s</a:t>
            </a:r>
            <a:r>
              <a:rPr lang="it-IT" sz="2000" dirty="0" smtClean="0"/>
              <a:t> </a:t>
            </a:r>
            <a:r>
              <a:rPr lang="it-IT" sz="2000" dirty="0" err="1" smtClean="0"/>
              <a:t>horns</a:t>
            </a:r>
            <a:r>
              <a:rPr lang="it-IT" sz="2000" dirty="0" smtClean="0"/>
              <a:t>. The </a:t>
            </a:r>
            <a:r>
              <a:rPr lang="it-IT" sz="2000" dirty="0" err="1"/>
              <a:t>corpses</a:t>
            </a:r>
            <a:r>
              <a:rPr lang="it-IT" sz="2000" dirty="0"/>
              <a:t>, </a:t>
            </a:r>
            <a:r>
              <a:rPr lang="it-IT" sz="2000" dirty="0" err="1"/>
              <a:t>painted</a:t>
            </a:r>
            <a:r>
              <a:rPr lang="it-IT" sz="2000" dirty="0"/>
              <a:t> with </a:t>
            </a:r>
            <a:r>
              <a:rPr lang="it-IT" sz="2000" dirty="0" err="1"/>
              <a:t>red</a:t>
            </a:r>
            <a:r>
              <a:rPr lang="it-IT" sz="2000" dirty="0"/>
              <a:t> </a:t>
            </a:r>
            <a:r>
              <a:rPr lang="it-IT" sz="2000" dirty="0" err="1" smtClean="0"/>
              <a:t>ochre</a:t>
            </a:r>
            <a:r>
              <a:rPr lang="it-IT" sz="2000" dirty="0" smtClean="0"/>
              <a:t> </a:t>
            </a:r>
            <a:r>
              <a:rPr lang="it-IT" sz="2000" dirty="0" err="1"/>
              <a:t>like</a:t>
            </a:r>
            <a:r>
              <a:rPr lang="it-IT" sz="2000" dirty="0"/>
              <a:t> the </a:t>
            </a:r>
            <a:r>
              <a:rPr lang="it-IT" sz="2000" dirty="0" err="1"/>
              <a:t>tomb's</a:t>
            </a:r>
            <a:r>
              <a:rPr lang="it-IT" sz="2000" dirty="0"/>
              <a:t> </a:t>
            </a:r>
            <a:r>
              <a:rPr lang="it-IT" sz="2000" dirty="0" err="1"/>
              <a:t>walls</a:t>
            </a:r>
            <a:r>
              <a:rPr lang="it-IT" sz="2000" dirty="0"/>
              <a:t>,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buried</a:t>
            </a:r>
            <a:r>
              <a:rPr lang="it-IT" sz="2000" dirty="0"/>
              <a:t> </a:t>
            </a:r>
            <a:r>
              <a:rPr lang="it-IT" sz="2000" dirty="0" err="1"/>
              <a:t>together</a:t>
            </a:r>
            <a:r>
              <a:rPr lang="it-IT" sz="2000" dirty="0"/>
              <a:t> with common life </a:t>
            </a:r>
            <a:r>
              <a:rPr lang="it-IT" sz="2000" dirty="0" err="1"/>
              <a:t>objects</a:t>
            </a:r>
            <a:r>
              <a:rPr lang="it-IT" sz="2000" dirty="0"/>
              <a:t>, </a:t>
            </a:r>
            <a:r>
              <a:rPr lang="it-IT" sz="2000" dirty="0" err="1"/>
              <a:t>jewels</a:t>
            </a:r>
            <a:r>
              <a:rPr lang="it-IT" sz="2000" dirty="0"/>
              <a:t> and </a:t>
            </a:r>
            <a:r>
              <a:rPr lang="it-IT" sz="2000" dirty="0" err="1"/>
              <a:t>tools</a:t>
            </a:r>
            <a:r>
              <a:rPr lang="it-IT" sz="2000" dirty="0"/>
              <a:t>. </a:t>
            </a:r>
            <a:r>
              <a:rPr lang="it-IT" sz="2000" dirty="0" err="1"/>
              <a:t>According</a:t>
            </a:r>
            <a:r>
              <a:rPr lang="it-IT" sz="2000" dirty="0"/>
              <a:t> to </a:t>
            </a:r>
            <a:r>
              <a:rPr lang="it-IT" sz="2000" dirty="0" err="1" smtClean="0"/>
              <a:t>archaeologist</a:t>
            </a:r>
            <a:r>
              <a:rPr lang="it-IT" sz="2000" dirty="0" smtClean="0"/>
              <a:t>  Giovanni </a:t>
            </a:r>
            <a:r>
              <a:rPr lang="it-IT" sz="2000" dirty="0" err="1" smtClean="0"/>
              <a:t>Lilliu</a:t>
            </a:r>
            <a:r>
              <a:rPr lang="it-IT" sz="2000" dirty="0" smtClean="0"/>
              <a:t>,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buried</a:t>
            </a:r>
            <a:r>
              <a:rPr lang="it-IT" sz="2000" dirty="0"/>
              <a:t> under </a:t>
            </a:r>
            <a:r>
              <a:rPr lang="it-IT" sz="2000" dirty="0" err="1"/>
              <a:t>shells</a:t>
            </a:r>
            <a:r>
              <a:rPr lang="it-IT" sz="2000" dirty="0"/>
              <a:t> </a:t>
            </a:r>
            <a:r>
              <a:rPr lang="it-IT" sz="2000" dirty="0" smtClean="0"/>
              <a:t>of </a:t>
            </a:r>
            <a:r>
              <a:rPr lang="it-IT" sz="2000" dirty="0" err="1" smtClean="0"/>
              <a:t>molluscs</a:t>
            </a:r>
            <a:r>
              <a:rPr lang="it-IT" sz="2000" dirty="0" smtClean="0"/>
              <a:t>; </a:t>
            </a:r>
            <a:r>
              <a:rPr lang="it-IT" sz="2000" dirty="0" err="1"/>
              <a:t>according</a:t>
            </a:r>
            <a:r>
              <a:rPr lang="it-IT" sz="2000" dirty="0"/>
              <a:t> to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theories</a:t>
            </a:r>
            <a:r>
              <a:rPr lang="it-IT" sz="2000" dirty="0"/>
              <a:t>,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left</a:t>
            </a:r>
            <a:r>
              <a:rPr lang="it-IT" sz="2000" dirty="0"/>
              <a:t> </a:t>
            </a:r>
            <a:r>
              <a:rPr lang="it-IT" sz="2000" dirty="0" err="1"/>
              <a:t>outside</a:t>
            </a:r>
            <a:r>
              <a:rPr lang="it-IT" sz="2000" dirty="0"/>
              <a:t> the </a:t>
            </a:r>
            <a:r>
              <a:rPr lang="it-IT" sz="2000" dirty="0" err="1"/>
              <a:t>tomb</a:t>
            </a:r>
            <a:r>
              <a:rPr lang="it-IT" sz="2000" dirty="0"/>
              <a:t>, </a:t>
            </a:r>
            <a:r>
              <a:rPr lang="it-IT" sz="2000" dirty="0" err="1"/>
              <a:t>being</a:t>
            </a:r>
            <a:r>
              <a:rPr lang="it-IT" sz="2000" dirty="0"/>
              <a:t> put inside </a:t>
            </a:r>
            <a:r>
              <a:rPr lang="it-IT" sz="2000" dirty="0" err="1"/>
              <a:t>only</a:t>
            </a:r>
            <a:r>
              <a:rPr lang="it-IT" sz="2000" dirty="0"/>
              <a:t> </a:t>
            </a:r>
            <a:r>
              <a:rPr lang="it-IT" sz="2000" dirty="0" err="1"/>
              <a:t>after</a:t>
            </a:r>
            <a:r>
              <a:rPr lang="it-IT" sz="2000" dirty="0"/>
              <a:t> </a:t>
            </a:r>
            <a:r>
              <a:rPr lang="it-IT" sz="2000" dirty="0" err="1"/>
              <a:t>they</a:t>
            </a:r>
            <a:r>
              <a:rPr lang="it-IT" sz="2000" dirty="0"/>
              <a:t> </a:t>
            </a:r>
            <a:r>
              <a:rPr lang="it-IT" sz="2000" dirty="0" err="1"/>
              <a:t>had</a:t>
            </a:r>
            <a:r>
              <a:rPr lang="it-IT" sz="2000" dirty="0"/>
              <a:t> </a:t>
            </a:r>
            <a:r>
              <a:rPr lang="it-IT" sz="2000" dirty="0" err="1"/>
              <a:t>reduced</a:t>
            </a:r>
            <a:r>
              <a:rPr lang="it-IT" sz="2000" dirty="0"/>
              <a:t> to a </a:t>
            </a:r>
            <a:r>
              <a:rPr lang="it-IT" sz="2000" dirty="0" err="1"/>
              <a:t>skeleton</a:t>
            </a:r>
            <a:r>
              <a:rPr lang="it-IT" sz="2000" dirty="0"/>
              <a:t>.</a:t>
            </a:r>
          </a:p>
          <a:p>
            <a:r>
              <a:rPr lang="it-IT" dirty="0"/>
              <a:t>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267744" y="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DOMUS DE JANAS </a:t>
            </a:r>
            <a:endParaRPr lang="it-IT" sz="2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62" y="4636791"/>
            <a:ext cx="1740582" cy="167024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3609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312" y="4611331"/>
            <a:ext cx="2349759" cy="176597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22007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640" y="4611331"/>
            <a:ext cx="2562767" cy="17839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7664" y="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THE ROYAL PALACE OF CASERTA</a:t>
            </a:r>
            <a:endParaRPr lang="it-IT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Risultati immagini per reggia di case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3192303" cy="1746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8" name="AutoShape 4" descr="Risultati immagini per reggia di cas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0" name="AutoShape 6" descr="Risultati immagini per reggia di cas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1512" name="Picture 8" descr="Risultati immagini per reggia di case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81128"/>
            <a:ext cx="3194720" cy="201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4" name="Picture 10" descr="Risultati immagini per reggia di caserta"/>
          <p:cNvPicPr>
            <a:picLocks noChangeAspect="1" noChangeArrowheads="1"/>
          </p:cNvPicPr>
          <p:nvPr/>
        </p:nvPicPr>
        <p:blipFill>
          <a:blip r:embed="rId5" cstate="print"/>
          <a:srcRect b="20414"/>
          <a:stretch>
            <a:fillRect/>
          </a:stretch>
        </p:blipFill>
        <p:spPr bwMode="auto">
          <a:xfrm>
            <a:off x="5508104" y="908720"/>
            <a:ext cx="3168352" cy="1684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395536" y="2852936"/>
            <a:ext cx="48245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</a:p>
          <a:p>
            <a:r>
              <a:rPr lang="it-IT" sz="2000" dirty="0"/>
              <a:t>The </a:t>
            </a:r>
            <a:r>
              <a:rPr lang="it-IT" sz="2000" dirty="0" err="1"/>
              <a:t>Royal</a:t>
            </a:r>
            <a:r>
              <a:rPr lang="it-IT" sz="2000" dirty="0"/>
              <a:t> Palace of Caserta </a:t>
            </a:r>
            <a:r>
              <a:rPr lang="it-IT" sz="2000" dirty="0" smtClean="0"/>
              <a:t>(</a:t>
            </a:r>
            <a:r>
              <a:rPr lang="it-IT" sz="2000" dirty="0" err="1" smtClean="0"/>
              <a:t>Italian:Reggia</a:t>
            </a:r>
            <a:r>
              <a:rPr lang="it-IT" sz="2000" dirty="0" smtClean="0"/>
              <a:t> </a:t>
            </a:r>
            <a:r>
              <a:rPr lang="it-IT" sz="2000" dirty="0"/>
              <a:t>di Caserta 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former</a:t>
            </a:r>
            <a:r>
              <a:rPr lang="it-IT" sz="2000" dirty="0"/>
              <a:t> </a:t>
            </a:r>
            <a:r>
              <a:rPr lang="it-IT" sz="2000" dirty="0" err="1"/>
              <a:t>royal</a:t>
            </a:r>
            <a:r>
              <a:rPr lang="it-IT" sz="2000" dirty="0"/>
              <a:t> residence </a:t>
            </a:r>
            <a:r>
              <a:rPr lang="it-IT" sz="2000" dirty="0" smtClean="0"/>
              <a:t>in Caserta, </a:t>
            </a:r>
            <a:r>
              <a:rPr lang="it-IT" sz="2000" dirty="0" err="1"/>
              <a:t>southern</a:t>
            </a:r>
            <a:r>
              <a:rPr lang="it-IT" sz="2000" dirty="0"/>
              <a:t> </a:t>
            </a:r>
            <a:r>
              <a:rPr lang="it-IT" sz="2000" dirty="0" err="1"/>
              <a:t>Italy</a:t>
            </a:r>
            <a:r>
              <a:rPr lang="it-IT" sz="2000" dirty="0"/>
              <a:t>, </a:t>
            </a:r>
            <a:r>
              <a:rPr lang="it-IT" sz="2000" dirty="0" err="1"/>
              <a:t>constructed</a:t>
            </a:r>
            <a:r>
              <a:rPr lang="it-IT" sz="2000" dirty="0"/>
              <a:t> by </a:t>
            </a:r>
            <a:r>
              <a:rPr lang="it-IT" sz="2000" dirty="0" err="1" smtClean="0"/>
              <a:t>theHouse</a:t>
            </a:r>
            <a:r>
              <a:rPr lang="it-IT" sz="2000" dirty="0" smtClean="0"/>
              <a:t> of Bourbon-</a:t>
            </a:r>
            <a:r>
              <a:rPr lang="it-IT" sz="2000" dirty="0" err="1" smtClean="0"/>
              <a:t>Twoo</a:t>
            </a:r>
            <a:r>
              <a:rPr lang="it-IT" sz="2000" dirty="0" smtClean="0"/>
              <a:t> </a:t>
            </a:r>
            <a:r>
              <a:rPr lang="it-IT" sz="2000" dirty="0" err="1" smtClean="0"/>
              <a:t>Sicilies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main</a:t>
            </a:r>
            <a:r>
              <a:rPr lang="it-IT" sz="2000" dirty="0"/>
              <a:t> residence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kings</a:t>
            </a:r>
            <a:r>
              <a:rPr lang="it-IT" sz="2000" dirty="0" smtClean="0"/>
              <a:t> of </a:t>
            </a:r>
            <a:r>
              <a:rPr lang="it-IT" sz="2000" dirty="0" err="1" smtClean="0"/>
              <a:t>Naples</a:t>
            </a:r>
            <a:r>
              <a:rPr lang="it-IT" sz="2000" dirty="0" smtClean="0"/>
              <a:t>. </a:t>
            </a:r>
          </a:p>
          <a:p>
            <a:endParaRPr lang="it-IT" sz="2000" dirty="0"/>
          </a:p>
          <a:p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one</a:t>
            </a:r>
            <a:r>
              <a:rPr lang="it-IT" sz="2000" dirty="0"/>
              <a:t> of the </a:t>
            </a:r>
            <a:r>
              <a:rPr lang="it-IT" sz="2000" dirty="0" err="1"/>
              <a:t>largest</a:t>
            </a:r>
            <a:r>
              <a:rPr lang="it-IT" sz="2000" dirty="0"/>
              <a:t> </a:t>
            </a:r>
            <a:r>
              <a:rPr lang="it-IT" sz="2000" dirty="0" err="1"/>
              <a:t>palaces</a:t>
            </a:r>
            <a:r>
              <a:rPr lang="it-IT" sz="2000" dirty="0"/>
              <a:t> </a:t>
            </a:r>
            <a:r>
              <a:rPr lang="it-IT" sz="2000" dirty="0" err="1"/>
              <a:t>erected</a:t>
            </a:r>
            <a:r>
              <a:rPr lang="it-IT" sz="2000" dirty="0"/>
              <a:t> in Europe </a:t>
            </a:r>
            <a:r>
              <a:rPr lang="it-IT" sz="2000" dirty="0" err="1"/>
              <a:t>during</a:t>
            </a:r>
            <a:r>
              <a:rPr lang="it-IT" sz="2000" dirty="0"/>
              <a:t> the 18th </a:t>
            </a:r>
            <a:r>
              <a:rPr lang="it-IT" sz="2000" dirty="0" err="1"/>
              <a:t>century</a:t>
            </a:r>
            <a:r>
              <a:rPr lang="it-IT" sz="2000" dirty="0"/>
              <a:t>. In 1997, the </a:t>
            </a:r>
            <a:r>
              <a:rPr lang="it-IT" sz="2000" dirty="0" err="1"/>
              <a:t>palace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designated</a:t>
            </a:r>
            <a:r>
              <a:rPr lang="it-IT" sz="2000" dirty="0"/>
              <a:t> </a:t>
            </a:r>
            <a:r>
              <a:rPr lang="it-IT" sz="2000" dirty="0" err="1" smtClean="0"/>
              <a:t>aUNESCO</a:t>
            </a:r>
            <a:r>
              <a:rPr lang="it-IT" sz="2000" dirty="0" smtClean="0"/>
              <a:t> World Heritage Site.</a:t>
            </a:r>
            <a:r>
              <a:rPr lang="it-IT" sz="2000" dirty="0"/>
              <a:t> </a:t>
            </a:r>
            <a:r>
              <a:rPr lang="it-IT" sz="2000" dirty="0" smtClean="0"/>
              <a:t>The </a:t>
            </a:r>
            <a:r>
              <a:rPr lang="it-IT" sz="2000" dirty="0" err="1"/>
              <a:t>Royal</a:t>
            </a:r>
            <a:r>
              <a:rPr lang="it-IT" sz="2000" dirty="0"/>
              <a:t> Palace of Caserta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one</a:t>
            </a:r>
            <a:r>
              <a:rPr lang="it-IT" sz="2000" dirty="0"/>
              <a:t> of the </a:t>
            </a:r>
            <a:r>
              <a:rPr lang="it-IT" sz="2000" dirty="0" err="1"/>
              <a:t>largest</a:t>
            </a:r>
            <a:r>
              <a:rPr lang="it-IT" sz="2000" dirty="0"/>
              <a:t> </a:t>
            </a:r>
            <a:r>
              <a:rPr lang="it-IT" sz="2000" dirty="0" err="1"/>
              <a:t>royal</a:t>
            </a:r>
            <a:r>
              <a:rPr lang="it-IT" sz="2000" dirty="0"/>
              <a:t> </a:t>
            </a:r>
            <a:r>
              <a:rPr lang="it-IT" sz="2000" dirty="0" err="1"/>
              <a:t>residences</a:t>
            </a:r>
            <a:r>
              <a:rPr lang="it-IT" sz="2000" dirty="0"/>
              <a:t> in the world </a:t>
            </a:r>
            <a:r>
              <a:rPr lang="it-IT" sz="2000" dirty="0" err="1"/>
              <a:t>covering</a:t>
            </a:r>
            <a:r>
              <a:rPr lang="it-IT" sz="2000" dirty="0"/>
              <a:t> an area of 47,000 </a:t>
            </a:r>
            <a:r>
              <a:rPr lang="it-IT" sz="2000" dirty="0" smtClean="0"/>
              <a:t>m2.</a:t>
            </a:r>
            <a:endParaRPr lang="it-IT" sz="2000" dirty="0"/>
          </a:p>
          <a:p>
            <a:r>
              <a:rPr lang="it-IT" dirty="0"/>
              <a:t> 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173</Words>
  <Application>Microsoft Macintosh PowerPoint</Application>
  <PresentationFormat>Presentazione su schermo (4:3)</PresentationFormat>
  <Paragraphs>54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Calibri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Claudia</dc:creator>
  <cp:lastModifiedBy>Utente di Microsoft Office</cp:lastModifiedBy>
  <cp:revision>24</cp:revision>
  <dcterms:created xsi:type="dcterms:W3CDTF">2019-11-01T11:22:45Z</dcterms:created>
  <dcterms:modified xsi:type="dcterms:W3CDTF">2019-11-15T13:52:08Z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39619F45-EA78-40DD-8290-CF0DF393A46C</vt:lpwstr>
  </property>
  <property fmtid="{D5CDD505-2E9C-101B-9397-08002B2CF9AE}" pid="3" name="ArticulatePath">
    <vt:lpwstr>mappa monumenti</vt:lpwstr>
  </property>
</Properties>
</file>