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9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660C51-891E-41E1-B7C6-6BDF447D2D3F}" type="datetimeFigureOut">
              <a:rPr lang="it-IT" smtClean="0"/>
              <a:t>03/12/2019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D03669-CCD8-4BF0-B4EC-00BA73ACD983}"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2D03669-CCD8-4BF0-B4EC-00BA73ACD983}" type="slidenum">
              <a:rPr lang="it-IT" smtClean="0"/>
              <a:t>2</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EC0E4F-C6D4-47E0-BE8A-AB562929CE44}" type="datetime1">
              <a:rPr lang="it-IT" smtClean="0"/>
              <a:t>03/12/2019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36F3A3F-97EF-4192-98B3-55B11E1CA7F0}" type="datetime1">
              <a:rPr lang="it-IT" smtClean="0"/>
              <a:t>03/12/2019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476AD9-C25F-4FE4-951A-A21219F45523}" type="datetime1">
              <a:rPr lang="it-IT" smtClean="0"/>
              <a:t>03/12/2019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E86C11-EA17-4051-B78D-175608B9EC2C}" type="datetime1">
              <a:rPr lang="it-IT" smtClean="0"/>
              <a:t>03/12/2019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6353179-49A0-4931-BF6A-898464E78CC5}" type="datetime1">
              <a:rPr lang="it-IT" smtClean="0"/>
              <a:t>03/12/2019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D9ABCC0-2170-48E2-BCF7-F694125C524C}" type="datetime1">
              <a:rPr lang="it-IT" smtClean="0"/>
              <a:t>03/12/2019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B838F3C-167F-437D-A6D4-9F9AA1F64FAF}" type="datetime1">
              <a:rPr lang="it-IT" smtClean="0"/>
              <a:t>03/12/2019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6173D83-93D6-4379-9D2D-D61B5C0EABF6}" type="datetime1">
              <a:rPr lang="it-IT" smtClean="0"/>
              <a:t>03/12/2019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D51B47-0D3D-4105-AD47-95BB9FA8E273}" type="datetime1">
              <a:rPr lang="it-IT" smtClean="0"/>
              <a:t>03/12/2019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A0E4B8E-A1B6-4D55-B5AB-9FCC22EE2CB0}" type="datetime1">
              <a:rPr lang="it-IT" smtClean="0"/>
              <a:t>03/12/2019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BC39DCC-1815-4A6E-B40D-09149E67FE4B}" type="datetime1">
              <a:rPr lang="it-IT" smtClean="0"/>
              <a:t>03/12/2019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0D6C2A-4FFE-48FD-975B-6A26D01D84FB}"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1D1796-78E6-4C16-AAE0-DCD35308C1C2}" type="datetime1">
              <a:rPr lang="it-IT" smtClean="0"/>
              <a:t>03/12/2019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D6C2A-4FFE-48FD-975B-6A26D01D84F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donnamoderna.com/wp-content/uploads/2010/03/ricetta-la-fonduta-alla-valdostana-830x625.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https://www.donnamoderna.com/wp-content/uploads/2010/03/ricetta-la-fonduta-alla-valdostana-830x625.jpg"/>
          <p:cNvPicPr>
            <a:picLocks noChangeAspect="1" noChangeArrowheads="1"/>
          </p:cNvPicPr>
          <p:nvPr/>
        </p:nvPicPr>
        <p:blipFill>
          <a:blip r:embed="rId2" r:link="rId3" cstate="print">
            <a:lum/>
          </a:blip>
          <a:srcRect/>
          <a:stretch>
            <a:fillRect/>
          </a:stretch>
        </p:blipFill>
        <p:spPr bwMode="auto">
          <a:xfrm>
            <a:off x="0" y="0"/>
            <a:ext cx="9139222" cy="6858000"/>
          </a:xfrm>
          <a:prstGeom prst="rect">
            <a:avLst/>
          </a:prstGeom>
          <a:noFill/>
        </p:spPr>
      </p:pic>
      <p:sp>
        <p:nvSpPr>
          <p:cNvPr id="2" name="Titolo 1"/>
          <p:cNvSpPr>
            <a:spLocks noGrp="1"/>
          </p:cNvSpPr>
          <p:nvPr>
            <p:ph type="ctrTitle"/>
          </p:nvPr>
        </p:nvSpPr>
        <p:spPr>
          <a:xfrm>
            <a:off x="683568" y="404664"/>
            <a:ext cx="7772400" cy="1470025"/>
          </a:xfrm>
        </p:spPr>
        <p:txBody>
          <a:bodyPr/>
          <a:lstStyle/>
          <a:p>
            <a:r>
              <a:rPr lang="it-IT" dirty="0" smtClean="0"/>
              <a:t>THE FONDUE </a:t>
            </a:r>
            <a:endParaRPr lang="it-IT" dirty="0"/>
          </a:p>
        </p:txBody>
      </p:sp>
      <p:sp>
        <p:nvSpPr>
          <p:cNvPr id="3" name="Sottotitolo 2"/>
          <p:cNvSpPr>
            <a:spLocks noGrp="1"/>
          </p:cNvSpPr>
          <p:nvPr>
            <p:ph type="subTitle" idx="1"/>
          </p:nvPr>
        </p:nvSpPr>
        <p:spPr>
          <a:xfrm>
            <a:off x="1259632" y="1772816"/>
            <a:ext cx="7016824" cy="3096344"/>
          </a:xfrm>
        </p:spPr>
        <p:txBody>
          <a:bodyPr>
            <a:noAutofit/>
          </a:bodyPr>
          <a:lstStyle/>
          <a:p>
            <a:r>
              <a:rPr lang="en-US" sz="2800" dirty="0" smtClean="0">
                <a:solidFill>
                  <a:schemeClr val="tx1">
                    <a:lumMod val="95000"/>
                    <a:lumOff val="5000"/>
                  </a:schemeClr>
                </a:solidFill>
              </a:rPr>
              <a:t>By</a:t>
            </a:r>
            <a:r>
              <a:rPr lang="it-IT" sz="2800" dirty="0" smtClean="0">
                <a:solidFill>
                  <a:schemeClr val="tx1">
                    <a:lumMod val="95000"/>
                    <a:lumOff val="5000"/>
                  </a:schemeClr>
                </a:solidFill>
              </a:rPr>
              <a:t>: </a:t>
            </a:r>
          </a:p>
          <a:p>
            <a:r>
              <a:rPr lang="en-US" sz="2800" dirty="0" smtClean="0">
                <a:solidFill>
                  <a:schemeClr val="tx1">
                    <a:lumMod val="95000"/>
                    <a:lumOff val="5000"/>
                  </a:schemeClr>
                </a:solidFill>
              </a:rPr>
              <a:t>Alessandro </a:t>
            </a:r>
          </a:p>
          <a:p>
            <a:r>
              <a:rPr lang="en-US" sz="2800" dirty="0" smtClean="0">
                <a:solidFill>
                  <a:schemeClr val="tx1">
                    <a:lumMod val="95000"/>
                    <a:lumOff val="5000"/>
                  </a:schemeClr>
                </a:solidFill>
              </a:rPr>
              <a:t>Andrea </a:t>
            </a:r>
          </a:p>
          <a:p>
            <a:r>
              <a:rPr lang="en-US" sz="2800" dirty="0" err="1" smtClean="0">
                <a:solidFill>
                  <a:schemeClr val="tx1">
                    <a:lumMod val="95000"/>
                    <a:lumOff val="5000"/>
                  </a:schemeClr>
                </a:solidFill>
              </a:rPr>
              <a:t>Giada</a:t>
            </a:r>
            <a:r>
              <a:rPr lang="en-US" sz="2800" dirty="0" smtClean="0">
                <a:solidFill>
                  <a:schemeClr val="tx1">
                    <a:lumMod val="95000"/>
                    <a:lumOff val="5000"/>
                  </a:schemeClr>
                </a:solidFill>
              </a:rPr>
              <a:t>  </a:t>
            </a:r>
          </a:p>
          <a:p>
            <a:r>
              <a:rPr lang="en-US" sz="2800" dirty="0" smtClean="0">
                <a:solidFill>
                  <a:schemeClr val="tx1">
                    <a:lumMod val="95000"/>
                    <a:lumOff val="5000"/>
                  </a:schemeClr>
                </a:solidFill>
              </a:rPr>
              <a:t>Irene </a:t>
            </a:r>
          </a:p>
          <a:p>
            <a:r>
              <a:rPr lang="en-US" sz="2800" dirty="0" smtClean="0">
                <a:solidFill>
                  <a:schemeClr val="tx1">
                    <a:lumMod val="95000"/>
                    <a:lumOff val="5000"/>
                  </a:schemeClr>
                </a:solidFill>
              </a:rPr>
              <a:t>Sara</a:t>
            </a:r>
            <a:endParaRPr lang="en-US" sz="2800" dirty="0">
              <a:solidFill>
                <a:schemeClr val="tx1">
                  <a:lumMod val="95000"/>
                  <a:lumOff val="5000"/>
                </a:schemeClr>
              </a:solidFill>
            </a:endParaRPr>
          </a:p>
        </p:txBody>
      </p:sp>
      <p:sp>
        <p:nvSpPr>
          <p:cNvPr id="5" name="Segnaposto numero diapositiva 4"/>
          <p:cNvSpPr>
            <a:spLocks noGrp="1"/>
          </p:cNvSpPr>
          <p:nvPr>
            <p:ph type="sldNum" sz="quarter" idx="12"/>
          </p:nvPr>
        </p:nvSpPr>
        <p:spPr/>
        <p:txBody>
          <a:bodyPr/>
          <a:lstStyle/>
          <a:p>
            <a:fld id="{BF0D6C2A-4FFE-48FD-975B-6A26D01D84FB}" type="slidenum">
              <a:rPr lang="it-IT" sz="2000" smtClean="0">
                <a:solidFill>
                  <a:schemeClr val="tx1">
                    <a:lumMod val="95000"/>
                    <a:lumOff val="5000"/>
                  </a:schemeClr>
                </a:solidFill>
              </a:rPr>
              <a:t>1</a:t>
            </a:fld>
            <a:endParaRPr lang="it-IT" sz="2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Users\Alex008\Downloads\fonduta3.jpg"/>
          <p:cNvPicPr>
            <a:picLocks noChangeAspect="1" noChangeArrowheads="1"/>
          </p:cNvPicPr>
          <p:nvPr/>
        </p:nvPicPr>
        <p:blipFill>
          <a:blip r:embed="rId3" cstate="print">
            <a:lum bright="-20000"/>
          </a:blip>
          <a:srcRect/>
          <a:stretch>
            <a:fillRect/>
          </a:stretch>
        </p:blipFill>
        <p:spPr bwMode="auto">
          <a:xfrm>
            <a:off x="-1" y="0"/>
            <a:ext cx="9183075" cy="6858001"/>
          </a:xfrm>
          <a:prstGeom prst="rect">
            <a:avLst/>
          </a:prstGeom>
          <a:noFill/>
        </p:spPr>
      </p:pic>
      <p:sp>
        <p:nvSpPr>
          <p:cNvPr id="2" name="Titolo 1"/>
          <p:cNvSpPr>
            <a:spLocks noGrp="1"/>
          </p:cNvSpPr>
          <p:nvPr>
            <p:ph type="title"/>
          </p:nvPr>
        </p:nvSpPr>
        <p:spPr/>
        <p:txBody>
          <a:bodyPr>
            <a:normAutofit/>
          </a:bodyPr>
          <a:lstStyle/>
          <a:p>
            <a:endParaRPr lang="it-IT" dirty="0"/>
          </a:p>
        </p:txBody>
      </p:sp>
      <p:sp>
        <p:nvSpPr>
          <p:cNvPr id="3" name="Segnaposto contenuto 2"/>
          <p:cNvSpPr>
            <a:spLocks noGrp="1"/>
          </p:cNvSpPr>
          <p:nvPr>
            <p:ph idx="1"/>
          </p:nvPr>
        </p:nvSpPr>
        <p:spPr/>
        <p:txBody>
          <a:bodyPr>
            <a:normAutofit/>
          </a:bodyPr>
          <a:lstStyle/>
          <a:p>
            <a:r>
              <a:rPr lang="en-US" dirty="0">
                <a:solidFill>
                  <a:schemeClr val="bg1"/>
                </a:solidFill>
              </a:rPr>
              <a:t>The fondue is an </a:t>
            </a:r>
            <a:r>
              <a:rPr lang="en-US" dirty="0" smtClean="0">
                <a:solidFill>
                  <a:schemeClr val="bg1"/>
                </a:solidFill>
              </a:rPr>
              <a:t>Italian </a:t>
            </a:r>
            <a:r>
              <a:rPr lang="en-US" dirty="0">
                <a:solidFill>
                  <a:schemeClr val="bg1"/>
                </a:solidFill>
              </a:rPr>
              <a:t>dish from Veneto and it is a complete food. To prepare the fondue, you need good </a:t>
            </a:r>
            <a:r>
              <a:rPr lang="en-US" dirty="0" err="1" smtClean="0">
                <a:solidFill>
                  <a:schemeClr val="bg1"/>
                </a:solidFill>
              </a:rPr>
              <a:t>Fontina</a:t>
            </a:r>
            <a:r>
              <a:rPr lang="en-US" dirty="0" smtClean="0">
                <a:solidFill>
                  <a:schemeClr val="bg1"/>
                </a:solidFill>
              </a:rPr>
              <a:t> </a:t>
            </a:r>
            <a:r>
              <a:rPr lang="en-US" dirty="0">
                <a:solidFill>
                  <a:schemeClr val="bg1"/>
                </a:solidFill>
              </a:rPr>
              <a:t>PDO, seasoned to perfection along with milk and fresh eggs. To ensure the success of the recipe, you have to pay special attention to the preparation and cooking time. In the tradition, this dish is served as a hot appetizer or "entrée" after the first course and before the meat.</a:t>
            </a:r>
            <a:endParaRPr lang="it-IT" dirty="0">
              <a:solidFill>
                <a:schemeClr val="bg1"/>
              </a:solidFill>
            </a:endParaRPr>
          </a:p>
          <a:p>
            <a:pPr>
              <a:buNone/>
            </a:pPr>
            <a:endParaRPr lang="it-IT" dirty="0"/>
          </a:p>
          <a:p>
            <a:endParaRPr lang="it-IT" dirty="0"/>
          </a:p>
        </p:txBody>
      </p:sp>
      <p:sp>
        <p:nvSpPr>
          <p:cNvPr id="4" name="Segnaposto numero diapositiva 3"/>
          <p:cNvSpPr>
            <a:spLocks noGrp="1"/>
          </p:cNvSpPr>
          <p:nvPr>
            <p:ph type="sldNum" sz="quarter" idx="12"/>
          </p:nvPr>
        </p:nvSpPr>
        <p:spPr/>
        <p:txBody>
          <a:bodyPr/>
          <a:lstStyle/>
          <a:p>
            <a:r>
              <a:rPr lang="it-IT" sz="2000" dirty="0">
                <a:solidFill>
                  <a:schemeClr val="tx1">
                    <a:lumMod val="95000"/>
                    <a:lumOff val="5000"/>
                  </a:schemeClr>
                </a:solidFill>
              </a:rPr>
              <a:t>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lex008\Downloads\fonduta.jpg"/>
          <p:cNvPicPr>
            <a:picLocks noChangeAspect="1" noChangeArrowheads="1"/>
          </p:cNvPicPr>
          <p:nvPr/>
        </p:nvPicPr>
        <p:blipFill>
          <a:blip r:embed="rId2" cstate="print">
            <a:lum bright="-20000"/>
          </a:blip>
          <a:srcRect/>
          <a:stretch>
            <a:fillRect/>
          </a:stretch>
        </p:blipFill>
        <p:spPr bwMode="auto">
          <a:xfrm>
            <a:off x="0" y="-16776"/>
            <a:ext cx="9144000" cy="6874776"/>
          </a:xfrm>
          <a:prstGeom prst="rect">
            <a:avLst/>
          </a:prstGeom>
          <a:noFill/>
        </p:spPr>
      </p:pic>
      <p:sp>
        <p:nvSpPr>
          <p:cNvPr id="2" name="Titolo 1"/>
          <p:cNvSpPr>
            <a:spLocks noGrp="1"/>
          </p:cNvSpPr>
          <p:nvPr>
            <p:ph type="title"/>
          </p:nvPr>
        </p:nvSpPr>
        <p:spPr/>
        <p:txBody>
          <a:bodyPr>
            <a:normAutofit/>
          </a:bodyPr>
          <a:lstStyle/>
          <a:p>
            <a:r>
              <a:rPr lang="en-US" dirty="0">
                <a:solidFill>
                  <a:schemeClr val="bg1"/>
                </a:solidFill>
              </a:rPr>
              <a:t>INGREDIENTS</a:t>
            </a:r>
            <a:r>
              <a:rPr lang="en-US" dirty="0" smtClean="0">
                <a:solidFill>
                  <a:schemeClr val="bg1"/>
                </a:solidFill>
              </a:rPr>
              <a:t>:</a:t>
            </a:r>
            <a:endParaRPr lang="it-IT" dirty="0">
              <a:solidFill>
                <a:schemeClr val="bg1"/>
              </a:solidFill>
            </a:endParaRPr>
          </a:p>
        </p:txBody>
      </p:sp>
      <p:sp>
        <p:nvSpPr>
          <p:cNvPr id="3" name="Segnaposto contenuto 2"/>
          <p:cNvSpPr>
            <a:spLocks noGrp="1"/>
          </p:cNvSpPr>
          <p:nvPr>
            <p:ph idx="1"/>
          </p:nvPr>
        </p:nvSpPr>
        <p:spPr/>
        <p:txBody>
          <a:bodyPr/>
          <a:lstStyle/>
          <a:p>
            <a:r>
              <a:rPr lang="en-US" dirty="0" smtClean="0"/>
              <a:t> </a:t>
            </a:r>
            <a:r>
              <a:rPr lang="en-US" dirty="0">
                <a:solidFill>
                  <a:schemeClr val="bg1"/>
                </a:solidFill>
              </a:rPr>
              <a:t>300 </a:t>
            </a:r>
            <a:r>
              <a:rPr lang="en-US" dirty="0" err="1">
                <a:solidFill>
                  <a:schemeClr val="bg1"/>
                </a:solidFill>
              </a:rPr>
              <a:t>gr</a:t>
            </a:r>
            <a:r>
              <a:rPr lang="en-US" dirty="0">
                <a:solidFill>
                  <a:schemeClr val="bg1"/>
                </a:solidFill>
              </a:rPr>
              <a:t> of Italian cheese (</a:t>
            </a:r>
            <a:r>
              <a:rPr lang="en-US" dirty="0" err="1">
                <a:solidFill>
                  <a:schemeClr val="bg1"/>
                </a:solidFill>
              </a:rPr>
              <a:t>fontina</a:t>
            </a:r>
            <a:r>
              <a:rPr lang="en-US" dirty="0">
                <a:solidFill>
                  <a:schemeClr val="bg1"/>
                </a:solidFill>
              </a:rPr>
              <a:t>) DOP</a:t>
            </a:r>
            <a:endParaRPr lang="it-IT" dirty="0">
              <a:solidFill>
                <a:schemeClr val="bg1"/>
              </a:solidFill>
            </a:endParaRPr>
          </a:p>
          <a:p>
            <a:r>
              <a:rPr lang="en-US" dirty="0" smtClean="0">
                <a:solidFill>
                  <a:schemeClr val="bg1"/>
                </a:solidFill>
              </a:rPr>
              <a:t> </a:t>
            </a:r>
            <a:r>
              <a:rPr lang="en-US" dirty="0">
                <a:solidFill>
                  <a:schemeClr val="bg1"/>
                </a:solidFill>
              </a:rPr>
              <a:t>1.5 dl of whole milk </a:t>
            </a:r>
            <a:endParaRPr lang="it-IT" dirty="0">
              <a:solidFill>
                <a:schemeClr val="bg1"/>
              </a:solidFill>
            </a:endParaRPr>
          </a:p>
          <a:p>
            <a:r>
              <a:rPr lang="it-IT" dirty="0" smtClean="0">
                <a:solidFill>
                  <a:schemeClr val="bg1"/>
                </a:solidFill>
              </a:rPr>
              <a:t> </a:t>
            </a:r>
            <a:r>
              <a:rPr lang="it-IT" dirty="0">
                <a:solidFill>
                  <a:schemeClr val="bg1"/>
                </a:solidFill>
              </a:rPr>
              <a:t>50 gr </a:t>
            </a:r>
            <a:r>
              <a:rPr lang="it-IT" dirty="0" err="1">
                <a:solidFill>
                  <a:schemeClr val="bg1"/>
                </a:solidFill>
              </a:rPr>
              <a:t>of</a:t>
            </a:r>
            <a:r>
              <a:rPr lang="it-IT" dirty="0">
                <a:solidFill>
                  <a:schemeClr val="bg1"/>
                </a:solidFill>
              </a:rPr>
              <a:t> </a:t>
            </a:r>
            <a:r>
              <a:rPr lang="it-IT" dirty="0" err="1">
                <a:solidFill>
                  <a:schemeClr val="bg1"/>
                </a:solidFill>
              </a:rPr>
              <a:t>butter</a:t>
            </a:r>
            <a:endParaRPr lang="it-IT" dirty="0">
              <a:solidFill>
                <a:schemeClr val="bg1"/>
              </a:solidFill>
            </a:endParaRPr>
          </a:p>
          <a:p>
            <a:r>
              <a:rPr lang="it-IT" dirty="0" smtClean="0">
                <a:solidFill>
                  <a:schemeClr val="bg1"/>
                </a:solidFill>
              </a:rPr>
              <a:t> </a:t>
            </a:r>
            <a:r>
              <a:rPr lang="it-IT" dirty="0">
                <a:solidFill>
                  <a:schemeClr val="bg1"/>
                </a:solidFill>
              </a:rPr>
              <a:t>4 </a:t>
            </a:r>
            <a:r>
              <a:rPr lang="it-IT" dirty="0" err="1">
                <a:solidFill>
                  <a:schemeClr val="bg1"/>
                </a:solidFill>
              </a:rPr>
              <a:t>egg</a:t>
            </a:r>
            <a:r>
              <a:rPr lang="it-IT" dirty="0">
                <a:solidFill>
                  <a:schemeClr val="bg1"/>
                </a:solidFill>
              </a:rPr>
              <a:t> </a:t>
            </a:r>
            <a:r>
              <a:rPr lang="it-IT" dirty="0" err="1">
                <a:solidFill>
                  <a:schemeClr val="bg1"/>
                </a:solidFill>
              </a:rPr>
              <a:t>yolks</a:t>
            </a:r>
            <a:endParaRPr lang="it-IT" dirty="0">
              <a:solidFill>
                <a:schemeClr val="bg1"/>
              </a:solidFill>
            </a:endParaRPr>
          </a:p>
          <a:p>
            <a:r>
              <a:rPr lang="en-US" dirty="0" smtClean="0">
                <a:solidFill>
                  <a:schemeClr val="bg1"/>
                </a:solidFill>
              </a:rPr>
              <a:t> </a:t>
            </a:r>
            <a:r>
              <a:rPr lang="en-US" dirty="0">
                <a:solidFill>
                  <a:schemeClr val="bg1"/>
                </a:solidFill>
              </a:rPr>
              <a:t>salt enough </a:t>
            </a:r>
            <a:endParaRPr lang="it-IT" dirty="0">
              <a:solidFill>
                <a:schemeClr val="bg1"/>
              </a:solidFill>
            </a:endParaRPr>
          </a:p>
          <a:p>
            <a:r>
              <a:rPr lang="en-US" dirty="0" smtClean="0">
                <a:solidFill>
                  <a:schemeClr val="bg1"/>
                </a:solidFill>
              </a:rPr>
              <a:t> </a:t>
            </a:r>
            <a:r>
              <a:rPr lang="en-US" dirty="0">
                <a:solidFill>
                  <a:schemeClr val="bg1"/>
                </a:solidFill>
              </a:rPr>
              <a:t>4 slices of bread</a:t>
            </a:r>
            <a:endParaRPr lang="it-IT" dirty="0">
              <a:solidFill>
                <a:schemeClr val="bg1"/>
              </a:solidFill>
            </a:endParaRPr>
          </a:p>
          <a:p>
            <a:r>
              <a:rPr lang="en-US" dirty="0" smtClean="0">
                <a:solidFill>
                  <a:schemeClr val="bg1"/>
                </a:solidFill>
              </a:rPr>
              <a:t> </a:t>
            </a:r>
            <a:r>
              <a:rPr lang="en-US" dirty="0">
                <a:solidFill>
                  <a:schemeClr val="bg1"/>
                </a:solidFill>
              </a:rPr>
              <a:t>white pepper enough </a:t>
            </a:r>
            <a:endParaRPr lang="it-IT" dirty="0">
              <a:solidFill>
                <a:schemeClr val="bg1"/>
              </a:solidFill>
            </a:endParaRPr>
          </a:p>
          <a:p>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BF0D6C2A-4FFE-48FD-975B-6A26D01D84FB}" type="slidenum">
              <a:rPr lang="it-IT" sz="2400" smtClean="0">
                <a:solidFill>
                  <a:schemeClr val="tx1">
                    <a:lumMod val="95000"/>
                    <a:lumOff val="5000"/>
                  </a:schemeClr>
                </a:solidFill>
              </a:rPr>
              <a:t>3</a:t>
            </a:fld>
            <a:endParaRPr lang="it-IT" sz="2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lex008\Downloads\fonduta2.jpg"/>
          <p:cNvPicPr>
            <a:picLocks noChangeAspect="1" noChangeArrowheads="1"/>
          </p:cNvPicPr>
          <p:nvPr/>
        </p:nvPicPr>
        <p:blipFill>
          <a:blip r:embed="rId2" cstate="print">
            <a:lum bright="-20000"/>
          </a:blip>
          <a:srcRect/>
          <a:stretch>
            <a:fillRect/>
          </a:stretch>
        </p:blipFill>
        <p:spPr bwMode="auto">
          <a:xfrm>
            <a:off x="0" y="0"/>
            <a:ext cx="9139944" cy="6858000"/>
          </a:xfrm>
          <a:prstGeom prst="rect">
            <a:avLst/>
          </a:prstGeom>
          <a:noFill/>
        </p:spPr>
      </p:pic>
      <p:sp>
        <p:nvSpPr>
          <p:cNvPr id="2" name="Titolo 1"/>
          <p:cNvSpPr>
            <a:spLocks noGrp="1"/>
          </p:cNvSpPr>
          <p:nvPr>
            <p:ph type="title"/>
          </p:nvPr>
        </p:nvSpPr>
        <p:spPr/>
        <p:txBody>
          <a:bodyPr>
            <a:normAutofit/>
          </a:bodyPr>
          <a:lstStyle/>
          <a:p>
            <a:r>
              <a:rPr lang="en-US" dirty="0" smtClean="0">
                <a:solidFill>
                  <a:schemeClr val="bg1"/>
                </a:solidFill>
              </a:rPr>
              <a:t>Method</a:t>
            </a:r>
            <a:endParaRPr lang="it-IT" dirty="0">
              <a:solidFill>
                <a:schemeClr val="bg1"/>
              </a:solidFill>
            </a:endParaRPr>
          </a:p>
        </p:txBody>
      </p:sp>
      <p:sp>
        <p:nvSpPr>
          <p:cNvPr id="3" name="Segnaposto contenuto 2"/>
          <p:cNvSpPr>
            <a:spLocks noGrp="1"/>
          </p:cNvSpPr>
          <p:nvPr>
            <p:ph idx="1"/>
          </p:nvPr>
        </p:nvSpPr>
        <p:spPr>
          <a:xfrm>
            <a:off x="467544" y="1052736"/>
            <a:ext cx="5688632" cy="3888432"/>
          </a:xfrm>
        </p:spPr>
        <p:txBody>
          <a:bodyPr>
            <a:noAutofit/>
          </a:bodyPr>
          <a:lstStyle/>
          <a:p>
            <a:r>
              <a:rPr lang="en-US" sz="2200" dirty="0">
                <a:solidFill>
                  <a:schemeClr val="bg1"/>
                </a:solidFill>
              </a:rPr>
              <a:t>Cut the </a:t>
            </a:r>
            <a:r>
              <a:rPr lang="en-US" sz="2200" dirty="0" err="1">
                <a:solidFill>
                  <a:schemeClr val="bg1"/>
                </a:solidFill>
              </a:rPr>
              <a:t>fontina</a:t>
            </a:r>
            <a:r>
              <a:rPr lang="en-US" sz="2200" dirty="0">
                <a:solidFill>
                  <a:schemeClr val="bg1"/>
                </a:solidFill>
              </a:rPr>
              <a:t> into thin slices and put it to soak for at least 2 hours in a pan with milk.</a:t>
            </a:r>
            <a:endParaRPr lang="it-IT" sz="2200" dirty="0">
              <a:solidFill>
                <a:schemeClr val="bg1"/>
              </a:solidFill>
            </a:endParaRPr>
          </a:p>
          <a:p>
            <a:r>
              <a:rPr lang="en-US" sz="2200" dirty="0">
                <a:solidFill>
                  <a:schemeClr val="bg1"/>
                </a:solidFill>
              </a:rPr>
              <a:t>After two hours, place the pan on low heat and, after adding the butter, mix everything continuously with a metal whisk or wooden spoon, until the cheese is completely melted.</a:t>
            </a:r>
            <a:endParaRPr lang="it-IT" sz="2200" dirty="0">
              <a:solidFill>
                <a:schemeClr val="bg1"/>
              </a:solidFill>
            </a:endParaRPr>
          </a:p>
          <a:p>
            <a:r>
              <a:rPr lang="en-US" sz="2200" dirty="0">
                <a:solidFill>
                  <a:schemeClr val="bg1"/>
                </a:solidFill>
              </a:rPr>
              <a:t>Then add the egg yolks and continue to cook, stirring for at least another 30 minutes until the mixture is smooth and fairly thick, but not too much.</a:t>
            </a:r>
            <a:endParaRPr lang="it-IT" sz="2200" dirty="0">
              <a:solidFill>
                <a:schemeClr val="bg1"/>
              </a:solidFill>
            </a:endParaRPr>
          </a:p>
          <a:p>
            <a:r>
              <a:rPr lang="en-US" sz="2200" dirty="0">
                <a:solidFill>
                  <a:schemeClr val="bg1"/>
                </a:solidFill>
              </a:rPr>
              <a:t>Turn the fire off and serve the fondue in the special container with stove or</a:t>
            </a:r>
            <a:r>
              <a:rPr lang="en-US" sz="2200" dirty="0" smtClean="0">
                <a:solidFill>
                  <a:schemeClr val="bg1"/>
                </a:solidFill>
              </a:rPr>
              <a:t>,</a:t>
            </a:r>
            <a:r>
              <a:rPr lang="it-IT" sz="2200" dirty="0" smtClean="0">
                <a:solidFill>
                  <a:schemeClr val="bg1"/>
                </a:solidFill>
              </a:rPr>
              <a:t> </a:t>
            </a:r>
            <a:r>
              <a:rPr lang="it-IT" sz="2200" dirty="0" err="1" smtClean="0">
                <a:solidFill>
                  <a:schemeClr val="bg1"/>
                </a:solidFill>
              </a:rPr>
              <a:t>alternatively</a:t>
            </a:r>
            <a:r>
              <a:rPr lang="en-US" sz="2200" dirty="0" smtClean="0">
                <a:solidFill>
                  <a:schemeClr val="bg1"/>
                </a:solidFill>
              </a:rPr>
              <a:t>, </a:t>
            </a:r>
            <a:r>
              <a:rPr lang="en-US" sz="2200" dirty="0">
                <a:solidFill>
                  <a:schemeClr val="bg1"/>
                </a:solidFill>
              </a:rPr>
              <a:t>in a crock previously warmed in the oven to make sure that the fondue remains warm and therefore still very thick.</a:t>
            </a:r>
            <a:endParaRPr lang="it-IT" sz="2200" dirty="0">
              <a:solidFill>
                <a:schemeClr val="bg1"/>
              </a:solidFill>
            </a:endParaRPr>
          </a:p>
          <a:p>
            <a:endParaRPr lang="it-IT" sz="2200" dirty="0"/>
          </a:p>
        </p:txBody>
      </p:sp>
      <p:sp>
        <p:nvSpPr>
          <p:cNvPr id="4" name="Segnaposto numero diapositiva 3"/>
          <p:cNvSpPr>
            <a:spLocks noGrp="1"/>
          </p:cNvSpPr>
          <p:nvPr>
            <p:ph type="sldNum" sz="quarter" idx="12"/>
          </p:nvPr>
        </p:nvSpPr>
        <p:spPr/>
        <p:txBody>
          <a:bodyPr/>
          <a:lstStyle/>
          <a:p>
            <a:fld id="{BF0D6C2A-4FFE-48FD-975B-6A26D01D84FB}" type="slidenum">
              <a:rPr lang="it-IT" sz="2000" smtClean="0">
                <a:solidFill>
                  <a:schemeClr val="tx1">
                    <a:lumMod val="95000"/>
                    <a:lumOff val="5000"/>
                  </a:schemeClr>
                </a:solidFill>
              </a:rPr>
              <a:t>4</a:t>
            </a:fld>
            <a:endParaRPr lang="it-IT" sz="20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264</Words>
  <Application>Microsoft Office PowerPoint</Application>
  <PresentationFormat>Presentazione su schermo (4:3)</PresentationFormat>
  <Paragraphs>26</Paragraphs>
  <Slides>4</Slides>
  <Notes>1</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THE FONDUE </vt:lpstr>
      <vt:lpstr>Diapositiva 2</vt:lpstr>
      <vt:lpstr>INGREDIENTS:</vt:lpstr>
      <vt:lpstr>Method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FONDUE</dc:title>
  <dc:creator>Alex008</dc:creator>
  <cp:lastModifiedBy>Alex008</cp:lastModifiedBy>
  <cp:revision>5</cp:revision>
  <dcterms:created xsi:type="dcterms:W3CDTF">2019-12-03T20:59:28Z</dcterms:created>
  <dcterms:modified xsi:type="dcterms:W3CDTF">2019-12-03T21:45:30Z</dcterms:modified>
</cp:coreProperties>
</file>