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1" r:id="rId5"/>
    <p:sldId id="266" r:id="rId6"/>
    <p:sldId id="259" r:id="rId7"/>
    <p:sldId id="269" r:id="rId8"/>
    <p:sldId id="272" r:id="rId9"/>
    <p:sldId id="273"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66" d="100"/>
          <a:sy n="66" d="100"/>
        </p:scale>
        <p:origin x="2248" y="7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t>12/12/19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12/12/19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12/12/19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12/12/19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t>12/12/19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7F49D355-16BD-4E45-BD9A-5EA878CF7CBD}" type="datetimeFigureOut">
              <a:rPr lang="it-IT" smtClean="0"/>
              <a:t>12/12/19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7F49D355-16BD-4E45-BD9A-5EA878CF7CBD}" type="datetimeFigureOut">
              <a:rPr lang="it-IT" smtClean="0"/>
              <a:t>12/12/19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t>‹n.›</a:t>
            </a:fld>
            <a:endParaRPr lang="it-IT"/>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F49D355-16BD-4E45-BD9A-5EA878CF7CBD}" type="datetimeFigureOut">
              <a:rPr lang="it-IT" smtClean="0"/>
              <a:t>12/12/19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t>12/12/19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smtClean="0"/>
              <a:t>Fare clic per modificare lo stile del titolo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t>12/12/19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t>12/12/19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F49D355-16BD-4E45-BD9A-5EA878CF7CBD}" type="datetimeFigureOut">
              <a:rPr lang="it-IT" smtClean="0"/>
              <a:t>12/12/19</a:t>
            </a:fld>
            <a:endParaRPr lang="it-IT"/>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it-IT"/>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7A41E1B-4F70-4964-A407-84C68BE8251C}" type="slidenum">
              <a:rPr lang="it-IT" smtClean="0"/>
              <a:t>‹n.›</a:t>
            </a:fld>
            <a:endParaRPr lang="it-IT"/>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youtu.be/6hpvYmSrnW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MAMUTHONES </a:t>
            </a:r>
            <a:endParaRPr lang="it-IT" dirty="0"/>
          </a:p>
        </p:txBody>
      </p:sp>
      <p:sp>
        <p:nvSpPr>
          <p:cNvPr id="3" name="CasellaDiTesto 2"/>
          <p:cNvSpPr txBox="1"/>
          <p:nvPr/>
        </p:nvSpPr>
        <p:spPr>
          <a:xfrm>
            <a:off x="2771800" y="5589240"/>
            <a:ext cx="3153427" cy="369332"/>
          </a:xfrm>
          <a:prstGeom prst="rect">
            <a:avLst/>
          </a:prstGeom>
          <a:noFill/>
        </p:spPr>
        <p:txBody>
          <a:bodyPr wrap="none" rtlCol="0">
            <a:spAutoFit/>
          </a:bodyPr>
          <a:lstStyle/>
          <a:p>
            <a:r>
              <a:rPr lang="it-IT" dirty="0" smtClean="0">
                <a:hlinkClick r:id="rId2"/>
              </a:rPr>
              <a:t>https://youtu.be/6hpvYmSrnW0</a:t>
            </a:r>
            <a:endParaRPr lang="it-IT" dirty="0"/>
          </a:p>
        </p:txBody>
      </p:sp>
    </p:spTree>
    <p:extLst>
      <p:ext uri="{BB962C8B-B14F-4D97-AF65-F5344CB8AC3E}">
        <p14:creationId xmlns:p14="http://schemas.microsoft.com/office/powerpoint/2010/main" val="214493434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4293096"/>
            <a:ext cx="6781800" cy="1879104"/>
          </a:xfrm>
        </p:spPr>
        <p:txBody>
          <a:bodyPr>
            <a:noAutofit/>
          </a:bodyPr>
          <a:lstStyle/>
          <a:p>
            <a:pPr algn="just"/>
            <a:r>
              <a:rPr lang="it-IT" sz="2000" kern="0" spc="100" dirty="0" smtClean="0">
                <a:solidFill>
                  <a:schemeClr val="tx1"/>
                </a:solidFill>
                <a:latin typeface="Arial" pitchFamily="34" charset="0"/>
                <a:cs typeface="Arial" pitchFamily="34" charset="0"/>
              </a:rPr>
              <a:t>The </a:t>
            </a:r>
            <a:r>
              <a:rPr lang="it-IT" sz="2000" kern="0" spc="100" dirty="0" err="1" smtClean="0">
                <a:solidFill>
                  <a:schemeClr val="tx1"/>
                </a:solidFill>
                <a:latin typeface="Arial" pitchFamily="34" charset="0"/>
                <a:cs typeface="Arial" pitchFamily="34" charset="0"/>
              </a:rPr>
              <a:t>carnival</a:t>
            </a:r>
            <a:r>
              <a:rPr lang="it-IT" sz="2000" kern="0" spc="100" dirty="0" smtClean="0">
                <a:solidFill>
                  <a:schemeClr val="tx1"/>
                </a:solidFill>
                <a:latin typeface="Arial" pitchFamily="34" charset="0"/>
                <a:cs typeface="Arial" pitchFamily="34" charset="0"/>
              </a:rPr>
              <a:t> </a:t>
            </a:r>
            <a:r>
              <a:rPr lang="it-IT" sz="2000" kern="0" spc="100" dirty="0" err="1" smtClean="0">
                <a:solidFill>
                  <a:schemeClr val="tx1"/>
                </a:solidFill>
                <a:latin typeface="Arial" pitchFamily="34" charset="0"/>
                <a:cs typeface="Arial" pitchFamily="34" charset="0"/>
              </a:rPr>
              <a:t>masks</a:t>
            </a:r>
            <a:r>
              <a:rPr lang="it-IT" sz="2000" kern="0" spc="100" dirty="0" smtClean="0">
                <a:solidFill>
                  <a:schemeClr val="tx1"/>
                </a:solidFill>
                <a:latin typeface="Arial" pitchFamily="34" charset="0"/>
                <a:cs typeface="Arial" pitchFamily="34" charset="0"/>
              </a:rPr>
              <a:t> of </a:t>
            </a:r>
            <a:r>
              <a:rPr lang="it-IT" sz="2000" kern="0" spc="100" dirty="0" err="1" smtClean="0">
                <a:solidFill>
                  <a:schemeClr val="tx1"/>
                </a:solidFill>
                <a:latin typeface="Arial" pitchFamily="34" charset="0"/>
                <a:cs typeface="Arial" pitchFamily="34" charset="0"/>
              </a:rPr>
              <a:t>shepherds</a:t>
            </a:r>
            <a:r>
              <a:rPr lang="it-IT" sz="2000" kern="0" spc="100" dirty="0" smtClean="0">
                <a:solidFill>
                  <a:schemeClr val="tx1"/>
                </a:solidFill>
                <a:latin typeface="Arial" pitchFamily="34" charset="0"/>
                <a:cs typeface="Arial" pitchFamily="34" charset="0"/>
              </a:rPr>
              <a:t> and </a:t>
            </a:r>
            <a:r>
              <a:rPr lang="it-IT" sz="2000" kern="0" spc="100" dirty="0" err="1" smtClean="0">
                <a:solidFill>
                  <a:schemeClr val="tx1"/>
                </a:solidFill>
                <a:latin typeface="Arial" pitchFamily="34" charset="0"/>
                <a:cs typeface="Arial" pitchFamily="34" charset="0"/>
              </a:rPr>
              <a:t>peasants</a:t>
            </a:r>
            <a:r>
              <a:rPr lang="it-IT" sz="2000" kern="0" spc="100" dirty="0" smtClean="0">
                <a:solidFill>
                  <a:schemeClr val="tx1"/>
                </a:solidFill>
                <a:latin typeface="Arial" pitchFamily="34" charset="0"/>
                <a:cs typeface="Arial" pitchFamily="34" charset="0"/>
              </a:rPr>
              <a:t> from Barbagia, the </a:t>
            </a:r>
            <a:r>
              <a:rPr lang="it-IT" sz="2000" kern="0" spc="100" dirty="0" err="1" smtClean="0">
                <a:solidFill>
                  <a:schemeClr val="tx1"/>
                </a:solidFill>
                <a:latin typeface="Arial" pitchFamily="34" charset="0"/>
                <a:cs typeface="Arial" pitchFamily="34" charset="0"/>
              </a:rPr>
              <a:t>central</a:t>
            </a:r>
            <a:r>
              <a:rPr lang="it-IT" sz="2000" kern="0" spc="100" dirty="0" smtClean="0">
                <a:solidFill>
                  <a:schemeClr val="tx1"/>
                </a:solidFill>
                <a:latin typeface="Arial" pitchFamily="34" charset="0"/>
                <a:cs typeface="Arial" pitchFamily="34" charset="0"/>
              </a:rPr>
              <a:t> </a:t>
            </a:r>
            <a:r>
              <a:rPr lang="it-IT" sz="2000" kern="0" spc="100" dirty="0" err="1" smtClean="0">
                <a:solidFill>
                  <a:schemeClr val="tx1"/>
                </a:solidFill>
                <a:latin typeface="Arial" pitchFamily="34" charset="0"/>
                <a:cs typeface="Arial" pitchFamily="34" charset="0"/>
              </a:rPr>
              <a:t>region</a:t>
            </a:r>
            <a:r>
              <a:rPr lang="it-IT" sz="2000" kern="0" spc="100" dirty="0" smtClean="0">
                <a:solidFill>
                  <a:schemeClr val="tx1"/>
                </a:solidFill>
                <a:latin typeface="Arial" pitchFamily="34" charset="0"/>
                <a:cs typeface="Arial" pitchFamily="34" charset="0"/>
              </a:rPr>
              <a:t> of </a:t>
            </a:r>
            <a:r>
              <a:rPr lang="it-IT" sz="2000" kern="0" spc="100" dirty="0" err="1" smtClean="0">
                <a:solidFill>
                  <a:schemeClr val="tx1"/>
                </a:solidFill>
                <a:latin typeface="Arial" pitchFamily="34" charset="0"/>
                <a:cs typeface="Arial" pitchFamily="34" charset="0"/>
              </a:rPr>
              <a:t>Sardinia</a:t>
            </a:r>
            <a:r>
              <a:rPr lang="it-IT" sz="2000" kern="0" spc="100" dirty="0" smtClean="0">
                <a:solidFill>
                  <a:schemeClr val="tx1"/>
                </a:solidFill>
                <a:latin typeface="Arial" pitchFamily="34" charset="0"/>
                <a:cs typeface="Arial" pitchFamily="34" charset="0"/>
              </a:rPr>
              <a:t>, </a:t>
            </a:r>
            <a:r>
              <a:rPr lang="it-IT" sz="2000" kern="0" spc="100" dirty="0" err="1" smtClean="0">
                <a:solidFill>
                  <a:schemeClr val="tx1"/>
                </a:solidFill>
                <a:latin typeface="Arial" pitchFamily="34" charset="0"/>
                <a:cs typeface="Arial" pitchFamily="34" charset="0"/>
              </a:rPr>
              <a:t>characterised</a:t>
            </a:r>
            <a:r>
              <a:rPr lang="it-IT" sz="2000" kern="0" spc="100" dirty="0" smtClean="0">
                <a:solidFill>
                  <a:schemeClr val="tx1"/>
                </a:solidFill>
                <a:latin typeface="Arial" pitchFamily="34" charset="0"/>
                <a:cs typeface="Arial" pitchFamily="34" charset="0"/>
              </a:rPr>
              <a:t> by </a:t>
            </a:r>
            <a:r>
              <a:rPr lang="it-IT" sz="2000" kern="0" spc="100" dirty="0" err="1" smtClean="0">
                <a:solidFill>
                  <a:schemeClr val="tx1"/>
                </a:solidFill>
                <a:latin typeface="Arial" pitchFamily="34" charset="0"/>
                <a:cs typeface="Arial" pitchFamily="34" charset="0"/>
              </a:rPr>
              <a:t>wooden</a:t>
            </a:r>
            <a:r>
              <a:rPr lang="it-IT" sz="2000" kern="0" spc="100" dirty="0" smtClean="0">
                <a:solidFill>
                  <a:schemeClr val="tx1"/>
                </a:solidFill>
                <a:latin typeface="Arial" pitchFamily="34" charset="0"/>
                <a:cs typeface="Arial" pitchFamily="34" charset="0"/>
              </a:rPr>
              <a:t> face </a:t>
            </a:r>
            <a:r>
              <a:rPr lang="it-IT" sz="2000" kern="0" spc="100" dirty="0" err="1" smtClean="0">
                <a:solidFill>
                  <a:schemeClr val="tx1"/>
                </a:solidFill>
                <a:latin typeface="Arial" pitchFamily="34" charset="0"/>
                <a:cs typeface="Arial" pitchFamily="34" charset="0"/>
              </a:rPr>
              <a:t>masks</a:t>
            </a:r>
            <a:r>
              <a:rPr lang="it-IT" sz="2000" kern="0" spc="100" dirty="0" smtClean="0">
                <a:solidFill>
                  <a:schemeClr val="tx1"/>
                </a:solidFill>
                <a:latin typeface="Arial" pitchFamily="34" charset="0"/>
                <a:cs typeface="Arial" pitchFamily="34" charset="0"/>
              </a:rPr>
              <a:t>, </a:t>
            </a:r>
            <a:r>
              <a:rPr lang="it-IT" sz="2000" kern="0" spc="100" dirty="0" err="1" smtClean="0">
                <a:solidFill>
                  <a:schemeClr val="tx1"/>
                </a:solidFill>
                <a:latin typeface="Arial" pitchFamily="34" charset="0"/>
                <a:cs typeface="Arial" pitchFamily="34" charset="0"/>
              </a:rPr>
              <a:t>bells</a:t>
            </a:r>
            <a:r>
              <a:rPr lang="it-IT" sz="2000" kern="0" spc="100" dirty="0" smtClean="0">
                <a:solidFill>
                  <a:schemeClr val="tx1"/>
                </a:solidFill>
                <a:latin typeface="Arial" pitchFamily="34" charset="0"/>
                <a:cs typeface="Arial" pitchFamily="34" charset="0"/>
              </a:rPr>
              <a:t> and </a:t>
            </a:r>
            <a:r>
              <a:rPr lang="it-IT" sz="2000" kern="0" spc="100" dirty="0" err="1" smtClean="0">
                <a:solidFill>
                  <a:schemeClr val="tx1"/>
                </a:solidFill>
                <a:latin typeface="Arial" pitchFamily="34" charset="0"/>
                <a:cs typeface="Arial" pitchFamily="34" charset="0"/>
              </a:rPr>
              <a:t>sheepskins</a:t>
            </a:r>
            <a:r>
              <a:rPr lang="it-IT" sz="2000" kern="0" spc="100" dirty="0" smtClean="0">
                <a:solidFill>
                  <a:schemeClr val="tx1"/>
                </a:solidFill>
                <a:latin typeface="Arial" pitchFamily="34" charset="0"/>
                <a:cs typeface="Arial" pitchFamily="34" charset="0"/>
              </a:rPr>
              <a:t>, </a:t>
            </a:r>
            <a:r>
              <a:rPr lang="it-IT" sz="2000" kern="0" spc="100" dirty="0" err="1" smtClean="0">
                <a:solidFill>
                  <a:schemeClr val="tx1"/>
                </a:solidFill>
                <a:latin typeface="Arial" pitchFamily="34" charset="0"/>
                <a:cs typeface="Arial" pitchFamily="34" charset="0"/>
              </a:rPr>
              <a:t>embody</a:t>
            </a:r>
            <a:r>
              <a:rPr lang="it-IT" sz="2000" kern="0" spc="100" dirty="0" smtClean="0">
                <a:solidFill>
                  <a:schemeClr val="tx1"/>
                </a:solidFill>
                <a:latin typeface="Arial" pitchFamily="34" charset="0"/>
                <a:cs typeface="Arial" pitchFamily="34" charset="0"/>
              </a:rPr>
              <a:t> the </a:t>
            </a:r>
            <a:r>
              <a:rPr lang="it-IT" sz="2000" kern="0" spc="100" dirty="0" err="1" smtClean="0">
                <a:solidFill>
                  <a:schemeClr val="tx1"/>
                </a:solidFill>
                <a:latin typeface="Arial" pitchFamily="34" charset="0"/>
                <a:cs typeface="Arial" pitchFamily="34" charset="0"/>
              </a:rPr>
              <a:t>distant</a:t>
            </a:r>
            <a:r>
              <a:rPr lang="it-IT" sz="2000" kern="0" spc="100" dirty="0" smtClean="0">
                <a:solidFill>
                  <a:schemeClr val="tx1"/>
                </a:solidFill>
                <a:latin typeface="Arial" pitchFamily="34" charset="0"/>
                <a:cs typeface="Arial" pitchFamily="34" charset="0"/>
              </a:rPr>
              <a:t> </a:t>
            </a:r>
            <a:r>
              <a:rPr lang="it-IT" sz="2000" kern="0" spc="100" dirty="0" err="1" smtClean="0">
                <a:solidFill>
                  <a:schemeClr val="tx1"/>
                </a:solidFill>
                <a:latin typeface="Arial" pitchFamily="34" charset="0"/>
                <a:cs typeface="Arial" pitchFamily="34" charset="0"/>
              </a:rPr>
              <a:t>roots</a:t>
            </a:r>
            <a:r>
              <a:rPr lang="it-IT" sz="2000" kern="0" spc="100" dirty="0" smtClean="0">
                <a:solidFill>
                  <a:schemeClr val="tx1"/>
                </a:solidFill>
                <a:latin typeface="Arial" pitchFamily="34" charset="0"/>
                <a:cs typeface="Arial" pitchFamily="34" charset="0"/>
              </a:rPr>
              <a:t> and </a:t>
            </a:r>
            <a:r>
              <a:rPr lang="it-IT" sz="2000" kern="0" spc="100" dirty="0" err="1" smtClean="0">
                <a:solidFill>
                  <a:schemeClr val="tx1"/>
                </a:solidFill>
                <a:latin typeface="Arial" pitchFamily="34" charset="0"/>
                <a:cs typeface="Arial" pitchFamily="34" charset="0"/>
              </a:rPr>
              <a:t>events</a:t>
            </a:r>
            <a:r>
              <a:rPr lang="it-IT" sz="2000" kern="0" spc="100" dirty="0" smtClean="0">
                <a:solidFill>
                  <a:schemeClr val="tx1"/>
                </a:solidFill>
                <a:latin typeface="Arial" pitchFamily="34" charset="0"/>
                <a:cs typeface="Arial" pitchFamily="34" charset="0"/>
              </a:rPr>
              <a:t> </a:t>
            </a:r>
            <a:r>
              <a:rPr lang="it-IT" sz="2000" kern="0" spc="100" dirty="0" err="1" smtClean="0">
                <a:solidFill>
                  <a:schemeClr val="tx1"/>
                </a:solidFill>
                <a:latin typeface="Arial" pitchFamily="34" charset="0"/>
                <a:cs typeface="Arial" pitchFamily="34" charset="0"/>
              </a:rPr>
              <a:t>that</a:t>
            </a:r>
            <a:r>
              <a:rPr lang="it-IT" sz="2000" kern="0" spc="100" dirty="0" smtClean="0">
                <a:solidFill>
                  <a:schemeClr val="tx1"/>
                </a:solidFill>
                <a:latin typeface="Arial" pitchFamily="34" charset="0"/>
                <a:cs typeface="Arial" pitchFamily="34" charset="0"/>
              </a:rPr>
              <a:t> </a:t>
            </a:r>
            <a:r>
              <a:rPr lang="it-IT" sz="2000" kern="0" spc="100" dirty="0" err="1" smtClean="0">
                <a:solidFill>
                  <a:schemeClr val="tx1"/>
                </a:solidFill>
                <a:latin typeface="Arial" pitchFamily="34" charset="0"/>
                <a:cs typeface="Arial" pitchFamily="34" charset="0"/>
              </a:rPr>
              <a:t>shaped</a:t>
            </a:r>
            <a:r>
              <a:rPr lang="it-IT" sz="2000" kern="0" spc="100" dirty="0" smtClean="0">
                <a:solidFill>
                  <a:schemeClr val="tx1"/>
                </a:solidFill>
                <a:latin typeface="Arial" pitchFamily="34" charset="0"/>
                <a:cs typeface="Arial" pitchFamily="34" charset="0"/>
              </a:rPr>
              <a:t> are </a:t>
            </a:r>
            <a:r>
              <a:rPr lang="it-IT" sz="2000" kern="0" spc="100" dirty="0" err="1" smtClean="0">
                <a:solidFill>
                  <a:schemeClr val="tx1"/>
                </a:solidFill>
                <a:latin typeface="Arial" pitchFamily="34" charset="0"/>
                <a:cs typeface="Arial" pitchFamily="34" charset="0"/>
              </a:rPr>
              <a:t>Mediterraean</a:t>
            </a:r>
            <a:r>
              <a:rPr lang="it-IT" sz="2000" kern="0" spc="100" dirty="0" smtClean="0">
                <a:solidFill>
                  <a:schemeClr val="tx1"/>
                </a:solidFill>
                <a:latin typeface="Arial" pitchFamily="34" charset="0"/>
                <a:cs typeface="Arial" pitchFamily="34" charset="0"/>
              </a:rPr>
              <a:t> </a:t>
            </a:r>
            <a:r>
              <a:rPr lang="it-IT" sz="2000" kern="0" spc="100" dirty="0" err="1" smtClean="0">
                <a:solidFill>
                  <a:schemeClr val="tx1"/>
                </a:solidFill>
                <a:latin typeface="Arial" pitchFamily="34" charset="0"/>
                <a:cs typeface="Arial" pitchFamily="34" charset="0"/>
              </a:rPr>
              <a:t>populations</a:t>
            </a:r>
            <a:r>
              <a:rPr lang="it-IT" sz="2000" kern="0" spc="100" dirty="0" smtClean="0">
                <a:solidFill>
                  <a:schemeClr val="tx1"/>
                </a:solidFill>
                <a:latin typeface="Arial" pitchFamily="34" charset="0"/>
                <a:cs typeface="Arial" pitchFamily="34" charset="0"/>
              </a:rPr>
              <a:t> and </a:t>
            </a:r>
            <a:r>
              <a:rPr lang="it-IT" sz="2000" kern="0" spc="100" dirty="0" err="1" smtClean="0">
                <a:solidFill>
                  <a:schemeClr val="tx1"/>
                </a:solidFill>
                <a:latin typeface="Arial" pitchFamily="34" charset="0"/>
                <a:cs typeface="Arial" pitchFamily="34" charset="0"/>
              </a:rPr>
              <a:t>their</a:t>
            </a:r>
            <a:r>
              <a:rPr lang="it-IT" sz="2000" kern="0" spc="100" dirty="0" smtClean="0">
                <a:solidFill>
                  <a:schemeClr val="tx1"/>
                </a:solidFill>
                <a:latin typeface="Arial" pitchFamily="34" charset="0"/>
                <a:cs typeface="Arial" pitchFamily="34" charset="0"/>
              </a:rPr>
              <a:t> </a:t>
            </a:r>
            <a:r>
              <a:rPr lang="it-IT" sz="2000" kern="0" spc="100" dirty="0" err="1" smtClean="0">
                <a:solidFill>
                  <a:schemeClr val="tx1"/>
                </a:solidFill>
                <a:latin typeface="Arial" pitchFamily="34" charset="0"/>
                <a:cs typeface="Arial" pitchFamily="34" charset="0"/>
              </a:rPr>
              <a:t>cultures</a:t>
            </a:r>
            <a:r>
              <a:rPr lang="it-IT" sz="2000" kern="0" spc="100" dirty="0" smtClean="0">
                <a:solidFill>
                  <a:schemeClr val="tx1"/>
                </a:solidFill>
                <a:latin typeface="Arial" pitchFamily="34" charset="0"/>
                <a:cs typeface="Arial" pitchFamily="34" charset="0"/>
              </a:rPr>
              <a:t>.</a:t>
            </a:r>
            <a:endParaRPr lang="it-IT" sz="2000" kern="0" spc="100" dirty="0">
              <a:solidFill>
                <a:schemeClr val="tx1"/>
              </a:solidFill>
              <a:latin typeface="Arial" pitchFamily="34" charset="0"/>
              <a:cs typeface="Arial" pitchFamily="34" charset="0"/>
            </a:endParaRPr>
          </a:p>
        </p:txBody>
      </p:sp>
      <p:pic>
        <p:nvPicPr>
          <p:cNvPr id="4" name="Segnaposto contenuto 3" descr="http://www.lagiostra.biz/sites/default/files/prova/mamuto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3096344" cy="3144614"/>
          </a:xfrm>
          <a:prstGeom prst="rect">
            <a:avLst/>
          </a:prstGeom>
          <a:noFill/>
          <a:ln>
            <a:noFill/>
          </a:ln>
        </p:spPr>
      </p:pic>
      <p:pic>
        <p:nvPicPr>
          <p:cNvPr id="5" name="Immagine 4" descr="http://www.lagiostra.biz/sites/default/files/prova/campanacci.jpg"/>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052736"/>
            <a:ext cx="2821305" cy="3096344"/>
          </a:xfrm>
          <a:prstGeom prst="rect">
            <a:avLst/>
          </a:prstGeom>
          <a:noFill/>
          <a:ln>
            <a:noFill/>
          </a:ln>
        </p:spPr>
      </p:pic>
    </p:spTree>
    <p:extLst>
      <p:ext uri="{BB962C8B-B14F-4D97-AF65-F5344CB8AC3E}">
        <p14:creationId xmlns:p14="http://schemas.microsoft.com/office/powerpoint/2010/main" val="3922254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7527" y="1125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smtClean="0">
                <a:ln>
                  <a:noFill/>
                </a:ln>
                <a:solidFill>
                  <a:srgbClr val="6D1111"/>
                </a:solidFill>
                <a:effectLst/>
                <a:latin typeface="Verdana" pitchFamily="34" charset="0"/>
                <a:ea typeface="Times New Roman" pitchFamily="18" charset="0"/>
                <a:cs typeface="Times New Roman" pitchFamily="18" charset="0"/>
              </a:rPr>
              <a:t>ORIGINE E SIGNIFICATO</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35496" y="834385"/>
            <a:ext cx="885698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lang="it-IT" sz="1600" spc="100" dirty="0" err="1" smtClean="0">
                <a:solidFill>
                  <a:schemeClr val="tx2"/>
                </a:solidFill>
                <a:latin typeface="Arial" pitchFamily="34" charset="0"/>
                <a:ea typeface="Times New Roman" pitchFamily="18" charset="0"/>
                <a:cs typeface="Arial" pitchFamily="34" charset="0"/>
              </a:rPr>
              <a:t>Mamuthones</a:t>
            </a:r>
            <a:r>
              <a:rPr lang="it-IT" sz="1600" spc="100" dirty="0" smtClean="0">
                <a:solidFill>
                  <a:schemeClr val="tx2"/>
                </a:solidFill>
                <a:latin typeface="Arial" pitchFamily="34" charset="0"/>
                <a:ea typeface="Times New Roman" pitchFamily="18" charset="0"/>
                <a:cs typeface="Arial" pitchFamily="34" charset="0"/>
              </a:rPr>
              <a:t> and </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lang="it-IT" sz="1600" i="1" spc="100" dirty="0" err="1">
                <a:solidFill>
                  <a:schemeClr val="tx2"/>
                </a:solidFill>
                <a:latin typeface="Arial" pitchFamily="34" charset="0"/>
                <a:ea typeface="Times New Roman" pitchFamily="18" charset="0"/>
                <a:cs typeface="Arial" pitchFamily="34" charset="0"/>
              </a:rPr>
              <a:t>I</a:t>
            </a:r>
            <a:r>
              <a:rPr kumimoji="0" lang="it-IT" sz="1600" b="0" i="1"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ssohadores</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masks</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origins</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can be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linked</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to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various</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traditions</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and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have</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different</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interpretations</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a:t>
            </a:r>
          </a:p>
          <a:p>
            <a:pPr marL="0" marR="0" lvl="0" indent="0" algn="just" defTabSz="914400" rtl="0" eaLnBrk="1" fontAlgn="base" latinLnBrk="0" hangingPunct="1">
              <a:lnSpc>
                <a:spcPct val="150000"/>
              </a:lnSpc>
              <a:spcBef>
                <a:spcPct val="0"/>
              </a:spcBef>
              <a:spcAft>
                <a:spcPct val="0"/>
              </a:spcAft>
              <a:buClrTx/>
              <a:buSzTx/>
              <a:buFontTx/>
              <a:buNone/>
              <a:tabLst/>
            </a:pP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lang="it-IT" sz="1600" spc="100" dirty="0" err="1" smtClean="0">
                <a:solidFill>
                  <a:schemeClr val="tx2"/>
                </a:solidFill>
                <a:latin typeface="Arial" pitchFamily="34" charset="0"/>
                <a:ea typeface="Times New Roman" pitchFamily="18" charset="0"/>
                <a:cs typeface="Arial" pitchFamily="34" charset="0"/>
              </a:rPr>
              <a:t>It</a:t>
            </a:r>
            <a:r>
              <a:rPr lang="it-IT" sz="1600" spc="100" dirty="0" smtClean="0">
                <a:solidFill>
                  <a:schemeClr val="tx2"/>
                </a:solidFill>
                <a:latin typeface="Arial" pitchFamily="34" charset="0"/>
                <a:ea typeface="Times New Roman" pitchFamily="18" charset="0"/>
                <a:cs typeface="Arial" pitchFamily="34" charset="0"/>
              </a:rPr>
              <a:t> </a:t>
            </a:r>
            <a:r>
              <a:rPr lang="it-IT" sz="1600" spc="100" dirty="0" err="1" smtClean="0">
                <a:solidFill>
                  <a:schemeClr val="tx2"/>
                </a:solidFill>
                <a:latin typeface="Arial" pitchFamily="34" charset="0"/>
                <a:ea typeface="Times New Roman" pitchFamily="18" charset="0"/>
                <a:cs typeface="Arial" pitchFamily="34" charset="0"/>
              </a:rPr>
              <a:t>could</a:t>
            </a:r>
            <a:r>
              <a:rPr lang="it-IT" sz="1600" spc="100" dirty="0" smtClean="0">
                <a:solidFill>
                  <a:schemeClr val="tx2"/>
                </a:solidFill>
                <a:latin typeface="Arial" pitchFamily="34" charset="0"/>
                <a:ea typeface="Times New Roman" pitchFamily="18" charset="0"/>
                <a:cs typeface="Arial" pitchFamily="34" charset="0"/>
              </a:rPr>
              <a:t> be </a:t>
            </a:r>
            <a:r>
              <a:rPr lang="it-IT" sz="1600" spc="100" dirty="0" err="1" smtClean="0">
                <a:solidFill>
                  <a:schemeClr val="tx2"/>
                </a:solidFill>
                <a:latin typeface="Arial" pitchFamily="34" charset="0"/>
                <a:ea typeface="Times New Roman" pitchFamily="18" charset="0"/>
                <a:cs typeface="Arial" pitchFamily="34" charset="0"/>
              </a:rPr>
              <a:t>argued</a:t>
            </a:r>
            <a:r>
              <a:rPr lang="it-IT" sz="1600" spc="100" dirty="0" smtClean="0">
                <a:solidFill>
                  <a:schemeClr val="tx2"/>
                </a:solidFill>
                <a:latin typeface="Arial" pitchFamily="34" charset="0"/>
                <a:ea typeface="Times New Roman" pitchFamily="18" charset="0"/>
                <a:cs typeface="Arial" pitchFamily="34" charset="0"/>
              </a:rPr>
              <a:t> </a:t>
            </a:r>
            <a:r>
              <a:rPr lang="it-IT" sz="1600" spc="100" dirty="0" err="1" smtClean="0">
                <a:solidFill>
                  <a:schemeClr val="tx2"/>
                </a:solidFill>
                <a:latin typeface="Arial" pitchFamily="34" charset="0"/>
                <a:ea typeface="Times New Roman" pitchFamily="18" charset="0"/>
                <a:cs typeface="Arial" pitchFamily="34" charset="0"/>
              </a:rPr>
              <a:t>that</a:t>
            </a:r>
            <a:r>
              <a:rPr lang="it-IT" sz="1600" spc="100" dirty="0" smtClean="0">
                <a:solidFill>
                  <a:schemeClr val="tx2"/>
                </a:solidFill>
                <a:latin typeface="Arial" pitchFamily="34" charset="0"/>
                <a:ea typeface="Times New Roman" pitchFamily="18" charset="0"/>
                <a:cs typeface="Arial" pitchFamily="34" charset="0"/>
              </a:rPr>
              <a:t> </a:t>
            </a:r>
            <a:r>
              <a:rPr lang="it-IT" sz="1600" spc="100" dirty="0" err="1" smtClean="0">
                <a:solidFill>
                  <a:schemeClr val="tx2"/>
                </a:solidFill>
                <a:latin typeface="Arial" pitchFamily="34" charset="0"/>
                <a:ea typeface="Times New Roman" pitchFamily="18" charset="0"/>
                <a:cs typeface="Arial" pitchFamily="34" charset="0"/>
              </a:rPr>
              <a:t>their</a:t>
            </a:r>
            <a:r>
              <a:rPr lang="it-IT" sz="1600" spc="100" dirty="0" smtClean="0">
                <a:solidFill>
                  <a:schemeClr val="tx2"/>
                </a:solidFill>
                <a:latin typeface="Arial" pitchFamily="34" charset="0"/>
                <a:ea typeface="Times New Roman" pitchFamily="18" charset="0"/>
                <a:cs typeface="Arial" pitchFamily="34" charset="0"/>
              </a:rPr>
              <a:t> </a:t>
            </a:r>
            <a:r>
              <a:rPr lang="it-IT" sz="1600" spc="100" dirty="0" err="1" smtClean="0">
                <a:solidFill>
                  <a:schemeClr val="tx2"/>
                </a:solidFill>
                <a:latin typeface="Arial" pitchFamily="34" charset="0"/>
                <a:ea typeface="Times New Roman" pitchFamily="18" charset="0"/>
                <a:cs typeface="Arial" pitchFamily="34" charset="0"/>
              </a:rPr>
              <a:t>existance</a:t>
            </a:r>
            <a:r>
              <a:rPr lang="it-IT" sz="1600" spc="100" dirty="0" smtClean="0">
                <a:solidFill>
                  <a:schemeClr val="tx2"/>
                </a:solidFill>
                <a:latin typeface="Arial" pitchFamily="34" charset="0"/>
                <a:ea typeface="Times New Roman" pitchFamily="18" charset="0"/>
                <a:cs typeface="Arial" pitchFamily="34" charset="0"/>
              </a:rPr>
              <a:t> and </a:t>
            </a:r>
            <a:r>
              <a:rPr lang="it-IT" sz="1600" spc="100" dirty="0" err="1" smtClean="0">
                <a:solidFill>
                  <a:schemeClr val="tx2"/>
                </a:solidFill>
                <a:latin typeface="Arial" pitchFamily="34" charset="0"/>
                <a:ea typeface="Times New Roman" pitchFamily="18" charset="0"/>
                <a:cs typeface="Arial" pitchFamily="34" charset="0"/>
              </a:rPr>
              <a:t>meaning</a:t>
            </a:r>
            <a:r>
              <a:rPr lang="it-IT" sz="1600" spc="100" dirty="0" smtClean="0">
                <a:solidFill>
                  <a:schemeClr val="tx2"/>
                </a:solidFill>
                <a:latin typeface="Arial" pitchFamily="34" charset="0"/>
                <a:ea typeface="Times New Roman" pitchFamily="18" charset="0"/>
                <a:cs typeface="Arial" pitchFamily="34" charset="0"/>
              </a:rPr>
              <a:t> </a:t>
            </a:r>
            <a:r>
              <a:rPr lang="it-IT" sz="1600" spc="100" dirty="0" err="1" smtClean="0">
                <a:solidFill>
                  <a:schemeClr val="tx2"/>
                </a:solidFill>
                <a:latin typeface="Arial" pitchFamily="34" charset="0"/>
                <a:ea typeface="Times New Roman" pitchFamily="18" charset="0"/>
                <a:cs typeface="Arial" pitchFamily="34" charset="0"/>
              </a:rPr>
              <a:t>might</a:t>
            </a:r>
            <a:r>
              <a:rPr lang="it-IT" sz="1600" spc="100" dirty="0" smtClean="0">
                <a:solidFill>
                  <a:schemeClr val="tx2"/>
                </a:solidFill>
                <a:latin typeface="Arial" pitchFamily="34" charset="0"/>
                <a:ea typeface="Times New Roman" pitchFamily="18" charset="0"/>
                <a:cs typeface="Arial" pitchFamily="34" charset="0"/>
              </a:rPr>
              <a:t> be </a:t>
            </a:r>
            <a:r>
              <a:rPr lang="it-IT" sz="1600" spc="100" dirty="0" err="1" smtClean="0">
                <a:solidFill>
                  <a:schemeClr val="tx2"/>
                </a:solidFill>
                <a:latin typeface="Arial" pitchFamily="34" charset="0"/>
                <a:ea typeface="Times New Roman" pitchFamily="18" charset="0"/>
                <a:cs typeface="Arial" pitchFamily="34" charset="0"/>
              </a:rPr>
              <a:t>tied</a:t>
            </a:r>
            <a:r>
              <a:rPr lang="it-IT" sz="1600" spc="100" dirty="0" smtClean="0">
                <a:solidFill>
                  <a:schemeClr val="tx2"/>
                </a:solidFill>
                <a:latin typeface="Arial" pitchFamily="34" charset="0"/>
                <a:ea typeface="Times New Roman" pitchFamily="18" charset="0"/>
                <a:cs typeface="Arial" pitchFamily="34" charset="0"/>
              </a:rPr>
              <a:t> to </a:t>
            </a:r>
            <a:r>
              <a:rPr lang="it-IT" sz="1600" spc="100" dirty="0" err="1" smtClean="0">
                <a:solidFill>
                  <a:schemeClr val="tx2"/>
                </a:solidFill>
                <a:latin typeface="Arial" pitchFamily="34" charset="0"/>
                <a:ea typeface="Times New Roman" pitchFamily="18" charset="0"/>
                <a:cs typeface="Arial" pitchFamily="34" charset="0"/>
              </a:rPr>
              <a:t>Barbagia’s</a:t>
            </a:r>
            <a:r>
              <a:rPr lang="it-IT" sz="1600" spc="100" dirty="0" smtClean="0">
                <a:solidFill>
                  <a:schemeClr val="tx2"/>
                </a:solidFill>
                <a:latin typeface="Arial" pitchFamily="34" charset="0"/>
                <a:ea typeface="Times New Roman" pitchFamily="18" charset="0"/>
                <a:cs typeface="Arial" pitchFamily="34" charset="0"/>
              </a:rPr>
              <a:t> </a:t>
            </a:r>
            <a:r>
              <a:rPr lang="it-IT" sz="1600" spc="100" dirty="0" err="1" smtClean="0">
                <a:solidFill>
                  <a:schemeClr val="tx2"/>
                </a:solidFill>
                <a:latin typeface="Arial" pitchFamily="34" charset="0"/>
                <a:ea typeface="Times New Roman" pitchFamily="18" charset="0"/>
                <a:cs typeface="Arial" pitchFamily="34" charset="0"/>
              </a:rPr>
              <a:t>shepherds</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1"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issohadores</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celebration</a:t>
            </a:r>
            <a:r>
              <a:rPr lang="it-IT" sz="1600" spc="100" dirty="0" err="1" smtClean="0">
                <a:solidFill>
                  <a:schemeClr val="tx2"/>
                </a:solidFill>
                <a:latin typeface="Arial" pitchFamily="34" charset="0"/>
                <a:ea typeface="Times New Roman" pitchFamily="18" charset="0"/>
                <a:cs typeface="Arial" pitchFamily="34" charset="0"/>
              </a:rPr>
              <a:t>s</a:t>
            </a:r>
            <a:r>
              <a:rPr lang="it-IT" sz="1600" spc="100" dirty="0" smtClean="0">
                <a:solidFill>
                  <a:schemeClr val="tx2"/>
                </a:solidFill>
                <a:latin typeface="Arial" pitchFamily="34" charset="0"/>
                <a:ea typeface="Times New Roman" pitchFamily="18" charset="0"/>
                <a:cs typeface="Arial" pitchFamily="34" charset="0"/>
              </a:rPr>
              <a:t> of </a:t>
            </a:r>
            <a:r>
              <a:rPr lang="it-IT" sz="1600" spc="100" dirty="0" err="1" smtClean="0">
                <a:solidFill>
                  <a:schemeClr val="tx2"/>
                </a:solidFill>
                <a:latin typeface="Arial" pitchFamily="34" charset="0"/>
                <a:ea typeface="Times New Roman" pitchFamily="18" charset="0"/>
                <a:cs typeface="Arial" pitchFamily="34" charset="0"/>
              </a:rPr>
              <a:t>victory</a:t>
            </a:r>
            <a:r>
              <a:rPr lang="it-IT" sz="1600" spc="100" dirty="0" smtClean="0">
                <a:solidFill>
                  <a:schemeClr val="tx2"/>
                </a:solidFill>
                <a:latin typeface="Arial" pitchFamily="34" charset="0"/>
                <a:ea typeface="Times New Roman" pitchFamily="18" charset="0"/>
                <a:cs typeface="Arial" pitchFamily="34" charset="0"/>
              </a:rPr>
              <a:t> over the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Saracen</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invaders</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who</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where</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taken</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prisoners</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and led in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in</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procession</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However</a:t>
            </a:r>
            <a:r>
              <a:rPr lang="it-IT" sz="1600" spc="100" dirty="0" smtClean="0">
                <a:solidFill>
                  <a:schemeClr val="tx2"/>
                </a:solidFill>
                <a:latin typeface="Arial" pitchFamily="34" charset="0"/>
                <a:ea typeface="Times New Roman" pitchFamily="18" charset="0"/>
                <a:cs typeface="Arial" pitchFamily="34" charset="0"/>
              </a:rPr>
              <a:t>, </a:t>
            </a:r>
            <a:r>
              <a:rPr lang="it-IT" sz="1600" spc="100" dirty="0" err="1" smtClean="0">
                <a:solidFill>
                  <a:schemeClr val="tx2"/>
                </a:solidFill>
                <a:latin typeface="Arial" pitchFamily="34" charset="0"/>
                <a:ea typeface="Times New Roman" pitchFamily="18" charset="0"/>
                <a:cs typeface="Arial" pitchFamily="34" charset="0"/>
              </a:rPr>
              <a:t>they</a:t>
            </a:r>
            <a:r>
              <a:rPr lang="it-IT" sz="1600" spc="100" dirty="0" smtClean="0">
                <a:solidFill>
                  <a:schemeClr val="tx2"/>
                </a:solidFill>
                <a:latin typeface="Arial" pitchFamily="34" charset="0"/>
                <a:ea typeface="Times New Roman" pitchFamily="18" charset="0"/>
                <a:cs typeface="Arial" pitchFamily="34" charset="0"/>
              </a:rPr>
              <a:t> </a:t>
            </a:r>
            <a:r>
              <a:rPr lang="it-IT" sz="1600" spc="100" dirty="0" err="1" smtClean="0">
                <a:solidFill>
                  <a:schemeClr val="tx2"/>
                </a:solidFill>
                <a:latin typeface="Arial" pitchFamily="34" charset="0"/>
                <a:ea typeface="Times New Roman" pitchFamily="18" charset="0"/>
                <a:cs typeface="Arial" pitchFamily="34" charset="0"/>
              </a:rPr>
              <a:t>might</a:t>
            </a:r>
            <a:r>
              <a:rPr lang="it-IT" sz="1600" spc="100" dirty="0" smtClean="0">
                <a:solidFill>
                  <a:schemeClr val="tx2"/>
                </a:solidFill>
                <a:latin typeface="Arial" pitchFamily="34" charset="0"/>
                <a:ea typeface="Times New Roman" pitchFamily="18" charset="0"/>
                <a:cs typeface="Arial" pitchFamily="34" charset="0"/>
              </a:rPr>
              <a:t> </a:t>
            </a:r>
            <a:r>
              <a:rPr lang="it-IT" sz="1600" spc="100" dirty="0" err="1" smtClean="0">
                <a:solidFill>
                  <a:schemeClr val="tx2"/>
                </a:solidFill>
                <a:latin typeface="Arial" pitchFamily="34" charset="0"/>
                <a:ea typeface="Times New Roman" pitchFamily="18" charset="0"/>
                <a:cs typeface="Arial" pitchFamily="34" charset="0"/>
              </a:rPr>
              <a:t>also</a:t>
            </a:r>
            <a:r>
              <a:rPr lang="it-IT" sz="1600" spc="100" dirty="0" smtClean="0">
                <a:solidFill>
                  <a:schemeClr val="tx2"/>
                </a:solidFill>
                <a:latin typeface="Arial" pitchFamily="34" charset="0"/>
                <a:ea typeface="Times New Roman" pitchFamily="18" charset="0"/>
                <a:cs typeface="Arial" pitchFamily="34" charset="0"/>
              </a:rPr>
              <a:t> originate </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from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totemic</a:t>
            </a:r>
            <a:r>
              <a:rPr lang="it-IT" sz="1600" spc="100" dirty="0">
                <a:solidFill>
                  <a:schemeClr val="tx2"/>
                </a:solidFill>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rites</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or from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ritual</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processions</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held</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by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nuragic</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people</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to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honour</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agricoltural</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 </a:t>
            </a:r>
            <a:r>
              <a:rPr kumimoji="0" lang="it-IT" sz="1600" b="0" i="0" u="none" strike="noStrike" cap="none" spc="100" normalizeH="0" dirty="0" err="1" smtClean="0">
                <a:ln>
                  <a:noFill/>
                </a:ln>
                <a:solidFill>
                  <a:schemeClr val="tx2"/>
                </a:solidFill>
                <a:effectLst/>
                <a:latin typeface="Arial" pitchFamily="34" charset="0"/>
                <a:ea typeface="Times New Roman" pitchFamily="18" charset="0"/>
                <a:cs typeface="Arial" pitchFamily="34" charset="0"/>
              </a:rPr>
              <a:t>gods</a:t>
            </a:r>
            <a:r>
              <a:rPr kumimoji="0" lang="it-IT" sz="1600" b="0" i="0" u="none" strike="noStrike" cap="none" spc="100" normalizeH="0" dirty="0" smtClean="0">
                <a:ln>
                  <a:noFill/>
                </a:ln>
                <a:solidFill>
                  <a:schemeClr val="tx2"/>
                </a:solidFill>
                <a:effectLst/>
                <a:latin typeface="Arial" pitchFamily="34" charset="0"/>
                <a:ea typeface="Times New Roman" pitchFamily="18" charset="0"/>
                <a:cs typeface="Arial" pitchFamily="34" charset="0"/>
              </a:rPr>
              <a:t>.</a:t>
            </a:r>
            <a:endParaRPr kumimoji="0" lang="it-IT" sz="1600" b="0" i="0" u="none" strike="noStrike" cap="none" spc="100" normalizeH="0" dirty="0" smtClean="0">
              <a:ln>
                <a:noFill/>
              </a:ln>
              <a:solidFill>
                <a:schemeClr val="tx2"/>
              </a:solidFill>
              <a:effectLst/>
              <a:latin typeface="Arial" pitchFamily="34" charset="0"/>
              <a:cs typeface="Arial" pitchFamily="34" charset="0"/>
            </a:endParaRPr>
          </a:p>
        </p:txBody>
      </p:sp>
      <p:pic>
        <p:nvPicPr>
          <p:cNvPr id="7" name="Picture 2" descr="C:\Users\user\Desktop\mamuth.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789040"/>
            <a:ext cx="316835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273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i="1" dirty="0" err="1" smtClean="0">
                <a:latin typeface="Arial" pitchFamily="34" charset="0"/>
                <a:cs typeface="Arial" pitchFamily="34" charset="0"/>
              </a:rPr>
              <a:t>Mamuthones</a:t>
            </a:r>
            <a:r>
              <a:rPr lang="it-IT" sz="3600" i="1" dirty="0" smtClean="0">
                <a:latin typeface="Arial" pitchFamily="34" charset="0"/>
                <a:cs typeface="Arial" pitchFamily="34" charset="0"/>
              </a:rPr>
              <a:t> and </a:t>
            </a:r>
            <a:r>
              <a:rPr lang="it-IT" sz="3600" i="1" dirty="0" err="1" smtClean="0">
                <a:latin typeface="Arial" pitchFamily="34" charset="0"/>
                <a:cs typeface="Arial" pitchFamily="34" charset="0"/>
              </a:rPr>
              <a:t>Issohadores</a:t>
            </a:r>
            <a:endParaRPr lang="it-IT" sz="3600" i="1" dirty="0">
              <a:latin typeface="Arial" pitchFamily="34" charset="0"/>
              <a:cs typeface="Arial" pitchFamily="34" charset="0"/>
            </a:endParaRPr>
          </a:p>
        </p:txBody>
      </p:sp>
      <p:sp>
        <p:nvSpPr>
          <p:cNvPr id="3" name="Segnaposto contenuto 2"/>
          <p:cNvSpPr>
            <a:spLocks noGrp="1"/>
          </p:cNvSpPr>
          <p:nvPr>
            <p:ph idx="1"/>
          </p:nvPr>
        </p:nvSpPr>
        <p:spPr>
          <a:xfrm>
            <a:off x="762000" y="692696"/>
            <a:ext cx="7543800" cy="4759424"/>
          </a:xfrm>
        </p:spPr>
        <p:txBody>
          <a:bodyPr>
            <a:normAutofit fontScale="25000" lnSpcReduction="20000"/>
          </a:bodyPr>
          <a:lstStyle/>
          <a:p>
            <a:pPr marL="0" indent="0" algn="just">
              <a:lnSpc>
                <a:spcPct val="170000"/>
              </a:lnSpc>
              <a:buNone/>
            </a:pPr>
            <a:r>
              <a:rPr lang="it-IT" b="1" i="1" dirty="0">
                <a:latin typeface="Arial" pitchFamily="34" charset="0"/>
                <a:cs typeface="Arial" pitchFamily="34" charset="0"/>
              </a:rPr>
              <a:t> </a:t>
            </a:r>
            <a:r>
              <a:rPr lang="it-IT" b="1" i="1" dirty="0" smtClean="0">
                <a:latin typeface="Arial" pitchFamily="34" charset="0"/>
                <a:cs typeface="Arial" pitchFamily="34" charset="0"/>
              </a:rPr>
              <a:t> </a:t>
            </a:r>
          </a:p>
          <a:p>
            <a:pPr marL="0" indent="0" algn="just">
              <a:lnSpc>
                <a:spcPct val="170000"/>
              </a:lnSpc>
              <a:buNone/>
            </a:pPr>
            <a:endParaRPr lang="it-IT" sz="7200" b="1" i="1" dirty="0">
              <a:latin typeface="Arial" pitchFamily="34" charset="0"/>
              <a:cs typeface="Arial" pitchFamily="34" charset="0"/>
            </a:endParaRPr>
          </a:p>
          <a:p>
            <a:pPr algn="just">
              <a:lnSpc>
                <a:spcPct val="170000"/>
              </a:lnSpc>
            </a:pPr>
            <a:r>
              <a:rPr lang="it-IT" sz="7200" b="1" dirty="0" err="1">
                <a:latin typeface="Arial" pitchFamily="34" charset="0"/>
                <a:cs typeface="Arial" pitchFamily="34" charset="0"/>
              </a:rPr>
              <a:t>M</a:t>
            </a:r>
            <a:r>
              <a:rPr lang="it-IT" sz="7200" b="1" dirty="0" err="1" smtClean="0">
                <a:latin typeface="Arial" pitchFamily="34" charset="0"/>
                <a:cs typeface="Arial" pitchFamily="34" charset="0"/>
              </a:rPr>
              <a:t>amuthones</a:t>
            </a:r>
            <a:r>
              <a:rPr lang="it-IT" sz="7200" dirty="0">
                <a:latin typeface="Arial" pitchFamily="34" charset="0"/>
                <a:cs typeface="Arial" pitchFamily="34" charset="0"/>
              </a:rPr>
              <a:t> </a:t>
            </a:r>
            <a:r>
              <a:rPr lang="it-IT" sz="7200" dirty="0" err="1" smtClean="0">
                <a:latin typeface="Arial" pitchFamily="34" charset="0"/>
                <a:cs typeface="Arial" pitchFamily="34" charset="0"/>
              </a:rPr>
              <a:t>hide</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their</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appearance</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behind</a:t>
            </a:r>
            <a:r>
              <a:rPr lang="it-IT" sz="7200" dirty="0" smtClean="0">
                <a:latin typeface="Arial" pitchFamily="34" charset="0"/>
                <a:cs typeface="Arial" pitchFamily="34" charset="0"/>
              </a:rPr>
              <a:t> a </a:t>
            </a:r>
            <a:r>
              <a:rPr lang="it-IT" sz="7200" dirty="0" err="1" smtClean="0">
                <a:latin typeface="Arial" pitchFamily="34" charset="0"/>
                <a:cs typeface="Arial" pitchFamily="34" charset="0"/>
              </a:rPr>
              <a:t>black</a:t>
            </a:r>
            <a:r>
              <a:rPr lang="it-IT" sz="7200" dirty="0">
                <a:latin typeface="Arial" pitchFamily="34" charset="0"/>
                <a:cs typeface="Arial" pitchFamily="34" charset="0"/>
              </a:rPr>
              <a:t> </a:t>
            </a:r>
            <a:r>
              <a:rPr lang="it-IT" sz="7200" dirty="0" err="1" smtClean="0">
                <a:latin typeface="Arial" pitchFamily="34" charset="0"/>
                <a:cs typeface="Arial" pitchFamily="34" charset="0"/>
              </a:rPr>
              <a:t>wooden</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mask</a:t>
            </a:r>
            <a:r>
              <a:rPr lang="it-IT" sz="7200" dirty="0" smtClean="0">
                <a:latin typeface="Arial" pitchFamily="34" charset="0"/>
                <a:cs typeface="Arial" pitchFamily="34" charset="0"/>
              </a:rPr>
              <a:t> (sa </a:t>
            </a:r>
            <a:r>
              <a:rPr lang="it-IT" sz="7200" dirty="0" err="1" smtClean="0">
                <a:latin typeface="Arial" pitchFamily="34" charset="0"/>
                <a:cs typeface="Arial" pitchFamily="34" charset="0"/>
              </a:rPr>
              <a:t>bisera</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characterised</a:t>
            </a:r>
            <a:r>
              <a:rPr lang="it-IT" sz="7200" dirty="0" smtClean="0">
                <a:latin typeface="Arial" pitchFamily="34" charset="0"/>
                <a:cs typeface="Arial" pitchFamily="34" charset="0"/>
              </a:rPr>
              <a:t> by a </a:t>
            </a:r>
            <a:r>
              <a:rPr lang="it-IT" sz="7200" dirty="0" err="1" smtClean="0">
                <a:latin typeface="Arial" pitchFamily="34" charset="0"/>
                <a:cs typeface="Arial" pitchFamily="34" charset="0"/>
              </a:rPr>
              <a:t>pronounced</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nose</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chin</a:t>
            </a:r>
            <a:r>
              <a:rPr lang="it-IT" sz="7200" dirty="0" smtClean="0">
                <a:latin typeface="Arial" pitchFamily="34" charset="0"/>
                <a:cs typeface="Arial" pitchFamily="34" charset="0"/>
              </a:rPr>
              <a:t> and </a:t>
            </a:r>
            <a:r>
              <a:rPr lang="it-IT" sz="7200" dirty="0" err="1" smtClean="0">
                <a:latin typeface="Arial" pitchFamily="34" charset="0"/>
                <a:cs typeface="Arial" pitchFamily="34" charset="0"/>
              </a:rPr>
              <a:t>cheekbones</a:t>
            </a:r>
            <a:r>
              <a:rPr lang="it-IT" sz="7200" dirty="0" smtClean="0">
                <a:latin typeface="Arial" pitchFamily="34" charset="0"/>
                <a:cs typeface="Arial" pitchFamily="34" charset="0"/>
              </a:rPr>
              <a:t> and </a:t>
            </a:r>
            <a:r>
              <a:rPr lang="it-IT" sz="7200" dirty="0" err="1" smtClean="0">
                <a:latin typeface="Arial" pitchFamily="34" charset="0"/>
                <a:cs typeface="Arial" pitchFamily="34" charset="0"/>
              </a:rPr>
              <a:t>two</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holes</a:t>
            </a:r>
            <a:r>
              <a:rPr lang="it-IT" sz="7200" dirty="0" smtClean="0">
                <a:latin typeface="Arial" pitchFamily="34" charset="0"/>
                <a:cs typeface="Arial" pitchFamily="34" charset="0"/>
              </a:rPr>
              <a:t> for the </a:t>
            </a:r>
            <a:r>
              <a:rPr lang="it-IT" sz="7200" dirty="0" err="1" smtClean="0">
                <a:latin typeface="Arial" pitchFamily="34" charset="0"/>
                <a:cs typeface="Arial" pitchFamily="34" charset="0"/>
              </a:rPr>
              <a:t>eyes</a:t>
            </a:r>
            <a:r>
              <a:rPr lang="it-IT" sz="7200" dirty="0" smtClean="0">
                <a:latin typeface="Arial" pitchFamily="34" charset="0"/>
                <a:cs typeface="Arial" pitchFamily="34" charset="0"/>
              </a:rPr>
              <a:t> and </a:t>
            </a:r>
            <a:r>
              <a:rPr lang="it-IT" sz="7200" dirty="0" err="1" smtClean="0">
                <a:latin typeface="Arial" pitchFamily="34" charset="0"/>
                <a:cs typeface="Arial" pitchFamily="34" charset="0"/>
              </a:rPr>
              <a:t>mouth</a:t>
            </a:r>
            <a:r>
              <a:rPr lang="it-IT" sz="7200" dirty="0" smtClean="0">
                <a:latin typeface="Arial" pitchFamily="34" charset="0"/>
                <a:cs typeface="Arial" pitchFamily="34" charset="0"/>
              </a:rPr>
              <a:t>. The head </a:t>
            </a:r>
            <a:r>
              <a:rPr lang="it-IT" sz="7200" dirty="0" err="1" smtClean="0">
                <a:latin typeface="Arial" pitchFamily="34" charset="0"/>
                <a:cs typeface="Arial" pitchFamily="34" charset="0"/>
              </a:rPr>
              <a:t>is</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covered</a:t>
            </a:r>
            <a:r>
              <a:rPr lang="it-IT" sz="7200" dirty="0" smtClean="0">
                <a:latin typeface="Arial" pitchFamily="34" charset="0"/>
                <a:cs typeface="Arial" pitchFamily="34" charset="0"/>
              </a:rPr>
              <a:t> by a </a:t>
            </a:r>
            <a:r>
              <a:rPr lang="it-IT" sz="7200" dirty="0" err="1" smtClean="0">
                <a:latin typeface="Arial" pitchFamily="34" charset="0"/>
                <a:cs typeface="Arial" pitchFamily="34" charset="0"/>
              </a:rPr>
              <a:t>brown</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handkerchief</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tied</a:t>
            </a:r>
            <a:r>
              <a:rPr lang="it-IT" sz="7200" dirty="0" smtClean="0">
                <a:latin typeface="Arial" pitchFamily="34" charset="0"/>
                <a:cs typeface="Arial" pitchFamily="34" charset="0"/>
              </a:rPr>
              <a:t> under the </a:t>
            </a:r>
            <a:r>
              <a:rPr lang="it-IT" sz="7200" dirty="0" err="1" smtClean="0">
                <a:latin typeface="Arial" pitchFamily="34" charset="0"/>
                <a:cs typeface="Arial" pitchFamily="34" charset="0"/>
              </a:rPr>
              <a:t>chin</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Above</a:t>
            </a:r>
            <a:r>
              <a:rPr lang="it-IT" sz="7200" dirty="0" smtClean="0">
                <a:latin typeface="Arial" pitchFamily="34" charset="0"/>
                <a:cs typeface="Arial" pitchFamily="34" charset="0"/>
              </a:rPr>
              <a:t> the  </a:t>
            </a:r>
            <a:r>
              <a:rPr lang="it-IT" sz="7200" dirty="0" err="1" smtClean="0">
                <a:latin typeface="Arial" pitchFamily="34" charset="0"/>
                <a:cs typeface="Arial" pitchFamily="34" charset="0"/>
              </a:rPr>
              <a:t>black</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sheepskins</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that</a:t>
            </a:r>
            <a:r>
              <a:rPr lang="it-IT" sz="7200" dirty="0" smtClean="0">
                <a:latin typeface="Arial" pitchFamily="34" charset="0"/>
                <a:cs typeface="Arial" pitchFamily="34" charset="0"/>
              </a:rPr>
              <a:t> cover </a:t>
            </a:r>
            <a:r>
              <a:rPr lang="it-IT" sz="7200" dirty="0" err="1" smtClean="0">
                <a:latin typeface="Arial" pitchFamily="34" charset="0"/>
                <a:cs typeface="Arial" pitchFamily="34" charset="0"/>
              </a:rPr>
              <a:t>their</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brown</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velvet</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clothes</a:t>
            </a:r>
            <a:r>
              <a:rPr lang="it-IT" sz="7200" dirty="0" smtClean="0">
                <a:latin typeface="Arial" pitchFamily="34" charset="0"/>
                <a:cs typeface="Arial" pitchFamily="34" charset="0"/>
              </a:rPr>
              <a:t>,  </a:t>
            </a:r>
            <a:r>
              <a:rPr lang="it-IT" sz="7200" dirty="0" err="1">
                <a:latin typeface="Arial" pitchFamily="34" charset="0"/>
                <a:cs typeface="Arial" pitchFamily="34" charset="0"/>
              </a:rPr>
              <a:t>mamuthones</a:t>
            </a:r>
            <a:r>
              <a:rPr lang="it-IT" sz="7200" dirty="0">
                <a:latin typeface="Arial" pitchFamily="34" charset="0"/>
                <a:cs typeface="Arial" pitchFamily="34" charset="0"/>
              </a:rPr>
              <a:t> </a:t>
            </a:r>
            <a:r>
              <a:rPr lang="it-IT" sz="7200" dirty="0" err="1" smtClean="0">
                <a:latin typeface="Arial" pitchFamily="34" charset="0"/>
                <a:cs typeface="Arial" pitchFamily="34" charset="0"/>
              </a:rPr>
              <a:t>carry</a:t>
            </a:r>
            <a:r>
              <a:rPr lang="it-IT" sz="7200" dirty="0">
                <a:latin typeface="Arial" pitchFamily="34" charset="0"/>
                <a:cs typeface="Arial" pitchFamily="34" charset="0"/>
              </a:rPr>
              <a:t> </a:t>
            </a:r>
            <a:r>
              <a:rPr lang="it-IT" sz="7200" b="1" i="1" dirty="0">
                <a:latin typeface="Arial" pitchFamily="34" charset="0"/>
                <a:cs typeface="Arial" pitchFamily="34" charset="0"/>
              </a:rPr>
              <a:t>sa garriga</a:t>
            </a:r>
            <a:r>
              <a:rPr lang="it-IT" sz="7200" dirty="0">
                <a:latin typeface="Arial" pitchFamily="34" charset="0"/>
                <a:cs typeface="Arial" pitchFamily="34" charset="0"/>
              </a:rPr>
              <a:t>, </a:t>
            </a:r>
            <a:r>
              <a:rPr lang="it-IT" sz="7200" dirty="0" smtClean="0">
                <a:latin typeface="Arial" pitchFamily="34" charset="0"/>
                <a:cs typeface="Arial" pitchFamily="34" charset="0"/>
              </a:rPr>
              <a:t>the </a:t>
            </a:r>
            <a:r>
              <a:rPr lang="it-IT" sz="7200" dirty="0" err="1" smtClean="0">
                <a:latin typeface="Arial" pitchFamily="34" charset="0"/>
                <a:cs typeface="Arial" pitchFamily="34" charset="0"/>
              </a:rPr>
              <a:t>cowbells</a:t>
            </a:r>
            <a:r>
              <a:rPr lang="it-IT" sz="7200" dirty="0">
                <a:latin typeface="Arial" pitchFamily="34" charset="0"/>
                <a:cs typeface="Arial" pitchFamily="34" charset="0"/>
              </a:rPr>
              <a:t> (su </a:t>
            </a:r>
            <a:r>
              <a:rPr lang="it-IT" sz="7200" dirty="0" err="1">
                <a:latin typeface="Arial" pitchFamily="34" charset="0"/>
                <a:cs typeface="Arial" pitchFamily="34" charset="0"/>
              </a:rPr>
              <a:t>ferru</a:t>
            </a:r>
            <a:r>
              <a:rPr lang="it-IT" sz="7200" dirty="0">
                <a:latin typeface="Arial" pitchFamily="34" charset="0"/>
                <a:cs typeface="Arial" pitchFamily="34" charset="0"/>
              </a:rPr>
              <a:t>), </a:t>
            </a:r>
            <a:r>
              <a:rPr lang="it-IT" sz="7200" dirty="0" err="1" smtClean="0">
                <a:latin typeface="Arial" pitchFamily="34" charset="0"/>
                <a:cs typeface="Arial" pitchFamily="34" charset="0"/>
              </a:rPr>
              <a:t>which</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weight</a:t>
            </a:r>
            <a:r>
              <a:rPr lang="it-IT" sz="7200" dirty="0" smtClean="0">
                <a:latin typeface="Arial" pitchFamily="34" charset="0"/>
                <a:cs typeface="Arial" pitchFamily="34" charset="0"/>
              </a:rPr>
              <a:t> 30 kg.</a:t>
            </a:r>
            <a:endParaRPr lang="it-IT" sz="7200" dirty="0">
              <a:latin typeface="Arial" pitchFamily="34" charset="0"/>
              <a:cs typeface="Arial" pitchFamily="34" charset="0"/>
            </a:endParaRPr>
          </a:p>
          <a:p>
            <a:pPr algn="just">
              <a:lnSpc>
                <a:spcPct val="170000"/>
              </a:lnSpc>
            </a:pPr>
            <a:r>
              <a:rPr lang="it-IT" sz="7200" b="1" dirty="0" smtClean="0">
                <a:latin typeface="Arial" pitchFamily="34" charset="0"/>
                <a:cs typeface="Arial" pitchFamily="34" charset="0"/>
              </a:rPr>
              <a:t> </a:t>
            </a:r>
            <a:r>
              <a:rPr lang="it-IT" sz="7200" b="1" dirty="0" err="1">
                <a:latin typeface="Arial" pitchFamily="34" charset="0"/>
                <a:cs typeface="Arial" pitchFamily="34" charset="0"/>
              </a:rPr>
              <a:t>I</a:t>
            </a:r>
            <a:r>
              <a:rPr lang="it-IT" sz="7200" b="1" dirty="0" err="1" smtClean="0">
                <a:latin typeface="Arial" pitchFamily="34" charset="0"/>
                <a:cs typeface="Arial" pitchFamily="34" charset="0"/>
              </a:rPr>
              <a:t>ssohadores</a:t>
            </a:r>
            <a:r>
              <a:rPr lang="it-IT" sz="7200" b="1" dirty="0" smtClean="0">
                <a:latin typeface="Arial" pitchFamily="34" charset="0"/>
                <a:cs typeface="Arial" pitchFamily="34" charset="0"/>
              </a:rPr>
              <a:t> </a:t>
            </a:r>
            <a:r>
              <a:rPr lang="it-IT" sz="7200" b="1" i="1" dirty="0" smtClean="0">
                <a:latin typeface="Arial" pitchFamily="34" charset="0"/>
                <a:cs typeface="Arial" pitchFamily="34" charset="0"/>
              </a:rPr>
              <a:t> </a:t>
            </a:r>
            <a:r>
              <a:rPr lang="it-IT" sz="7200" dirty="0" err="1" smtClean="0">
                <a:latin typeface="Arial" pitchFamily="34" charset="0"/>
                <a:cs typeface="Arial" pitchFamily="34" charset="0"/>
              </a:rPr>
              <a:t>accompany</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mamuthones</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They</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wear</a:t>
            </a:r>
            <a:r>
              <a:rPr lang="it-IT" sz="7200" dirty="0" smtClean="0">
                <a:latin typeface="Arial" pitchFamily="34" charset="0"/>
                <a:cs typeface="Arial" pitchFamily="34" charset="0"/>
              </a:rPr>
              <a:t> a </a:t>
            </a:r>
            <a:r>
              <a:rPr lang="it-IT" sz="7200" dirty="0" err="1" smtClean="0">
                <a:latin typeface="Arial" pitchFamily="34" charset="0"/>
                <a:cs typeface="Arial" pitchFamily="34" charset="0"/>
              </a:rPr>
              <a:t>red</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jacket</a:t>
            </a:r>
            <a:r>
              <a:rPr lang="it-IT" sz="7200" dirty="0" smtClean="0">
                <a:latin typeface="Arial" pitchFamily="34" charset="0"/>
                <a:cs typeface="Arial" pitchFamily="34" charset="0"/>
              </a:rPr>
              <a:t> with a </a:t>
            </a:r>
            <a:r>
              <a:rPr lang="it-IT" sz="7200" dirty="0" err="1" smtClean="0">
                <a:latin typeface="Arial" pitchFamily="34" charset="0"/>
                <a:cs typeface="Arial" pitchFamily="34" charset="0"/>
              </a:rPr>
              <a:t>belt</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They</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wear</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white</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canvas</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trousers</a:t>
            </a:r>
            <a:r>
              <a:rPr lang="it-IT" sz="7200" dirty="0" smtClean="0">
                <a:latin typeface="Arial" pitchFamily="34" charset="0"/>
                <a:cs typeface="Arial" pitchFamily="34" charset="0"/>
              </a:rPr>
              <a:t>, a </a:t>
            </a:r>
            <a:r>
              <a:rPr lang="it-IT" sz="7200" dirty="0" err="1" smtClean="0">
                <a:latin typeface="Arial" pitchFamily="34" charset="0"/>
                <a:cs typeface="Arial" pitchFamily="34" charset="0"/>
              </a:rPr>
              <a:t>shawl</a:t>
            </a:r>
            <a:r>
              <a:rPr lang="it-IT" sz="7200" dirty="0" smtClean="0">
                <a:latin typeface="Arial" pitchFamily="34" charset="0"/>
                <a:cs typeface="Arial" pitchFamily="34" charset="0"/>
              </a:rPr>
              <a:t>, a </a:t>
            </a:r>
            <a:r>
              <a:rPr lang="it-IT" sz="7200" dirty="0" err="1" smtClean="0">
                <a:latin typeface="Arial" pitchFamily="34" charset="0"/>
                <a:cs typeface="Arial" pitchFamily="34" charset="0"/>
              </a:rPr>
              <a:t>cap</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held</a:t>
            </a:r>
            <a:r>
              <a:rPr lang="it-IT" sz="7200" dirty="0" smtClean="0">
                <a:latin typeface="Arial" pitchFamily="34" charset="0"/>
                <a:cs typeface="Arial" pitchFamily="34" charset="0"/>
              </a:rPr>
              <a:t> in </a:t>
            </a:r>
            <a:r>
              <a:rPr lang="it-IT" sz="7200" dirty="0" err="1" smtClean="0">
                <a:latin typeface="Arial" pitchFamily="34" charset="0"/>
                <a:cs typeface="Arial" pitchFamily="34" charset="0"/>
              </a:rPr>
              <a:t>place</a:t>
            </a:r>
            <a:r>
              <a:rPr lang="it-IT" sz="7200" dirty="0" smtClean="0">
                <a:latin typeface="Arial" pitchFamily="34" charset="0"/>
                <a:cs typeface="Arial" pitchFamily="34" charset="0"/>
              </a:rPr>
              <a:t> by  </a:t>
            </a:r>
            <a:r>
              <a:rPr lang="it-IT" sz="7200" dirty="0" err="1" smtClean="0">
                <a:latin typeface="Arial" pitchFamily="34" charset="0"/>
                <a:cs typeface="Arial" pitchFamily="34" charset="0"/>
              </a:rPr>
              <a:t>handkerchief</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tied</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above</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their</a:t>
            </a:r>
            <a:r>
              <a:rPr lang="it-IT" sz="7200" dirty="0" smtClean="0">
                <a:latin typeface="Arial" pitchFamily="34" charset="0"/>
                <a:cs typeface="Arial" pitchFamily="34" charset="0"/>
              </a:rPr>
              <a:t> head. </a:t>
            </a:r>
            <a:r>
              <a:rPr lang="it-IT" sz="7200" dirty="0" err="1" smtClean="0">
                <a:latin typeface="Arial" pitchFamily="34" charset="0"/>
                <a:cs typeface="Arial" pitchFamily="34" charset="0"/>
              </a:rPr>
              <a:t>They</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carry</a:t>
            </a:r>
            <a:r>
              <a:rPr lang="it-IT" sz="7200" dirty="0" smtClean="0">
                <a:latin typeface="Arial" pitchFamily="34" charset="0"/>
                <a:cs typeface="Arial" pitchFamily="34" charset="0"/>
              </a:rPr>
              <a:t> a </a:t>
            </a:r>
            <a:r>
              <a:rPr lang="it-IT" sz="7200" dirty="0" err="1" smtClean="0">
                <a:latin typeface="Arial" pitchFamily="34" charset="0"/>
                <a:cs typeface="Arial" pitchFamily="34" charset="0"/>
              </a:rPr>
              <a:t>rope</a:t>
            </a:r>
            <a:r>
              <a:rPr lang="it-IT" sz="7200" dirty="0" smtClean="0">
                <a:latin typeface="Arial" pitchFamily="34" charset="0"/>
                <a:cs typeface="Arial" pitchFamily="34" charset="0"/>
              </a:rPr>
              <a:t> and </a:t>
            </a:r>
            <a:r>
              <a:rPr lang="it-IT" sz="7200" dirty="0" err="1" smtClean="0">
                <a:latin typeface="Arial" pitchFamily="34" charset="0"/>
                <a:cs typeface="Arial" pitchFamily="34" charset="0"/>
              </a:rPr>
              <a:t>their</a:t>
            </a:r>
            <a:r>
              <a:rPr lang="it-IT" sz="7200" dirty="0" smtClean="0">
                <a:latin typeface="Arial" pitchFamily="34" charset="0"/>
                <a:cs typeface="Arial" pitchFamily="34" charset="0"/>
              </a:rPr>
              <a:t> face </a:t>
            </a:r>
            <a:r>
              <a:rPr lang="it-IT" sz="7200" dirty="0" err="1" smtClean="0">
                <a:latin typeface="Arial" pitchFamily="34" charset="0"/>
                <a:cs typeface="Arial" pitchFamily="34" charset="0"/>
              </a:rPr>
              <a:t>is</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covered</a:t>
            </a:r>
            <a:r>
              <a:rPr lang="it-IT" sz="7200" dirty="0" smtClean="0">
                <a:latin typeface="Arial" pitchFamily="34" charset="0"/>
                <a:cs typeface="Arial" pitchFamily="34" charset="0"/>
              </a:rPr>
              <a:t> with a </a:t>
            </a:r>
            <a:r>
              <a:rPr lang="it-IT" sz="7200" dirty="0" err="1" smtClean="0">
                <a:latin typeface="Arial" pitchFamily="34" charset="0"/>
                <a:cs typeface="Arial" pitchFamily="34" charset="0"/>
              </a:rPr>
              <a:t>white</a:t>
            </a:r>
            <a:r>
              <a:rPr lang="it-IT" sz="7200" dirty="0" smtClean="0">
                <a:latin typeface="Arial" pitchFamily="34" charset="0"/>
                <a:cs typeface="Arial" pitchFamily="34" charset="0"/>
              </a:rPr>
              <a:t> </a:t>
            </a:r>
            <a:r>
              <a:rPr lang="it-IT" sz="7200" dirty="0" err="1" smtClean="0">
                <a:latin typeface="Arial" pitchFamily="34" charset="0"/>
                <a:cs typeface="Arial" pitchFamily="34" charset="0"/>
              </a:rPr>
              <a:t>mask</a:t>
            </a:r>
            <a:r>
              <a:rPr lang="it-IT" sz="7200" dirty="0" smtClean="0">
                <a:latin typeface="Arial" pitchFamily="34" charset="0"/>
                <a:cs typeface="Arial" pitchFamily="34" charset="0"/>
              </a:rPr>
              <a:t>.</a:t>
            </a:r>
            <a:endParaRPr lang="it-IT" sz="7200" dirty="0">
              <a:latin typeface="Arial" pitchFamily="34" charset="0"/>
              <a:cs typeface="Arial" pitchFamily="34" charset="0"/>
            </a:endParaRPr>
          </a:p>
          <a:p>
            <a:pPr marL="0" indent="0" algn="just">
              <a:lnSpc>
                <a:spcPct val="170000"/>
              </a:lnSpc>
              <a:buNone/>
            </a:pPr>
            <a:r>
              <a:rPr lang="it-IT" sz="7200" dirty="0">
                <a:latin typeface="Arial" pitchFamily="34" charset="0"/>
                <a:cs typeface="Arial" pitchFamily="34" charset="0"/>
              </a:rPr>
              <a:t/>
            </a:r>
            <a:br>
              <a:rPr lang="it-IT" sz="7200" dirty="0">
                <a:latin typeface="Arial" pitchFamily="34" charset="0"/>
                <a:cs typeface="Arial" pitchFamily="34" charset="0"/>
              </a:rPr>
            </a:br>
            <a:endParaRPr lang="it-IT" sz="7200" dirty="0">
              <a:latin typeface="Arial" pitchFamily="34" charset="0"/>
              <a:cs typeface="Arial" pitchFamily="34" charset="0"/>
            </a:endParaRPr>
          </a:p>
          <a:p>
            <a:pPr marL="0" indent="0" algn="just">
              <a:buNone/>
            </a:pPr>
            <a:endParaRPr lang="it-IT" sz="3700" dirty="0">
              <a:latin typeface="Arial" pitchFamily="34" charset="0"/>
              <a:cs typeface="Arial" pitchFamily="34" charset="0"/>
            </a:endParaRPr>
          </a:p>
        </p:txBody>
      </p:sp>
    </p:spTree>
    <p:extLst>
      <p:ext uri="{BB962C8B-B14F-4D97-AF65-F5344CB8AC3E}">
        <p14:creationId xmlns:p14="http://schemas.microsoft.com/office/powerpoint/2010/main" val="2014970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620688"/>
            <a:ext cx="727280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it-IT" sz="2000" dirty="0" err="1" smtClean="0">
                <a:latin typeface="Arial" pitchFamily="34" charset="0"/>
                <a:cs typeface="Arial" pitchFamily="34" charset="0"/>
              </a:rPr>
              <a:t>Sardinian</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masks</a:t>
            </a:r>
            <a:r>
              <a:rPr lang="it-IT" sz="2000" dirty="0" smtClean="0">
                <a:latin typeface="Arial" pitchFamily="34" charset="0"/>
                <a:cs typeface="Arial" pitchFamily="34" charset="0"/>
              </a:rPr>
              <a:t> look </a:t>
            </a:r>
            <a:r>
              <a:rPr lang="it-IT" sz="2000" dirty="0" err="1" smtClean="0">
                <a:latin typeface="Arial" pitchFamily="34" charset="0"/>
                <a:cs typeface="Arial" pitchFamily="34" charset="0"/>
              </a:rPr>
              <a:t>very</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similar</a:t>
            </a:r>
            <a:r>
              <a:rPr lang="it-IT" sz="2000" dirty="0" smtClean="0">
                <a:latin typeface="Arial" pitchFamily="34" charset="0"/>
                <a:cs typeface="Arial" pitchFamily="34" charset="0"/>
              </a:rPr>
              <a:t> to the </a:t>
            </a:r>
            <a:r>
              <a:rPr lang="it-IT" sz="2000" dirty="0" err="1" smtClean="0">
                <a:latin typeface="Arial" pitchFamily="34" charset="0"/>
                <a:cs typeface="Arial" pitchFamily="34" charset="0"/>
              </a:rPr>
              <a:t>ones</a:t>
            </a:r>
            <a:r>
              <a:rPr lang="it-IT" sz="2000" dirty="0" smtClean="0">
                <a:latin typeface="Arial" pitchFamily="34" charset="0"/>
                <a:cs typeface="Arial" pitchFamily="34" charset="0"/>
              </a:rPr>
              <a:t> of </a:t>
            </a:r>
            <a:r>
              <a:rPr lang="it-IT" sz="2000" dirty="0" err="1" smtClean="0">
                <a:latin typeface="Arial" pitchFamily="34" charset="0"/>
                <a:cs typeface="Arial" pitchFamily="34" charset="0"/>
              </a:rPr>
              <a:t>other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Mediterranean</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countries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highlighting</a:t>
            </a:r>
            <a:r>
              <a:rPr lang="it-IT" sz="2000" dirty="0" smtClean="0">
                <a:latin typeface="Arial" pitchFamily="34" charset="0"/>
                <a:cs typeface="Arial" pitchFamily="34" charset="0"/>
              </a:rPr>
              <a:t> the cultural </a:t>
            </a:r>
            <a:r>
              <a:rPr lang="it-IT" sz="2000" dirty="0" err="1" smtClean="0">
                <a:latin typeface="Arial" pitchFamily="34" charset="0"/>
                <a:cs typeface="Arial" pitchFamily="34" charset="0"/>
              </a:rPr>
              <a:t>affinities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among</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them</a:t>
            </a:r>
            <a:r>
              <a:rPr lang="it-IT" sz="2000" dirty="0" smtClean="0">
                <a:latin typeface="Arial" pitchFamily="34" charset="0"/>
                <a:cs typeface="Arial" pitchFamily="34" charset="0"/>
              </a:rPr>
              <a:t>.</a:t>
            </a:r>
            <a:endParaRPr lang="it-IT" sz="2000" dirty="0">
              <a:latin typeface="Arial" pitchFamily="34" charset="0"/>
              <a:cs typeface="Arial" pitchFamily="34" charset="0"/>
            </a:endParaRPr>
          </a:p>
        </p:txBody>
      </p:sp>
      <p:pic>
        <p:nvPicPr>
          <p:cNvPr id="5" name="Immagine 4" descr="Zvoncari from Croatia, via Flickr. #InvasioniDigitali a partire dalle ore 17:00 Invasore: Mario Paffi"/>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70343"/>
            <a:ext cx="2244725" cy="2990215"/>
          </a:xfrm>
          <a:prstGeom prst="rect">
            <a:avLst/>
          </a:prstGeom>
          <a:noFill/>
          <a:ln>
            <a:noFill/>
          </a:ln>
        </p:spPr>
      </p:pic>
      <p:pic>
        <p:nvPicPr>
          <p:cNvPr id="6" name="Immagine 5" descr="Krampus from Tarvisio in the Veneto by Sparky the Neon Cat, via Flickr #InvasioniDigitali a partire dalle ore 17:00 Invasore: Mario Paffi"/>
          <p:cNvPicPr/>
          <p:nvPr/>
        </p:nvPicPr>
        <p:blipFill>
          <a:blip r:embed="rId3">
            <a:extLst>
              <a:ext uri="{28A0092B-C50C-407E-A947-70E740481C1C}">
                <a14:useLocalDpi xmlns:a14="http://schemas.microsoft.com/office/drawing/2010/main" val="0"/>
              </a:ext>
            </a:extLst>
          </a:blip>
          <a:srcRect/>
          <a:stretch>
            <a:fillRect/>
          </a:stretch>
        </p:blipFill>
        <p:spPr bwMode="auto">
          <a:xfrm>
            <a:off x="3413633" y="2270343"/>
            <a:ext cx="2244725" cy="2990215"/>
          </a:xfrm>
          <a:prstGeom prst="rect">
            <a:avLst/>
          </a:prstGeom>
          <a:noFill/>
          <a:ln>
            <a:noFill/>
          </a:ln>
        </p:spPr>
      </p:pic>
      <p:pic>
        <p:nvPicPr>
          <p:cNvPr id="7" name="Immagine 6" descr="Boteiro from Vilarino de Conso in Galizia in Spain by Sparky the Neon Cat, via Flickr #InvasioniDigitali a partire dalle ore 17:00 Invasore: Mario Paffi"/>
          <p:cNvPicPr/>
          <p:nvPr/>
        </p:nvPicPr>
        <p:blipFill>
          <a:blip r:embed="rId4">
            <a:extLst>
              <a:ext uri="{28A0092B-C50C-407E-A947-70E740481C1C}">
                <a14:useLocalDpi xmlns:a14="http://schemas.microsoft.com/office/drawing/2010/main" val="0"/>
              </a:ext>
            </a:extLst>
          </a:blip>
          <a:srcRect/>
          <a:stretch>
            <a:fillRect/>
          </a:stretch>
        </p:blipFill>
        <p:spPr bwMode="auto">
          <a:xfrm>
            <a:off x="5927675" y="2280638"/>
            <a:ext cx="2244725" cy="2990215"/>
          </a:xfrm>
          <a:prstGeom prst="rect">
            <a:avLst/>
          </a:prstGeom>
          <a:noFill/>
          <a:ln>
            <a:noFill/>
          </a:ln>
        </p:spPr>
      </p:pic>
      <p:sp>
        <p:nvSpPr>
          <p:cNvPr id="9" name="CasellaDiTesto 8"/>
          <p:cNvSpPr txBox="1"/>
          <p:nvPr/>
        </p:nvSpPr>
        <p:spPr>
          <a:xfrm>
            <a:off x="1147232" y="5260558"/>
            <a:ext cx="1728193" cy="646331"/>
          </a:xfrm>
          <a:prstGeom prst="rect">
            <a:avLst/>
          </a:prstGeom>
          <a:noFill/>
        </p:spPr>
        <p:txBody>
          <a:bodyPr wrap="square" rtlCol="0">
            <a:spAutoFit/>
          </a:bodyPr>
          <a:lstStyle/>
          <a:p>
            <a:r>
              <a:rPr lang="it-IT" b="1" dirty="0" err="1" smtClean="0"/>
              <a:t>Kurent</a:t>
            </a:r>
            <a:r>
              <a:rPr lang="it-IT" b="1" dirty="0" smtClean="0"/>
              <a:t> - Slovenia</a:t>
            </a:r>
            <a:endParaRPr lang="it-IT" b="1" dirty="0"/>
          </a:p>
        </p:txBody>
      </p:sp>
      <p:sp>
        <p:nvSpPr>
          <p:cNvPr id="12" name="CasellaDiTesto 11"/>
          <p:cNvSpPr txBox="1"/>
          <p:nvPr/>
        </p:nvSpPr>
        <p:spPr>
          <a:xfrm>
            <a:off x="6228184" y="5445224"/>
            <a:ext cx="1973097" cy="369332"/>
          </a:xfrm>
          <a:prstGeom prst="rect">
            <a:avLst/>
          </a:prstGeom>
          <a:noFill/>
        </p:spPr>
        <p:txBody>
          <a:bodyPr wrap="square" rtlCol="0">
            <a:spAutoFit/>
          </a:bodyPr>
          <a:lstStyle/>
          <a:p>
            <a:r>
              <a:rPr lang="it-IT" b="1" dirty="0" err="1" smtClean="0"/>
              <a:t>Boteiro</a:t>
            </a:r>
            <a:r>
              <a:rPr lang="it-IT" b="1" dirty="0" smtClean="0"/>
              <a:t> - Galizia</a:t>
            </a:r>
            <a:endParaRPr lang="it-IT" b="1" dirty="0"/>
          </a:p>
        </p:txBody>
      </p:sp>
      <p:sp>
        <p:nvSpPr>
          <p:cNvPr id="8" name="CasellaDiTesto 7"/>
          <p:cNvSpPr txBox="1"/>
          <p:nvPr/>
        </p:nvSpPr>
        <p:spPr>
          <a:xfrm>
            <a:off x="3449638" y="5517232"/>
            <a:ext cx="2418506" cy="369332"/>
          </a:xfrm>
          <a:prstGeom prst="rect">
            <a:avLst/>
          </a:prstGeom>
          <a:noFill/>
        </p:spPr>
        <p:txBody>
          <a:bodyPr wrap="square" rtlCol="0">
            <a:spAutoFit/>
          </a:bodyPr>
          <a:lstStyle/>
          <a:p>
            <a:r>
              <a:rPr lang="it-IT" b="1" dirty="0" err="1" smtClean="0"/>
              <a:t>Krampus</a:t>
            </a:r>
            <a:r>
              <a:rPr lang="it-IT" b="1" dirty="0" smtClean="0"/>
              <a:t> - Veneto</a:t>
            </a:r>
            <a:endParaRPr lang="it-IT" b="1" dirty="0"/>
          </a:p>
        </p:txBody>
      </p:sp>
    </p:spTree>
    <p:extLst>
      <p:ext uri="{BB962C8B-B14F-4D97-AF65-F5344CB8AC3E}">
        <p14:creationId xmlns:p14="http://schemas.microsoft.com/office/powerpoint/2010/main" val="269486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15616" y="404664"/>
            <a:ext cx="6822504" cy="2862322"/>
          </a:xfrm>
          <a:prstGeom prst="rect">
            <a:avLst/>
          </a:prstGeom>
        </p:spPr>
        <p:txBody>
          <a:bodyPr wrap="square">
            <a:spAutoFit/>
          </a:bodyPr>
          <a:lstStyle/>
          <a:p>
            <a:pPr>
              <a:lnSpc>
                <a:spcPct val="150000"/>
              </a:lnSpc>
            </a:pPr>
            <a:r>
              <a:rPr lang="it-IT" sz="2000" dirty="0" smtClean="0">
                <a:latin typeface="Arial" pitchFamily="34" charset="0"/>
              </a:rPr>
              <a:t>The </a:t>
            </a:r>
            <a:r>
              <a:rPr lang="it-IT" sz="2000" dirty="0" err="1" smtClean="0">
                <a:latin typeface="Arial" pitchFamily="34" charset="0"/>
              </a:rPr>
              <a:t>masks</a:t>
            </a:r>
            <a:r>
              <a:rPr lang="it-IT" sz="2000" dirty="0" smtClean="0">
                <a:latin typeface="Arial" pitchFamily="34" charset="0"/>
              </a:rPr>
              <a:t> of</a:t>
            </a:r>
            <a:r>
              <a:rPr lang="it-IT" sz="2000" dirty="0">
                <a:latin typeface="Arial" pitchFamily="34" charset="0"/>
              </a:rPr>
              <a:t> </a:t>
            </a:r>
            <a:r>
              <a:rPr lang="it-IT" sz="2000" dirty="0" err="1">
                <a:latin typeface="Arial" pitchFamily="34" charset="0"/>
              </a:rPr>
              <a:t>Geros</a:t>
            </a:r>
            <a:r>
              <a:rPr lang="it-IT" sz="2000" dirty="0">
                <a:latin typeface="Arial" pitchFamily="34" charset="0"/>
              </a:rPr>
              <a:t>, </a:t>
            </a:r>
            <a:r>
              <a:rPr lang="it-IT" sz="2000" dirty="0" smtClean="0">
                <a:latin typeface="Arial" pitchFamily="34" charset="0"/>
              </a:rPr>
              <a:t>in the </a:t>
            </a:r>
            <a:r>
              <a:rPr lang="it-IT" sz="2000" dirty="0" err="1">
                <a:latin typeface="Arial" pitchFamily="34" charset="0"/>
              </a:rPr>
              <a:t>G</a:t>
            </a:r>
            <a:r>
              <a:rPr lang="it-IT" sz="2000" dirty="0" err="1" smtClean="0">
                <a:latin typeface="Arial" pitchFamily="34" charset="0"/>
              </a:rPr>
              <a:t>reek</a:t>
            </a:r>
            <a:r>
              <a:rPr lang="it-IT" sz="2000" dirty="0" smtClean="0">
                <a:latin typeface="Arial" pitchFamily="34" charset="0"/>
              </a:rPr>
              <a:t> </a:t>
            </a:r>
            <a:r>
              <a:rPr lang="it-IT" sz="2000" dirty="0" err="1" smtClean="0">
                <a:latin typeface="Arial" pitchFamily="34" charset="0"/>
              </a:rPr>
              <a:t>island</a:t>
            </a:r>
            <a:r>
              <a:rPr lang="it-IT" sz="2000" dirty="0" smtClean="0">
                <a:latin typeface="Arial" pitchFamily="34" charset="0"/>
              </a:rPr>
              <a:t> </a:t>
            </a:r>
            <a:r>
              <a:rPr lang="it-IT" sz="2000" dirty="0" err="1" smtClean="0">
                <a:latin typeface="Arial" pitchFamily="34" charset="0"/>
              </a:rPr>
              <a:t>Skyros</a:t>
            </a:r>
            <a:r>
              <a:rPr lang="it-IT" sz="2000" dirty="0" smtClean="0">
                <a:latin typeface="Arial" pitchFamily="34" charset="0"/>
              </a:rPr>
              <a:t>.</a:t>
            </a:r>
            <a:endParaRPr lang="it-IT" sz="2000" dirty="0">
              <a:latin typeface="Arial" pitchFamily="34" charset="0"/>
            </a:endParaRPr>
          </a:p>
          <a:p>
            <a:pPr>
              <a:lnSpc>
                <a:spcPct val="150000"/>
              </a:lnSpc>
            </a:pPr>
            <a:r>
              <a:rPr lang="it-IT" sz="2000" dirty="0" smtClean="0">
                <a:latin typeface="Arial" pitchFamily="34" charset="0"/>
              </a:rPr>
              <a:t>The </a:t>
            </a:r>
            <a:r>
              <a:rPr lang="it-IT" sz="2000" dirty="0" err="1" smtClean="0">
                <a:latin typeface="Arial" pitchFamily="34" charset="0"/>
              </a:rPr>
              <a:t>island</a:t>
            </a:r>
            <a:r>
              <a:rPr lang="it-IT" sz="2000" dirty="0" smtClean="0">
                <a:latin typeface="Arial" pitchFamily="34" charset="0"/>
              </a:rPr>
              <a:t> </a:t>
            </a:r>
            <a:r>
              <a:rPr lang="it-IT" sz="2000" dirty="0" err="1" smtClean="0">
                <a:latin typeface="Arial" pitchFamily="34" charset="0"/>
              </a:rPr>
              <a:t>preserves</a:t>
            </a:r>
            <a:r>
              <a:rPr lang="it-IT" sz="2000" dirty="0" smtClean="0">
                <a:latin typeface="Arial" pitchFamily="34" charset="0"/>
              </a:rPr>
              <a:t> an </a:t>
            </a:r>
            <a:r>
              <a:rPr lang="it-IT" sz="2000" dirty="0" err="1" smtClean="0">
                <a:latin typeface="Arial" pitchFamily="34" charset="0"/>
              </a:rPr>
              <a:t>ancient</a:t>
            </a:r>
            <a:r>
              <a:rPr lang="it-IT" sz="2000" dirty="0" smtClean="0">
                <a:latin typeface="Arial" pitchFamily="34" charset="0"/>
              </a:rPr>
              <a:t> </a:t>
            </a:r>
            <a:r>
              <a:rPr lang="it-IT" sz="2000" dirty="0" err="1" smtClean="0">
                <a:latin typeface="Arial" pitchFamily="34" charset="0"/>
              </a:rPr>
              <a:t>tradition</a:t>
            </a:r>
            <a:r>
              <a:rPr lang="it-IT" sz="2000" dirty="0" smtClean="0">
                <a:latin typeface="Arial" pitchFamily="34" charset="0"/>
              </a:rPr>
              <a:t> </a:t>
            </a:r>
            <a:r>
              <a:rPr lang="it-IT" sz="2000" dirty="0" err="1" smtClean="0">
                <a:latin typeface="Arial" pitchFamily="34" charset="0"/>
              </a:rPr>
              <a:t>related</a:t>
            </a:r>
            <a:r>
              <a:rPr lang="it-IT" sz="2000" dirty="0" smtClean="0">
                <a:latin typeface="Arial" pitchFamily="34" charset="0"/>
              </a:rPr>
              <a:t> to </a:t>
            </a:r>
            <a:r>
              <a:rPr lang="it-IT" sz="2000" dirty="0" err="1" smtClean="0">
                <a:latin typeface="Arial" pitchFamily="34" charset="0"/>
              </a:rPr>
              <a:t>this</a:t>
            </a:r>
            <a:r>
              <a:rPr lang="it-IT" sz="2000" dirty="0" smtClean="0">
                <a:latin typeface="Arial" pitchFamily="34" charset="0"/>
              </a:rPr>
              <a:t> figure. In </a:t>
            </a:r>
            <a:r>
              <a:rPr lang="it-IT" sz="2000" dirty="0" err="1" smtClean="0">
                <a:latin typeface="Arial" pitchFamily="34" charset="0"/>
              </a:rPr>
              <a:t>fact</a:t>
            </a:r>
            <a:r>
              <a:rPr lang="it-IT" sz="2000" dirty="0" smtClean="0">
                <a:latin typeface="Arial" pitchFamily="34" charset="0"/>
              </a:rPr>
              <a:t>, </a:t>
            </a:r>
            <a:r>
              <a:rPr lang="it-IT" sz="2000" dirty="0" err="1" smtClean="0">
                <a:latin typeface="Arial" pitchFamily="34" charset="0"/>
              </a:rPr>
              <a:t>during</a:t>
            </a:r>
            <a:r>
              <a:rPr lang="it-IT" sz="2000" dirty="0" smtClean="0">
                <a:latin typeface="Arial" pitchFamily="34" charset="0"/>
              </a:rPr>
              <a:t> the </a:t>
            </a:r>
            <a:r>
              <a:rPr lang="it-IT" sz="2000" dirty="0" err="1" smtClean="0">
                <a:latin typeface="Arial" pitchFamily="34" charset="0"/>
              </a:rPr>
              <a:t>carnival</a:t>
            </a:r>
            <a:r>
              <a:rPr lang="it-IT" sz="2000" dirty="0" smtClean="0">
                <a:latin typeface="Arial" pitchFamily="34" charset="0"/>
              </a:rPr>
              <a:t>, </a:t>
            </a:r>
            <a:r>
              <a:rPr lang="it-IT" sz="2000" dirty="0" err="1" smtClean="0">
                <a:latin typeface="Arial" pitchFamily="34" charset="0"/>
              </a:rPr>
              <a:t>Geros</a:t>
            </a:r>
            <a:r>
              <a:rPr lang="it-IT" sz="2000" dirty="0">
                <a:latin typeface="Arial" pitchFamily="34" charset="0"/>
              </a:rPr>
              <a:t>, </a:t>
            </a:r>
            <a:r>
              <a:rPr lang="it-IT" sz="2000" dirty="0" smtClean="0">
                <a:latin typeface="Arial" pitchFamily="34" charset="0"/>
              </a:rPr>
              <a:t>an </a:t>
            </a:r>
            <a:r>
              <a:rPr lang="it-IT" sz="2000" dirty="0" err="1" smtClean="0">
                <a:latin typeface="Arial" pitchFamily="34" charset="0"/>
              </a:rPr>
              <a:t>old</a:t>
            </a:r>
            <a:r>
              <a:rPr lang="it-IT" sz="2000" dirty="0" smtClean="0">
                <a:latin typeface="Arial" pitchFamily="34" charset="0"/>
              </a:rPr>
              <a:t> </a:t>
            </a:r>
            <a:r>
              <a:rPr lang="it-IT" sz="2000" dirty="0" err="1" smtClean="0">
                <a:latin typeface="Arial" pitchFamily="34" charset="0"/>
              </a:rPr>
              <a:t>monstrous</a:t>
            </a:r>
            <a:r>
              <a:rPr lang="it-IT" sz="2000" dirty="0" smtClean="0">
                <a:latin typeface="Arial" pitchFamily="34" charset="0"/>
              </a:rPr>
              <a:t> – </a:t>
            </a:r>
            <a:r>
              <a:rPr lang="it-IT" sz="2000" dirty="0" err="1" smtClean="0">
                <a:latin typeface="Arial" pitchFamily="34" charset="0"/>
              </a:rPr>
              <a:t>looking</a:t>
            </a:r>
            <a:r>
              <a:rPr lang="it-IT" sz="2000" dirty="0" smtClean="0">
                <a:latin typeface="Arial" pitchFamily="34" charset="0"/>
              </a:rPr>
              <a:t> </a:t>
            </a:r>
            <a:r>
              <a:rPr lang="it-IT" sz="2000" dirty="0" err="1" smtClean="0">
                <a:latin typeface="Arial" pitchFamily="34" charset="0"/>
              </a:rPr>
              <a:t>goats</a:t>
            </a:r>
            <a:r>
              <a:rPr lang="it-IT" sz="2000" dirty="0" smtClean="0">
                <a:latin typeface="Arial" pitchFamily="34" charset="0"/>
              </a:rPr>
              <a:t> </a:t>
            </a:r>
            <a:r>
              <a:rPr lang="it-IT" sz="2000" dirty="0" err="1" smtClean="0">
                <a:latin typeface="Arial" pitchFamily="34" charset="0"/>
              </a:rPr>
              <a:t>wearing</a:t>
            </a:r>
            <a:r>
              <a:rPr lang="it-IT" sz="2000" dirty="0" smtClean="0">
                <a:latin typeface="Arial" pitchFamily="34" charset="0"/>
              </a:rPr>
              <a:t> a </a:t>
            </a:r>
            <a:r>
              <a:rPr lang="it-IT" sz="2000" dirty="0" err="1" smtClean="0">
                <a:latin typeface="Arial" pitchFamily="34" charset="0"/>
              </a:rPr>
              <a:t>mantle</a:t>
            </a:r>
            <a:r>
              <a:rPr lang="it-IT" sz="2000" dirty="0" smtClean="0">
                <a:latin typeface="Arial" pitchFamily="34" charset="0"/>
              </a:rPr>
              <a:t> of </a:t>
            </a:r>
            <a:r>
              <a:rPr lang="it-IT" sz="2000" dirty="0" err="1" smtClean="0">
                <a:latin typeface="Arial" pitchFamily="34" charset="0"/>
              </a:rPr>
              <a:t>goat</a:t>
            </a:r>
            <a:r>
              <a:rPr lang="it-IT" sz="2000" dirty="0" smtClean="0">
                <a:latin typeface="Arial" pitchFamily="34" charset="0"/>
              </a:rPr>
              <a:t> </a:t>
            </a:r>
            <a:r>
              <a:rPr lang="it-IT" sz="2000" dirty="0" err="1" smtClean="0">
                <a:latin typeface="Arial" pitchFamily="34" charset="0"/>
              </a:rPr>
              <a:t>skins</a:t>
            </a:r>
            <a:r>
              <a:rPr lang="it-IT" sz="2000" dirty="0" smtClean="0">
                <a:latin typeface="Arial" pitchFamily="34" charset="0"/>
              </a:rPr>
              <a:t>, </a:t>
            </a:r>
            <a:r>
              <a:rPr lang="it-IT" sz="2000" dirty="0" err="1" smtClean="0">
                <a:latin typeface="Arial" pitchFamily="34" charset="0"/>
              </a:rPr>
              <a:t>cowbells</a:t>
            </a:r>
            <a:r>
              <a:rPr lang="it-IT" sz="2000" dirty="0" smtClean="0">
                <a:latin typeface="Arial" pitchFamily="34" charset="0"/>
              </a:rPr>
              <a:t> and holding a </a:t>
            </a:r>
            <a:r>
              <a:rPr lang="it-IT" sz="2000" dirty="0" err="1" smtClean="0">
                <a:latin typeface="Arial" pitchFamily="34" charset="0"/>
              </a:rPr>
              <a:t>stick</a:t>
            </a:r>
            <a:r>
              <a:rPr lang="it-IT" sz="2000" dirty="0" smtClean="0">
                <a:latin typeface="Arial" pitchFamily="34" charset="0"/>
              </a:rPr>
              <a:t>, </a:t>
            </a:r>
            <a:r>
              <a:rPr lang="it-IT" sz="2000" dirty="0" err="1" smtClean="0">
                <a:latin typeface="Arial" pitchFamily="34" charset="0"/>
              </a:rPr>
              <a:t>wanders</a:t>
            </a:r>
            <a:r>
              <a:rPr lang="it-IT" sz="2000" dirty="0" smtClean="0">
                <a:latin typeface="Arial" pitchFamily="34" charset="0"/>
              </a:rPr>
              <a:t> and </a:t>
            </a:r>
            <a:r>
              <a:rPr lang="it-IT" sz="2000" dirty="0" err="1" smtClean="0">
                <a:latin typeface="Arial" pitchFamily="34" charset="0"/>
              </a:rPr>
              <a:t>dances</a:t>
            </a:r>
            <a:r>
              <a:rPr lang="it-IT" sz="2000" dirty="0" smtClean="0">
                <a:latin typeface="Arial" pitchFamily="34" charset="0"/>
              </a:rPr>
              <a:t> </a:t>
            </a:r>
            <a:r>
              <a:rPr lang="it-IT" sz="2000" dirty="0" err="1" smtClean="0">
                <a:latin typeface="Arial" pitchFamily="34" charset="0"/>
              </a:rPr>
              <a:t>around</a:t>
            </a:r>
            <a:r>
              <a:rPr lang="it-IT" sz="2000" dirty="0" smtClean="0">
                <a:latin typeface="Arial" pitchFamily="34" charset="0"/>
              </a:rPr>
              <a:t> the </a:t>
            </a:r>
            <a:r>
              <a:rPr lang="it-IT" sz="2000" dirty="0" err="1" smtClean="0">
                <a:latin typeface="Arial" pitchFamily="34" charset="0"/>
              </a:rPr>
              <a:t>streets</a:t>
            </a:r>
            <a:r>
              <a:rPr lang="it-IT" sz="2000" dirty="0" smtClean="0">
                <a:latin typeface="Arial" pitchFamily="34" charset="0"/>
              </a:rPr>
              <a:t>.</a:t>
            </a:r>
            <a:endParaRPr lang="it-IT" sz="2000" dirty="0">
              <a:latin typeface="Arial" pitchFamily="34" charset="0"/>
            </a:endParaRPr>
          </a:p>
        </p:txBody>
      </p:sp>
      <p:pic>
        <p:nvPicPr>
          <p:cNvPr id="3" name="Immagine 2" descr="Korela and Geros from Skyros in Greece by Sparky the Neon Cat, via Flickr #InvasioniDigitali a partire dalle ore 17:00 Invasore: Mario Paffi"/>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924944"/>
            <a:ext cx="2244725" cy="2592289"/>
          </a:xfrm>
          <a:prstGeom prst="rect">
            <a:avLst/>
          </a:prstGeom>
          <a:noFill/>
          <a:ln>
            <a:noFill/>
          </a:ln>
        </p:spPr>
      </p:pic>
    </p:spTree>
    <p:extLst>
      <p:ext uri="{BB962C8B-B14F-4D97-AF65-F5344CB8AC3E}">
        <p14:creationId xmlns:p14="http://schemas.microsoft.com/office/powerpoint/2010/main" val="2104854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5661248"/>
            <a:ext cx="2225824" cy="510952"/>
          </a:xfrm>
        </p:spPr>
        <p:txBody>
          <a:bodyPr>
            <a:normAutofit fontScale="90000"/>
          </a:bodyPr>
          <a:lstStyle/>
          <a:p>
            <a:endParaRPr lang="it-IT" dirty="0"/>
          </a:p>
        </p:txBody>
      </p:sp>
      <p:sp>
        <p:nvSpPr>
          <p:cNvPr id="3" name="Segnaposto contenuto 2"/>
          <p:cNvSpPr>
            <a:spLocks noGrp="1"/>
          </p:cNvSpPr>
          <p:nvPr>
            <p:ph idx="1"/>
          </p:nvPr>
        </p:nvSpPr>
        <p:spPr>
          <a:xfrm>
            <a:off x="734777" y="476672"/>
            <a:ext cx="7543800" cy="2599184"/>
          </a:xfrm>
        </p:spPr>
        <p:txBody>
          <a:bodyPr>
            <a:normAutofit/>
          </a:bodyPr>
          <a:lstStyle/>
          <a:p>
            <a:pPr marL="0" indent="0" algn="just">
              <a:lnSpc>
                <a:spcPct val="150000"/>
              </a:lnSpc>
              <a:buNone/>
            </a:pPr>
            <a:r>
              <a:rPr lang="it-IT" sz="2000" dirty="0" smtClean="0">
                <a:latin typeface="Arial" pitchFamily="34" charset="0"/>
                <a:cs typeface="Arial" pitchFamily="34" charset="0"/>
              </a:rPr>
              <a:t>The </a:t>
            </a:r>
            <a:r>
              <a:rPr lang="it-IT" sz="2000" dirty="0" err="1" smtClean="0">
                <a:latin typeface="Arial" pitchFamily="34" charset="0"/>
                <a:cs typeface="Arial" pitchFamily="34" charset="0"/>
              </a:rPr>
              <a:t>carnivals</a:t>
            </a:r>
            <a:r>
              <a:rPr lang="it-IT" sz="2000" dirty="0" smtClean="0">
                <a:latin typeface="Arial" pitchFamily="34" charset="0"/>
                <a:cs typeface="Arial" pitchFamily="34" charset="0"/>
              </a:rPr>
              <a:t> of the </a:t>
            </a:r>
            <a:r>
              <a:rPr lang="it-IT" sz="2000" dirty="0" err="1" smtClean="0">
                <a:latin typeface="Arial" pitchFamily="34" charset="0"/>
                <a:cs typeface="Arial" pitchFamily="34" charset="0"/>
              </a:rPr>
              <a:t>Mediterranean</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countries</a:t>
            </a:r>
            <a:r>
              <a:rPr lang="it-IT" sz="2000" dirty="0" smtClean="0">
                <a:latin typeface="Arial" pitchFamily="34" charset="0"/>
                <a:cs typeface="Arial" pitchFamily="34" charset="0"/>
              </a:rPr>
              <a:t> are </a:t>
            </a:r>
            <a:r>
              <a:rPr lang="it-IT" sz="2000" dirty="0" err="1" smtClean="0">
                <a:latin typeface="Arial" pitchFamily="34" charset="0"/>
                <a:cs typeface="Arial" pitchFamily="34" charset="0"/>
              </a:rPr>
              <a:t>populated</a:t>
            </a:r>
            <a:r>
              <a:rPr lang="it-IT" sz="2000" dirty="0" smtClean="0">
                <a:latin typeface="Arial" pitchFamily="34" charset="0"/>
                <a:cs typeface="Arial" pitchFamily="34" charset="0"/>
              </a:rPr>
              <a:t> by </a:t>
            </a:r>
            <a:r>
              <a:rPr lang="it-IT" sz="2000" dirty="0" err="1" smtClean="0">
                <a:latin typeface="Arial" pitchFamily="34" charset="0"/>
                <a:cs typeface="Arial" pitchFamily="34" charset="0"/>
              </a:rPr>
              <a:t>extraordinary</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beings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that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appear</a:t>
            </a:r>
            <a:r>
              <a:rPr lang="it-IT" sz="2000" dirty="0" smtClean="0">
                <a:latin typeface="Arial" pitchFamily="34" charset="0"/>
                <a:cs typeface="Arial" pitchFamily="34" charset="0"/>
              </a:rPr>
              <a:t> to be </a:t>
            </a:r>
            <a:r>
              <a:rPr lang="it-IT" sz="2000" dirty="0" err="1" smtClean="0">
                <a:latin typeface="Arial" pitchFamily="34" charset="0"/>
                <a:cs typeface="Arial" pitchFamily="34" charset="0"/>
              </a:rPr>
              <a:t>related</a:t>
            </a:r>
            <a:r>
              <a:rPr lang="it-IT" sz="2000" dirty="0" smtClean="0">
                <a:latin typeface="Arial" pitchFamily="34" charset="0"/>
                <a:cs typeface="Arial" pitchFamily="34" charset="0"/>
              </a:rPr>
              <a:t> to </a:t>
            </a:r>
            <a:r>
              <a:rPr lang="it-IT" sz="2000" dirty="0" err="1" smtClean="0">
                <a:latin typeface="Arial" pitchFamily="34" charset="0"/>
                <a:cs typeface="Arial" pitchFamily="34" charset="0"/>
              </a:rPr>
              <a:t>their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constituent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elements</a:t>
            </a:r>
            <a:r>
              <a:rPr lang="it-IT" sz="2000" dirty="0" smtClean="0">
                <a:latin typeface="Arial" pitchFamily="34" charset="0"/>
                <a:cs typeface="Arial" pitchFamily="34" charset="0"/>
              </a:rPr>
              <a:t> and to the </a:t>
            </a:r>
            <a:r>
              <a:rPr lang="it-IT" sz="2000" dirty="0" err="1" smtClean="0">
                <a:latin typeface="Arial" pitchFamily="34" charset="0"/>
                <a:cs typeface="Arial" pitchFamily="34" charset="0"/>
              </a:rPr>
              <a:t>ritual</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meaning</a:t>
            </a:r>
            <a:r>
              <a:rPr lang="it-IT" sz="2000" dirty="0" smtClean="0">
                <a:latin typeface="Arial" pitchFamily="34" charset="0"/>
                <a:cs typeface="Arial" pitchFamily="34" charset="0"/>
              </a:rPr>
              <a:t>. The use of </a:t>
            </a:r>
            <a:r>
              <a:rPr lang="it-IT" sz="2000" dirty="0" err="1" smtClean="0">
                <a:latin typeface="Arial" pitchFamily="34" charset="0"/>
                <a:cs typeface="Arial" pitchFamily="34" charset="0"/>
              </a:rPr>
              <a:t>facial</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masks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sheep</a:t>
            </a:r>
            <a:r>
              <a:rPr lang="it-IT" sz="2000" dirty="0" smtClean="0">
                <a:latin typeface="Arial" pitchFamily="34" charset="0"/>
                <a:cs typeface="Arial" pitchFamily="34" charset="0"/>
              </a:rPr>
              <a:t> and </a:t>
            </a:r>
            <a:r>
              <a:rPr lang="it-IT" sz="2000" dirty="0" err="1" smtClean="0">
                <a:latin typeface="Arial" pitchFamily="34" charset="0"/>
                <a:cs typeface="Arial" pitchFamily="34" charset="0"/>
              </a:rPr>
              <a:t>mutton</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skins</a:t>
            </a:r>
            <a:r>
              <a:rPr lang="it-IT" sz="2000" dirty="0" smtClean="0">
                <a:latin typeface="Arial" pitchFamily="34" charset="0"/>
                <a:cs typeface="Arial" pitchFamily="34" charset="0"/>
              </a:rPr>
              <a:t>, and </a:t>
            </a:r>
            <a:r>
              <a:rPr lang="it-IT" sz="2000" dirty="0" err="1" smtClean="0">
                <a:latin typeface="Arial" pitchFamily="34" charset="0"/>
                <a:cs typeface="Arial" pitchFamily="34" charset="0"/>
              </a:rPr>
              <a:t>cowbells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widely</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occurs</a:t>
            </a:r>
            <a:r>
              <a:rPr lang="it-IT" sz="2000" dirty="0">
                <a:latin typeface="Arial" pitchFamily="34" charset="0"/>
                <a:cs typeface="Arial" pitchFamily="34" charset="0"/>
              </a:rPr>
              <a:t> </a:t>
            </a:r>
            <a:r>
              <a:rPr lang="it-IT" sz="2000" dirty="0" err="1" smtClean="0">
                <a:latin typeface="Arial" pitchFamily="34" charset="0"/>
                <a:cs typeface="Arial" pitchFamily="34" charset="0"/>
              </a:rPr>
              <a:t>across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them</a:t>
            </a:r>
            <a:r>
              <a:rPr lang="it-IT" sz="2000" dirty="0" smtClean="0">
                <a:latin typeface="Arial" pitchFamily="34" charset="0"/>
                <a:cs typeface="Arial" pitchFamily="34" charset="0"/>
              </a:rPr>
              <a:t>.</a:t>
            </a:r>
            <a:endParaRPr lang="it-IT" sz="2000" dirty="0">
              <a:latin typeface="Arial" pitchFamily="34" charset="0"/>
              <a:cs typeface="Arial" pitchFamily="34" charset="0"/>
            </a:endParaRPr>
          </a:p>
        </p:txBody>
      </p:sp>
      <p:pic>
        <p:nvPicPr>
          <p:cNvPr id="4"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596" y="2924944"/>
            <a:ext cx="2384630" cy="317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descr="C:\Users\user\Desktop\c29b51c0-4579-4997-903f-35f9b549bc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9252" y="2924944"/>
            <a:ext cx="2396317" cy="319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013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6672"/>
            <a:ext cx="4049274" cy="539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32693"/>
            <a:ext cx="4082258" cy="544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44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66498"/>
            <a:ext cx="5472608" cy="577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3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205</TotalTime>
  <Words>131</Words>
  <Application>Microsoft Macintosh PowerPoint</Application>
  <PresentationFormat>Presentazione su schermo (4:3)</PresentationFormat>
  <Paragraphs>19</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Impact</vt:lpstr>
      <vt:lpstr>Times New Roman</vt:lpstr>
      <vt:lpstr>Verdana</vt:lpstr>
      <vt:lpstr>NewsPrint</vt:lpstr>
      <vt:lpstr>MAMUTHONES </vt:lpstr>
      <vt:lpstr>The carnival masks of shepherds and peasants from Barbagia, the central region of Sardinia, characterised by wooden face masks, bells and sheepskins, embody the distant roots and events that shaped are Mediterraean populations and their cultures.</vt:lpstr>
      <vt:lpstr>Presentazione di PowerPoint</vt:lpstr>
      <vt:lpstr>Mamuthones and Issohadores</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MAMUTHONES</dc:title>
  <dc:creator>user</dc:creator>
  <cp:lastModifiedBy>Utente di Microsoft Office</cp:lastModifiedBy>
  <cp:revision>39</cp:revision>
  <dcterms:created xsi:type="dcterms:W3CDTF">2019-10-29T21:38:05Z</dcterms:created>
  <dcterms:modified xsi:type="dcterms:W3CDTF">2019-12-12T11:57:22Z</dcterms:modified>
</cp:coreProperties>
</file>