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9" r:id="rId6"/>
    <p:sldId id="263" r:id="rId7"/>
    <p:sldId id="270" r:id="rId8"/>
    <p:sldId id="271" r:id="rId9"/>
    <p:sldId id="265" r:id="rId10"/>
    <p:sldId id="266" r:id="rId11"/>
    <p:sldId id="267" r:id="rId12"/>
    <p:sldId id="27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50" autoAdjust="0"/>
    <p:restoredTop sz="86410" autoAdjust="0"/>
  </p:normalViewPr>
  <p:slideViewPr>
    <p:cSldViewPr>
      <p:cViewPr varScale="1">
        <p:scale>
          <a:sx n="71" d="100"/>
          <a:sy n="71" d="100"/>
        </p:scale>
        <p:origin x="6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7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25/11/2019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ardegnaturismo.it/sites/default/files/galleria/ssk_30253969_la_maddalena_caprera_luciano_p_rsz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www.sardegnaturismo.it/it/esplora/cala-garibaldi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sardegnaturismo.it/sites/default/files/galleria/caprera_panoramica_dal_compendio_garibaldino_rsz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sardegnaturismo.it/sites/default/files/galleria/ssk_94116991_caprera_pino_garibaldi_sergioboccardo_rsz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119" y="806347"/>
            <a:ext cx="8305800" cy="19812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dirty="0" smtClean="0"/>
              <a:t>GIUSEPPE GARIBALDI</a:t>
            </a:r>
            <a:br>
              <a:rPr lang="it-IT" dirty="0" smtClean="0"/>
            </a:br>
            <a:r>
              <a:rPr lang="it-IT" sz="1600" dirty="0" smtClean="0"/>
              <a:t>Nizza 4 </a:t>
            </a:r>
            <a:r>
              <a:rPr lang="it-IT" sz="1600" dirty="0"/>
              <a:t> </a:t>
            </a:r>
            <a:r>
              <a:rPr lang="it-IT" sz="1600" dirty="0" err="1" smtClean="0"/>
              <a:t>July</a:t>
            </a:r>
            <a:r>
              <a:rPr lang="it-IT" sz="1600" dirty="0" smtClean="0"/>
              <a:t> 1807 – Caprera 2 </a:t>
            </a:r>
            <a:r>
              <a:rPr lang="it-IT" sz="1600" dirty="0" err="1" smtClean="0"/>
              <a:t>June</a:t>
            </a:r>
            <a:r>
              <a:rPr lang="it-IT" sz="1600" dirty="0" smtClean="0"/>
              <a:t> 1882</a:t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  <p:pic>
        <p:nvPicPr>
          <p:cNvPr id="4" name="Immagine 4" descr="imagesCAXB2XV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87" y="3717032"/>
            <a:ext cx="237626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98158" y="184482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known</a:t>
            </a:r>
            <a:r>
              <a:rPr lang="it-IT" dirty="0" smtClean="0"/>
              <a:t> by the nickname of «</a:t>
            </a:r>
            <a:r>
              <a:rPr lang="it-IT" dirty="0"/>
              <a:t>H</a:t>
            </a:r>
            <a:r>
              <a:rPr lang="it-IT" dirty="0" smtClean="0"/>
              <a:t>ero of </a:t>
            </a:r>
            <a:r>
              <a:rPr lang="it-IT" dirty="0" err="1"/>
              <a:t>T</a:t>
            </a:r>
            <a:r>
              <a:rPr lang="it-IT" dirty="0" err="1" smtClean="0"/>
              <a:t>wo</a:t>
            </a:r>
            <a:r>
              <a:rPr lang="it-IT" dirty="0" smtClean="0"/>
              <a:t> </a:t>
            </a:r>
            <a:r>
              <a:rPr lang="it-IT" dirty="0" err="1"/>
              <a:t>W</a:t>
            </a:r>
            <a:r>
              <a:rPr lang="it-IT" dirty="0" err="1" smtClean="0"/>
              <a:t>orlds</a:t>
            </a:r>
            <a:r>
              <a:rPr lang="it-IT" dirty="0" smtClean="0"/>
              <a:t>» for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refers</a:t>
            </a:r>
            <a:r>
              <a:rPr lang="it-IT" dirty="0" smtClean="0"/>
              <a:t> to </a:t>
            </a:r>
            <a:r>
              <a:rPr lang="it-IT" dirty="0" err="1" smtClean="0"/>
              <a:t>his</a:t>
            </a:r>
            <a:r>
              <a:rPr lang="it-IT" dirty="0" smtClean="0"/>
              <a:t>  </a:t>
            </a:r>
            <a:r>
              <a:rPr lang="it-IT" dirty="0" err="1" smtClean="0"/>
              <a:t>military</a:t>
            </a:r>
            <a:r>
              <a:rPr lang="it-IT" dirty="0" smtClean="0"/>
              <a:t> </a:t>
            </a:r>
            <a:r>
              <a:rPr lang="it-IT" dirty="0" err="1" smtClean="0"/>
              <a:t>achievements</a:t>
            </a:r>
            <a:r>
              <a:rPr lang="it-IT" dirty="0" smtClean="0"/>
              <a:t> </a:t>
            </a:r>
            <a:r>
              <a:rPr lang="it-IT" dirty="0" err="1" smtClean="0"/>
              <a:t>both</a:t>
            </a:r>
            <a:r>
              <a:rPr lang="it-IT" dirty="0" smtClean="0"/>
              <a:t> in Europe and in South America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cartina spedizione Mil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4164"/>
            <a:ext cx="5616922" cy="614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40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        The last </a:t>
            </a:r>
            <a:r>
              <a:rPr lang="it-IT" dirty="0" err="1" smtClean="0"/>
              <a:t>phase</a:t>
            </a:r>
            <a:r>
              <a:rPr lang="it-IT" dirty="0" smtClean="0"/>
              <a:t> of life</a:t>
            </a:r>
            <a:endParaRPr lang="it-IT" dirty="0"/>
          </a:p>
        </p:txBody>
      </p:sp>
      <p:pic>
        <p:nvPicPr>
          <p:cNvPr id="4" name="Immagine 8" descr="sedia a rotel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6" descr="imagesCARI9D5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56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0" y="635832"/>
            <a:ext cx="38884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30" y="908720"/>
            <a:ext cx="3832504" cy="468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3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maritime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merchant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Although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wanted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son to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pursue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a career in law or medicine,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Garibaldi’s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passion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prevailed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over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else.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The </a:t>
            </a:r>
            <a:r>
              <a:rPr lang="it-IT" dirty="0" err="1" smtClean="0"/>
              <a:t>origins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 descr="imagesCARVL3Z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429000"/>
            <a:ext cx="290988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casa nat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273526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22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it-IT" sz="2800" dirty="0" smtClean="0">
              <a:latin typeface="Calibri" pitchFamily="34" charset="0"/>
            </a:endParaRPr>
          </a:p>
          <a:p>
            <a:pPr marL="0" indent="0" algn="just">
              <a:buNone/>
            </a:pPr>
            <a:r>
              <a:rPr lang="it-IT" sz="2800" dirty="0" smtClean="0">
                <a:latin typeface="Calibri" pitchFamily="34" charset="0"/>
              </a:rPr>
              <a:t>In </a:t>
            </a:r>
            <a:r>
              <a:rPr lang="it-IT" sz="2800" dirty="0">
                <a:latin typeface="Calibri" pitchFamily="34" charset="0"/>
              </a:rPr>
              <a:t>S</a:t>
            </a:r>
            <a:r>
              <a:rPr lang="it-IT" sz="2800" dirty="0" smtClean="0">
                <a:latin typeface="Calibri" pitchFamily="34" charset="0"/>
              </a:rPr>
              <a:t>outh America, he </a:t>
            </a:r>
            <a:r>
              <a:rPr lang="it-IT" sz="2800" dirty="0" err="1" smtClean="0">
                <a:latin typeface="Calibri" pitchFamily="34" charset="0"/>
              </a:rPr>
              <a:t>was</a:t>
            </a:r>
            <a:r>
              <a:rPr lang="it-IT" sz="2800" dirty="0" smtClean="0">
                <a:latin typeface="Calibri" pitchFamily="34" charset="0"/>
              </a:rPr>
              <a:t> </a:t>
            </a:r>
            <a:r>
              <a:rPr lang="it-IT" sz="2800" dirty="0" err="1" smtClean="0">
                <a:latin typeface="Calibri" pitchFamily="34" charset="0"/>
              </a:rPr>
              <a:t>involved</a:t>
            </a:r>
            <a:r>
              <a:rPr lang="it-IT" sz="2800" dirty="0" smtClean="0">
                <a:latin typeface="Calibri" pitchFamily="34" charset="0"/>
              </a:rPr>
              <a:t> in </a:t>
            </a:r>
            <a:r>
              <a:rPr lang="it-IT" sz="2800" dirty="0" err="1" smtClean="0">
                <a:latin typeface="Calibri" pitchFamily="34" charset="0"/>
              </a:rPr>
              <a:t>fights</a:t>
            </a:r>
            <a:r>
              <a:rPr lang="it-IT" sz="2800" dirty="0" smtClean="0">
                <a:latin typeface="Calibri" pitchFamily="34" charset="0"/>
              </a:rPr>
              <a:t> for the </a:t>
            </a:r>
            <a:r>
              <a:rPr lang="it-IT" sz="2800" dirty="0" err="1" smtClean="0">
                <a:latin typeface="Calibri" pitchFamily="34" charset="0"/>
              </a:rPr>
              <a:t>secessionist</a:t>
            </a:r>
            <a:r>
              <a:rPr lang="it-IT" sz="2800" dirty="0" smtClean="0">
                <a:latin typeface="Calibri" pitchFamily="34" charset="0"/>
              </a:rPr>
              <a:t> </a:t>
            </a:r>
            <a:r>
              <a:rPr lang="it-IT" sz="2800" dirty="0" err="1" smtClean="0">
                <a:latin typeface="Calibri" pitchFamily="34" charset="0"/>
              </a:rPr>
              <a:t>government</a:t>
            </a:r>
            <a:r>
              <a:rPr lang="it-IT" sz="2800" dirty="0" smtClean="0">
                <a:latin typeface="Calibri" pitchFamily="34" charset="0"/>
              </a:rPr>
              <a:t> of the </a:t>
            </a:r>
            <a:r>
              <a:rPr lang="it-IT" sz="2800" dirty="0" err="1" smtClean="0">
                <a:latin typeface="Calibri" pitchFamily="34" charset="0"/>
              </a:rPr>
              <a:t>Brazilian</a:t>
            </a:r>
            <a:r>
              <a:rPr lang="it-IT" sz="2800" dirty="0" smtClean="0">
                <a:latin typeface="Calibri" pitchFamily="34" charset="0"/>
              </a:rPr>
              <a:t> province of Rio Grande del Sul.</a:t>
            </a:r>
            <a:endParaRPr lang="it-IT" sz="2800" dirty="0">
              <a:latin typeface="Calibri" pitchFamily="34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In South America</a:t>
            </a:r>
            <a:endParaRPr lang="it-IT" dirty="0"/>
          </a:p>
        </p:txBody>
      </p:sp>
      <p:pic>
        <p:nvPicPr>
          <p:cNvPr id="4" name="Immagine 3" descr="imagesCAKOPSS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67832"/>
            <a:ext cx="2602979" cy="241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981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endParaRPr lang="it-IT" sz="2800" dirty="0"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it-IT" sz="2800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The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red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shirt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holds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great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significance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. In 1843 in Montevideo, Garibaldi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chose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red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shirts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as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uniforms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of the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italian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legion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which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fought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under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his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command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in the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Uruguayan</a:t>
            </a:r>
            <a:r>
              <a:rPr lang="it-IT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ea typeface="Calibri" pitchFamily="34" charset="0"/>
                <a:cs typeface="Times New Roman" pitchFamily="18" charset="0"/>
              </a:rPr>
              <a:t>Civil</a:t>
            </a:r>
            <a:r>
              <a:rPr lang="it-IT" sz="2800" dirty="0" smtClean="0">
                <a:ea typeface="Calibri" pitchFamily="34" charset="0"/>
                <a:cs typeface="Times New Roman" pitchFamily="18" charset="0"/>
              </a:rPr>
              <a:t> War.</a:t>
            </a:r>
          </a:p>
          <a:p>
            <a:pPr marL="0" indent="0" algn="just">
              <a:buNone/>
              <a:defRPr/>
            </a:pPr>
            <a:r>
              <a:rPr lang="it-IT" sz="2800" dirty="0" smtClean="0"/>
              <a:t>Garibaldi </a:t>
            </a:r>
            <a:r>
              <a:rPr lang="it-IT" sz="2800" dirty="0" err="1" smtClean="0"/>
              <a:t>bought</a:t>
            </a:r>
            <a:r>
              <a:rPr lang="it-IT" sz="2800" dirty="0" smtClean="0"/>
              <a:t> the </a:t>
            </a:r>
            <a:r>
              <a:rPr lang="it-IT" sz="2800" dirty="0" err="1" smtClean="0"/>
              <a:t>shirts</a:t>
            </a:r>
            <a:r>
              <a:rPr lang="it-IT" sz="2800" dirty="0" smtClean="0"/>
              <a:t> </a:t>
            </a:r>
            <a:r>
              <a:rPr lang="it-IT" sz="2800" dirty="0" err="1" smtClean="0"/>
              <a:t>at</a:t>
            </a:r>
            <a:r>
              <a:rPr lang="it-IT" sz="2800" dirty="0" smtClean="0"/>
              <a:t> a </a:t>
            </a:r>
            <a:r>
              <a:rPr lang="it-IT" sz="2800" dirty="0" err="1" smtClean="0"/>
              <a:t>discounted</a:t>
            </a:r>
            <a:r>
              <a:rPr lang="it-IT" sz="2800" dirty="0" smtClean="0"/>
              <a:t> </a:t>
            </a:r>
            <a:r>
              <a:rPr lang="it-IT" sz="2800" dirty="0" err="1" smtClean="0"/>
              <a:t>price</a:t>
            </a:r>
            <a:r>
              <a:rPr lang="it-IT" sz="2800" dirty="0" smtClean="0"/>
              <a:t>, </a:t>
            </a:r>
            <a:r>
              <a:rPr lang="it-IT" sz="2800" dirty="0" err="1" smtClean="0"/>
              <a:t>as</a:t>
            </a:r>
            <a:r>
              <a:rPr lang="it-IT" sz="2800" dirty="0" smtClean="0"/>
              <a:t> </a:t>
            </a:r>
            <a:r>
              <a:rPr lang="it-IT" sz="2800" dirty="0" err="1" smtClean="0"/>
              <a:t>they</a:t>
            </a:r>
            <a:r>
              <a:rPr lang="it-IT" sz="2800" dirty="0" smtClean="0"/>
              <a:t> </a:t>
            </a:r>
            <a:r>
              <a:rPr lang="it-IT" sz="2800" dirty="0" err="1" smtClean="0"/>
              <a:t>were</a:t>
            </a:r>
            <a:r>
              <a:rPr lang="it-IT" sz="2800" dirty="0" smtClean="0"/>
              <a:t> </a:t>
            </a:r>
            <a:r>
              <a:rPr lang="it-IT" sz="2800" dirty="0" err="1" smtClean="0"/>
              <a:t>meant</a:t>
            </a:r>
            <a:r>
              <a:rPr lang="it-IT" sz="2800" dirty="0" smtClean="0"/>
              <a:t> to be </a:t>
            </a:r>
            <a:r>
              <a:rPr lang="it-IT" sz="2800" dirty="0" err="1" smtClean="0"/>
              <a:t>worn</a:t>
            </a:r>
            <a:r>
              <a:rPr lang="it-IT" sz="2800" dirty="0" smtClean="0"/>
              <a:t> by </a:t>
            </a:r>
            <a:r>
              <a:rPr lang="it-IT" sz="2800" dirty="0" err="1" smtClean="0"/>
              <a:t>meat</a:t>
            </a:r>
            <a:r>
              <a:rPr lang="it-IT" sz="2800" dirty="0" smtClean="0"/>
              <a:t> </a:t>
            </a:r>
            <a:r>
              <a:rPr lang="it-IT" sz="2800" dirty="0" err="1" smtClean="0"/>
              <a:t>factories</a:t>
            </a:r>
            <a:r>
              <a:rPr lang="it-IT" sz="2800" dirty="0" smtClean="0"/>
              <a:t> </a:t>
            </a:r>
            <a:r>
              <a:rPr lang="it-IT" sz="2800" dirty="0" err="1" smtClean="0"/>
              <a:t>workers</a:t>
            </a:r>
            <a:r>
              <a:rPr lang="it-IT" sz="2800" dirty="0" smtClean="0"/>
              <a:t>. The </a:t>
            </a:r>
            <a:r>
              <a:rPr lang="it-IT" sz="2800" dirty="0" err="1" smtClean="0"/>
              <a:t>colour</a:t>
            </a:r>
            <a:r>
              <a:rPr lang="it-IT" sz="2800" dirty="0" smtClean="0"/>
              <a:t> </a:t>
            </a:r>
            <a:r>
              <a:rPr lang="it-IT" sz="2800" dirty="0" err="1" smtClean="0"/>
              <a:t>red</a:t>
            </a:r>
            <a:r>
              <a:rPr lang="it-IT" sz="2800" dirty="0" smtClean="0"/>
              <a:t> </a:t>
            </a:r>
            <a:r>
              <a:rPr lang="it-IT" sz="2800" dirty="0" err="1" smtClean="0"/>
              <a:t>was</a:t>
            </a:r>
            <a:r>
              <a:rPr lang="it-IT" sz="2800" dirty="0" smtClean="0"/>
              <a:t> </a:t>
            </a:r>
            <a:r>
              <a:rPr lang="it-IT" sz="2800" dirty="0" err="1" smtClean="0"/>
              <a:t>used</a:t>
            </a:r>
            <a:r>
              <a:rPr lang="it-IT" sz="2800" dirty="0" smtClean="0"/>
              <a:t> to camouflage the </a:t>
            </a:r>
            <a:r>
              <a:rPr lang="it-IT" sz="2800" dirty="0" err="1" smtClean="0"/>
              <a:t>blood</a:t>
            </a:r>
            <a:r>
              <a:rPr lang="it-IT" sz="2800" dirty="0" smtClean="0"/>
              <a:t> </a:t>
            </a:r>
            <a:r>
              <a:rPr lang="it-IT" sz="2800" dirty="0" err="1" smtClean="0"/>
              <a:t>stains</a:t>
            </a:r>
            <a:r>
              <a:rPr lang="it-IT" sz="2800" dirty="0" smtClean="0"/>
              <a:t> of the </a:t>
            </a:r>
            <a:r>
              <a:rPr lang="it-IT" sz="2800" dirty="0" err="1" smtClean="0"/>
              <a:t>slaughter</a:t>
            </a:r>
            <a:r>
              <a:rPr lang="it-IT" sz="2800" dirty="0"/>
              <a:t>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The </a:t>
            </a:r>
            <a:r>
              <a:rPr lang="it-IT" dirty="0" err="1" smtClean="0"/>
              <a:t>red</a:t>
            </a:r>
            <a:r>
              <a:rPr lang="it-IT" dirty="0" smtClean="0"/>
              <a:t> </a:t>
            </a:r>
            <a:r>
              <a:rPr lang="it-IT" dirty="0" err="1" smtClean="0"/>
              <a:t>shirt</a:t>
            </a:r>
            <a:endParaRPr lang="it-IT" dirty="0"/>
          </a:p>
        </p:txBody>
      </p:sp>
      <p:pic>
        <p:nvPicPr>
          <p:cNvPr id="4" name="Immagine 3" descr="imagesCA7A6Z6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641149" cy="213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722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/>
              <a:t>Garibaldi and the </a:t>
            </a:r>
            <a:r>
              <a:rPr lang="it-IT" sz="4800" dirty="0" err="1" smtClean="0"/>
              <a:t>women</a:t>
            </a:r>
            <a:endParaRPr lang="it-IT" sz="4800" dirty="0"/>
          </a:p>
        </p:txBody>
      </p:sp>
      <p:sp>
        <p:nvSpPr>
          <p:cNvPr id="3" name="Rettangolo 2"/>
          <p:cNvSpPr/>
          <p:nvPr/>
        </p:nvSpPr>
        <p:spPr>
          <a:xfrm>
            <a:off x="971600" y="2413338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 smtClean="0"/>
              <a:t>During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his</a:t>
            </a:r>
            <a:r>
              <a:rPr lang="it-IT" sz="2800" b="1" dirty="0" smtClean="0"/>
              <a:t> life Garibaldi </a:t>
            </a:r>
            <a:r>
              <a:rPr lang="it-IT" sz="2800" b="1" dirty="0" err="1" smtClean="0"/>
              <a:t>had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many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relationships</a:t>
            </a:r>
            <a:r>
              <a:rPr lang="it-IT" sz="2800" b="1" dirty="0" smtClean="0"/>
              <a:t> with </a:t>
            </a:r>
            <a:r>
              <a:rPr lang="it-IT" sz="2800" b="1" dirty="0" err="1" smtClean="0"/>
              <a:t>different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women</a:t>
            </a:r>
            <a:r>
              <a:rPr lang="it-IT" sz="2800" b="1" dirty="0" smtClean="0"/>
              <a:t>. He </a:t>
            </a:r>
            <a:r>
              <a:rPr lang="it-IT" sz="2800" b="1" dirty="0" err="1" smtClean="0"/>
              <a:t>married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three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times</a:t>
            </a:r>
            <a:r>
              <a:rPr lang="it-IT" sz="2800" b="1" dirty="0" smtClean="0"/>
              <a:t>, </a:t>
            </a:r>
            <a:r>
              <a:rPr lang="it-IT" sz="2800" b="1" dirty="0" err="1" smtClean="0"/>
              <a:t>but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his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greatest</a:t>
            </a:r>
            <a:r>
              <a:rPr lang="it-IT" sz="2800" b="1" dirty="0" smtClean="0"/>
              <a:t> love </a:t>
            </a:r>
            <a:r>
              <a:rPr lang="it-IT" sz="2800" b="1" dirty="0" err="1" smtClean="0"/>
              <a:t>was</a:t>
            </a:r>
            <a:r>
              <a:rPr lang="it-IT" sz="2800" b="1" dirty="0" smtClean="0"/>
              <a:t> Anita.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331640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</a:rPr>
              <a:t>Anita Garibaldi, 1821-1849; </a:t>
            </a:r>
          </a:p>
          <a:p>
            <a:r>
              <a:rPr lang="it-IT" dirty="0" smtClean="0">
                <a:latin typeface="Calibri" pitchFamily="34" charset="0"/>
              </a:rPr>
              <a:t>Anita and Garibaldi </a:t>
            </a:r>
            <a:r>
              <a:rPr lang="it-IT" dirty="0" err="1" smtClean="0">
                <a:latin typeface="Calibri" pitchFamily="34" charset="0"/>
              </a:rPr>
              <a:t>had</a:t>
            </a:r>
            <a:r>
              <a:rPr lang="it-IT" dirty="0" smtClean="0">
                <a:latin typeface="Calibri" pitchFamily="34" charset="0"/>
              </a:rPr>
              <a:t> </a:t>
            </a:r>
            <a:r>
              <a:rPr lang="it-IT" dirty="0" err="1" smtClean="0">
                <a:latin typeface="Calibri" pitchFamily="34" charset="0"/>
              </a:rPr>
              <a:t>four</a:t>
            </a:r>
            <a:r>
              <a:rPr lang="it-IT" dirty="0" smtClean="0">
                <a:latin typeface="Calibri" pitchFamily="34" charset="0"/>
              </a:rPr>
              <a:t> </a:t>
            </a:r>
            <a:r>
              <a:rPr lang="it-IT" dirty="0" err="1" smtClean="0">
                <a:latin typeface="Calibri" pitchFamily="34" charset="0"/>
              </a:rPr>
              <a:t>children</a:t>
            </a:r>
            <a:r>
              <a:rPr lang="it-IT" dirty="0" smtClean="0">
                <a:latin typeface="Calibri" pitchFamily="34" charset="0"/>
              </a:rPr>
              <a:t> </a:t>
            </a:r>
          </a:p>
          <a:p>
            <a:r>
              <a:rPr lang="it-IT" dirty="0" err="1" smtClean="0">
                <a:latin typeface="Calibri" pitchFamily="34" charset="0"/>
              </a:rPr>
              <a:t>together</a:t>
            </a:r>
            <a:r>
              <a:rPr lang="it-IT" dirty="0" smtClean="0">
                <a:latin typeface="Calibri" pitchFamily="34" charset="0"/>
              </a:rPr>
              <a:t>.</a:t>
            </a:r>
            <a:endParaRPr lang="it-IT" dirty="0">
              <a:latin typeface="Calibri" pitchFamily="34" charset="0"/>
            </a:endParaRPr>
          </a:p>
        </p:txBody>
      </p:sp>
      <p:pic>
        <p:nvPicPr>
          <p:cNvPr id="5" name="Immagine 5" descr="imagesCAF6CY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1847999" cy="190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36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dirty="0" smtClean="0">
                <a:latin typeface="Calibri" pitchFamily="34" charset="0"/>
              </a:rPr>
              <a:t>Garibaldi </a:t>
            </a:r>
            <a:r>
              <a:rPr lang="it-IT" sz="1600" dirty="0" err="1" smtClean="0">
                <a:latin typeface="Calibri" pitchFamily="34" charset="0"/>
              </a:rPr>
              <a:t>chose</a:t>
            </a:r>
            <a:r>
              <a:rPr lang="it-IT" sz="1600" dirty="0" smtClean="0">
                <a:latin typeface="Calibri" pitchFamily="34" charset="0"/>
              </a:rPr>
              <a:t> Caprera, first </a:t>
            </a:r>
            <a:r>
              <a:rPr lang="it-IT" sz="1600" dirty="0" err="1" smtClean="0">
                <a:latin typeface="Calibri" pitchFamily="34" charset="0"/>
              </a:rPr>
              <a:t>as</a:t>
            </a:r>
            <a:r>
              <a:rPr lang="it-IT" sz="1600" dirty="0" smtClean="0">
                <a:latin typeface="Calibri" pitchFamily="34" charset="0"/>
              </a:rPr>
              <a:t> a </a:t>
            </a:r>
            <a:r>
              <a:rPr lang="it-IT" sz="1600" dirty="0" err="1" smtClean="0">
                <a:latin typeface="Calibri" pitchFamily="34" charset="0"/>
              </a:rPr>
              <a:t>place</a:t>
            </a:r>
            <a:r>
              <a:rPr lang="it-IT" sz="1600" dirty="0" smtClean="0">
                <a:latin typeface="Calibri" pitchFamily="34" charset="0"/>
              </a:rPr>
              <a:t> of </a:t>
            </a:r>
            <a:r>
              <a:rPr lang="it-IT" sz="1600" dirty="0" err="1" smtClean="0">
                <a:latin typeface="Calibri" pitchFamily="34" charset="0"/>
              </a:rPr>
              <a:t>exile</a:t>
            </a:r>
            <a:r>
              <a:rPr lang="it-IT" sz="1600" dirty="0" smtClean="0">
                <a:latin typeface="Calibri" pitchFamily="34" charset="0"/>
              </a:rPr>
              <a:t> , and </a:t>
            </a:r>
            <a:r>
              <a:rPr lang="it-IT" sz="1600" dirty="0" err="1" smtClean="0">
                <a:latin typeface="Calibri" pitchFamily="34" charset="0"/>
              </a:rPr>
              <a:t>then</a:t>
            </a:r>
            <a:r>
              <a:rPr lang="it-IT" sz="1600" dirty="0" smtClean="0">
                <a:latin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</a:rPr>
              <a:t>as</a:t>
            </a:r>
            <a:r>
              <a:rPr lang="it-IT" sz="1600" dirty="0" smtClean="0">
                <a:latin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</a:rPr>
              <a:t>his</a:t>
            </a:r>
            <a:r>
              <a:rPr lang="it-IT" sz="1600" dirty="0" smtClean="0">
                <a:latin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</a:rPr>
              <a:t>permanent</a:t>
            </a:r>
            <a:r>
              <a:rPr lang="it-IT" sz="1600" dirty="0" smtClean="0">
                <a:latin typeface="Calibri" pitchFamily="34" charset="0"/>
              </a:rPr>
              <a:t> home.</a:t>
            </a:r>
            <a:endParaRPr lang="it-IT" sz="15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The </a:t>
            </a:r>
            <a:r>
              <a:rPr lang="it-IT" dirty="0" err="1" smtClean="0"/>
              <a:t>exile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it-IT" sz="1500" dirty="0" smtClean="0"/>
              <a:t>Garibaldi </a:t>
            </a:r>
            <a:r>
              <a:rPr lang="it-IT" sz="1500" dirty="0" err="1" smtClean="0"/>
              <a:t>helped</a:t>
            </a:r>
            <a:r>
              <a:rPr lang="it-IT" sz="1500" dirty="0" smtClean="0"/>
              <a:t> </a:t>
            </a:r>
            <a:r>
              <a:rPr lang="it-IT" sz="1500" dirty="0" err="1" smtClean="0"/>
              <a:t>enahncing</a:t>
            </a:r>
            <a:r>
              <a:rPr lang="it-IT" sz="1500" dirty="0" smtClean="0"/>
              <a:t>  </a:t>
            </a:r>
            <a:r>
              <a:rPr lang="it-IT" sz="1500" dirty="0" err="1" smtClean="0"/>
              <a:t>Caprera’s</a:t>
            </a:r>
            <a:r>
              <a:rPr lang="it-IT" sz="1500" dirty="0" smtClean="0"/>
              <a:t> agricolture and made the </a:t>
            </a:r>
            <a:r>
              <a:rPr lang="it-IT" sz="1500" dirty="0" err="1" smtClean="0"/>
              <a:t>island</a:t>
            </a:r>
            <a:r>
              <a:rPr lang="it-IT" sz="1500" dirty="0" smtClean="0"/>
              <a:t> an </a:t>
            </a:r>
            <a:r>
              <a:rPr lang="it-IT" sz="1500" dirty="0" err="1" smtClean="0"/>
              <a:t>agricultural</a:t>
            </a:r>
            <a:r>
              <a:rPr lang="it-IT" sz="1500" dirty="0" smtClean="0"/>
              <a:t> </a:t>
            </a:r>
            <a:r>
              <a:rPr lang="it-IT" sz="1500" dirty="0" err="1" smtClean="0"/>
              <a:t>colony</a:t>
            </a:r>
            <a:r>
              <a:rPr lang="it-IT" sz="1500" dirty="0" smtClean="0"/>
              <a:t>.</a:t>
            </a:r>
            <a:endParaRPr lang="it-IT" sz="1500" dirty="0"/>
          </a:p>
        </p:txBody>
      </p:sp>
      <p:pic>
        <p:nvPicPr>
          <p:cNvPr id="7" name="Immagine 5" descr="imagesCA9AWCW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3" y="2852936"/>
            <a:ext cx="364973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4" descr="imagesCAX038IG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63" y="2780928"/>
            <a:ext cx="326857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Maddalena  and Caprera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In the </a:t>
            </a:r>
            <a:r>
              <a:rPr lang="it-IT" dirty="0" err="1" smtClean="0"/>
              <a:t>extreme</a:t>
            </a:r>
            <a:r>
              <a:rPr lang="it-IT" dirty="0" smtClean="0"/>
              <a:t> </a:t>
            </a:r>
            <a:r>
              <a:rPr lang="it-IT" dirty="0" err="1" smtClean="0"/>
              <a:t>north-east</a:t>
            </a:r>
            <a:r>
              <a:rPr lang="it-IT" dirty="0" smtClean="0"/>
              <a:t> of </a:t>
            </a:r>
            <a:r>
              <a:rPr lang="it-IT" dirty="0" err="1" smtClean="0"/>
              <a:t>Sardinia</a:t>
            </a:r>
            <a:r>
              <a:rPr lang="it-IT" dirty="0" smtClean="0"/>
              <a:t>,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last home of the </a:t>
            </a:r>
            <a:r>
              <a:rPr lang="it-IT" dirty="0"/>
              <a:t>H</a:t>
            </a:r>
            <a:r>
              <a:rPr lang="it-IT" dirty="0" smtClean="0"/>
              <a:t>ero of the </a:t>
            </a:r>
            <a:r>
              <a:rPr lang="it-IT" dirty="0" err="1"/>
              <a:t>T</a:t>
            </a:r>
            <a:r>
              <a:rPr lang="it-IT" dirty="0" err="1" smtClean="0"/>
              <a:t>wo</a:t>
            </a:r>
            <a:r>
              <a:rPr lang="it-IT" dirty="0" smtClean="0"/>
              <a:t> </a:t>
            </a:r>
            <a:r>
              <a:rPr lang="it-IT" dirty="0" err="1" smtClean="0"/>
              <a:t>Worlds</a:t>
            </a:r>
            <a:r>
              <a:rPr lang="it-IT" dirty="0" smtClean="0"/>
              <a:t>: Caprera.</a:t>
            </a:r>
          </a:p>
          <a:p>
            <a:r>
              <a:rPr lang="it-IT" dirty="0" err="1" smtClean="0"/>
              <a:t>Surrounded</a:t>
            </a:r>
            <a:r>
              <a:rPr lang="it-IT" dirty="0" smtClean="0"/>
              <a:t> by the </a:t>
            </a:r>
            <a:r>
              <a:rPr lang="it-IT" dirty="0" err="1" smtClean="0"/>
              <a:t>sea</a:t>
            </a:r>
            <a:r>
              <a:rPr lang="it-IT" dirty="0" smtClean="0"/>
              <a:t>, </a:t>
            </a:r>
            <a:r>
              <a:rPr lang="it-IT" dirty="0" err="1" smtClean="0"/>
              <a:t>Mediterranean</a:t>
            </a:r>
            <a:r>
              <a:rPr lang="it-IT" dirty="0" smtClean="0"/>
              <a:t> </a:t>
            </a:r>
            <a:r>
              <a:rPr lang="it-IT" dirty="0" err="1" smtClean="0"/>
              <a:t>vegetation</a:t>
            </a:r>
            <a:r>
              <a:rPr lang="it-IT" dirty="0" smtClean="0"/>
              <a:t> and granite, Caprera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largest</a:t>
            </a:r>
            <a:r>
              <a:rPr lang="it-IT" dirty="0" smtClean="0"/>
              <a:t> </a:t>
            </a:r>
            <a:r>
              <a:rPr lang="it-IT" dirty="0" err="1" smtClean="0"/>
              <a:t>island</a:t>
            </a:r>
            <a:r>
              <a:rPr lang="it-IT" dirty="0" smtClean="0"/>
              <a:t> of the </a:t>
            </a:r>
            <a:r>
              <a:rPr lang="it-IT" dirty="0" err="1" smtClean="0"/>
              <a:t>archipelago</a:t>
            </a:r>
            <a:r>
              <a:rPr lang="it-IT" dirty="0" smtClean="0"/>
              <a:t> of La  Maddalena.</a:t>
            </a:r>
            <a:endParaRPr lang="it-IT" dirty="0"/>
          </a:p>
        </p:txBody>
      </p:sp>
      <p:pic>
        <p:nvPicPr>
          <p:cNvPr id="5" name="Segnaposto immagine 4" descr="Caprera - La Maddalena">
            <a:hlinkClick r:id="rId2" tooltip="&quot;Caprera - La Maddalena. Credits: Luciano P.. 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1" r="17961"/>
          <a:stretch>
            <a:fillRect/>
          </a:stretch>
        </p:blipFill>
        <p:spPr bwMode="auto">
          <a:xfrm>
            <a:off x="539552" y="404664"/>
            <a:ext cx="604867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587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56176" y="1202097"/>
            <a:ext cx="2057400" cy="4419600"/>
          </a:xfrm>
        </p:spPr>
        <p:txBody>
          <a:bodyPr>
            <a:norm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peace</a:t>
            </a:r>
            <a:r>
              <a:rPr lang="it-IT" dirty="0" smtClean="0"/>
              <a:t>, he </a:t>
            </a:r>
            <a:r>
              <a:rPr lang="it-IT" dirty="0" err="1" smtClean="0"/>
              <a:t>planned</a:t>
            </a:r>
            <a:r>
              <a:rPr lang="it-IT" dirty="0" smtClean="0"/>
              <a:t> the </a:t>
            </a:r>
            <a:r>
              <a:rPr lang="it-IT" dirty="0" err="1" smtClean="0"/>
              <a:t>actions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marked</a:t>
            </a:r>
            <a:r>
              <a:rPr lang="it-IT" dirty="0" smtClean="0"/>
              <a:t> the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Risorgimento’s</a:t>
            </a:r>
            <a:r>
              <a:rPr lang="it-IT" dirty="0" smtClean="0"/>
              <a:t> </a:t>
            </a:r>
            <a:r>
              <a:rPr lang="it-IT" dirty="0" err="1" smtClean="0"/>
              <a:t>history</a:t>
            </a:r>
            <a:r>
              <a:rPr lang="it-IT" dirty="0" smtClean="0"/>
              <a:t>.</a:t>
            </a:r>
          </a:p>
          <a:p>
            <a:r>
              <a:rPr lang="it-IT" dirty="0" smtClean="0"/>
              <a:t> «The </a:t>
            </a:r>
            <a:r>
              <a:rPr lang="it-IT" dirty="0" err="1" smtClean="0"/>
              <a:t>white</a:t>
            </a:r>
            <a:r>
              <a:rPr lang="it-IT" dirty="0" smtClean="0"/>
              <a:t> </a:t>
            </a:r>
            <a:r>
              <a:rPr lang="it-IT" dirty="0" err="1" smtClean="0"/>
              <a:t>house</a:t>
            </a:r>
            <a:r>
              <a:rPr lang="it-IT" dirty="0" smtClean="0"/>
              <a:t>»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stands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– a </a:t>
            </a:r>
            <a:r>
              <a:rPr lang="it-IT" dirty="0" err="1" smtClean="0"/>
              <a:t>symbol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, to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, </a:t>
            </a:r>
            <a:r>
              <a:rPr lang="it-IT" dirty="0" err="1" smtClean="0"/>
              <a:t>causes</a:t>
            </a:r>
            <a:r>
              <a:rPr lang="it-IT" dirty="0" smtClean="0"/>
              <a:t> </a:t>
            </a:r>
            <a:r>
              <a:rPr lang="it-IT" dirty="0" err="1" smtClean="0"/>
              <a:t>astonishment</a:t>
            </a:r>
            <a:r>
              <a:rPr lang="it-IT" dirty="0" smtClean="0"/>
              <a:t> and </a:t>
            </a:r>
            <a:r>
              <a:rPr lang="it-IT" dirty="0" err="1" smtClean="0"/>
              <a:t>interest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  <p:pic>
        <p:nvPicPr>
          <p:cNvPr id="6" name="Segnaposto immagine 5" descr="Cala Garibaldi - Caprera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1" r="17961"/>
          <a:stretch>
            <a:fillRect/>
          </a:stretch>
        </p:blipFill>
        <p:spPr bwMode="auto">
          <a:xfrm>
            <a:off x="1754808" y="260648"/>
            <a:ext cx="358257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Caprera - pino di Garibaldi - La Maddalena">
            <a:hlinkClick r:id="rId4" tooltip="&quot;Caprera - pino di Garibaldi - La Maddalena. Credits: Sergio Boccardo. 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345638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Panoramica dal compendio garibaldino">
            <a:hlinkClick r:id="rId6" tooltip="&quot;Panoramica dal compendio garibaldino. Credits: Mirko Ugo - Ente Parco Nazionale arcipelago La Maddalena. License: CC BY-NC-SA.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3465264" cy="2081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82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The </a:t>
            </a:r>
            <a:r>
              <a:rPr lang="it-IT" dirty="0" err="1" smtClean="0"/>
              <a:t>dispatch</a:t>
            </a:r>
            <a:r>
              <a:rPr lang="it-IT" dirty="0" smtClean="0"/>
              <a:t> of the </a:t>
            </a:r>
            <a:r>
              <a:rPr lang="it-IT" dirty="0" err="1"/>
              <a:t>T</a:t>
            </a:r>
            <a:r>
              <a:rPr lang="it-IT" dirty="0" err="1" smtClean="0"/>
              <a:t>housand</a:t>
            </a:r>
            <a:endParaRPr lang="it-IT" dirty="0"/>
          </a:p>
        </p:txBody>
      </p:sp>
      <p:pic>
        <p:nvPicPr>
          <p:cNvPr id="3" name="Immagine 3" descr="spedizione dei Mil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725"/>
            <a:ext cx="267811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4" descr="ispedizione Mill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4149725"/>
            <a:ext cx="34337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21861" y="148478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/>
              <a:t>The </a:t>
            </a:r>
            <a:r>
              <a:rPr lang="it-IT" sz="2000" dirty="0" err="1" smtClean="0"/>
              <a:t>expedition</a:t>
            </a:r>
            <a:r>
              <a:rPr lang="it-IT" sz="2000" dirty="0" smtClean="0"/>
              <a:t> of the </a:t>
            </a:r>
            <a:r>
              <a:rPr lang="it-IT" sz="2000" dirty="0" err="1"/>
              <a:t>T</a:t>
            </a:r>
            <a:r>
              <a:rPr lang="it-IT" sz="2000" dirty="0" err="1" smtClean="0"/>
              <a:t>housand</a:t>
            </a:r>
            <a:r>
              <a:rPr lang="it-IT" sz="2000" dirty="0" smtClean="0"/>
              <a:t> </a:t>
            </a:r>
            <a:r>
              <a:rPr lang="it-IT" sz="2000" dirty="0" err="1" smtClean="0"/>
              <a:t>was</a:t>
            </a: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crucial</a:t>
            </a:r>
            <a:r>
              <a:rPr lang="it-IT" sz="2000" dirty="0" smtClean="0"/>
              <a:t> </a:t>
            </a:r>
            <a:r>
              <a:rPr lang="it-IT" sz="2000" dirty="0" err="1" smtClean="0"/>
              <a:t>episodes</a:t>
            </a:r>
            <a:r>
              <a:rPr lang="it-IT" sz="2000" dirty="0" smtClean="0"/>
              <a:t> of Risorgimento.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happened</a:t>
            </a:r>
            <a:r>
              <a:rPr lang="it-IT" sz="2000" dirty="0" smtClean="0"/>
              <a:t> in 1860, </a:t>
            </a:r>
            <a:r>
              <a:rPr lang="it-IT" sz="2000" dirty="0" err="1" smtClean="0"/>
              <a:t>when</a:t>
            </a:r>
            <a:r>
              <a:rPr lang="it-IT" sz="2000" dirty="0" smtClean="0"/>
              <a:t>  a </a:t>
            </a:r>
            <a:r>
              <a:rPr lang="it-IT" sz="2000" dirty="0" err="1" smtClean="0"/>
              <a:t>thousand</a:t>
            </a:r>
            <a:r>
              <a:rPr lang="it-IT" sz="2000" dirty="0" smtClean="0"/>
              <a:t> </a:t>
            </a:r>
            <a:r>
              <a:rPr lang="it-IT" sz="2000" dirty="0" err="1"/>
              <a:t>v</a:t>
            </a:r>
            <a:r>
              <a:rPr lang="it-IT" sz="2000" dirty="0" err="1" smtClean="0"/>
              <a:t>olunteers</a:t>
            </a:r>
            <a:r>
              <a:rPr lang="it-IT" sz="2000" dirty="0" smtClean="0"/>
              <a:t>, under the </a:t>
            </a:r>
            <a:r>
              <a:rPr lang="it-IT" sz="2000" dirty="0" err="1" smtClean="0"/>
              <a:t>command</a:t>
            </a:r>
            <a:r>
              <a:rPr lang="it-IT" sz="2000" dirty="0" smtClean="0"/>
              <a:t> of Garibaldi, </a:t>
            </a:r>
            <a:r>
              <a:rPr lang="it-IT" sz="2000" dirty="0" err="1" smtClean="0"/>
              <a:t>sailed</a:t>
            </a:r>
            <a:r>
              <a:rPr lang="it-IT" sz="2000" dirty="0" smtClean="0"/>
              <a:t> from Quarto, in the Kingdom of </a:t>
            </a:r>
            <a:r>
              <a:rPr lang="it-IT" sz="2000" dirty="0" err="1" smtClean="0"/>
              <a:t>Sardinia</a:t>
            </a:r>
            <a:r>
              <a:rPr lang="it-IT" sz="2000" dirty="0" smtClean="0"/>
              <a:t>, and </a:t>
            </a:r>
            <a:r>
              <a:rPr lang="it-IT" sz="2000" dirty="0" err="1" smtClean="0"/>
              <a:t>landed</a:t>
            </a:r>
            <a:r>
              <a:rPr lang="it-IT" sz="2000" dirty="0" smtClean="0"/>
              <a:t> in </a:t>
            </a:r>
            <a:r>
              <a:rPr lang="it-IT" sz="2000" dirty="0" err="1" smtClean="0"/>
              <a:t>Sicily</a:t>
            </a:r>
            <a:r>
              <a:rPr lang="it-IT" sz="2000" dirty="0" smtClean="0"/>
              <a:t>, in the </a:t>
            </a:r>
            <a:r>
              <a:rPr lang="it-IT" sz="2000" dirty="0"/>
              <a:t>K</a:t>
            </a:r>
            <a:r>
              <a:rPr lang="it-IT" sz="2000" dirty="0" smtClean="0"/>
              <a:t>ingdom of the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Sicilies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40501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</TotalTime>
  <Words>390</Words>
  <Application>Microsoft Office PowerPoint</Application>
  <PresentationFormat>Presentazione su schermo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Carta</vt:lpstr>
      <vt:lpstr>GIUSEPPE GARIBALDI Nizza 4  July 1807 – Caprera 2 June 1882    </vt:lpstr>
      <vt:lpstr>                       The origins </vt:lpstr>
      <vt:lpstr>                  In South America</vt:lpstr>
      <vt:lpstr>              The red shirt</vt:lpstr>
      <vt:lpstr>Garibaldi and the women</vt:lpstr>
      <vt:lpstr>                        The exile</vt:lpstr>
      <vt:lpstr>La Maddalena  and Caprera</vt:lpstr>
      <vt:lpstr>Presentazione standard di PowerPoint</vt:lpstr>
      <vt:lpstr>       The dispatch of the Thousand</vt:lpstr>
      <vt:lpstr>Presentazione standard di PowerPoint</vt:lpstr>
      <vt:lpstr>              The last phase of life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GIUSEPPE GARIBALDI</dc:title>
  <dc:creator>user</dc:creator>
  <cp:lastModifiedBy>Cristina</cp:lastModifiedBy>
  <cp:revision>38</cp:revision>
  <dcterms:created xsi:type="dcterms:W3CDTF">2019-10-29T21:05:00Z</dcterms:created>
  <dcterms:modified xsi:type="dcterms:W3CDTF">2019-11-25T14:36:09Z</dcterms:modified>
</cp:coreProperties>
</file>