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8" r:id="rId2"/>
    <p:sldId id="259" r:id="rId3"/>
    <p:sldId id="260" r:id="rId4"/>
    <p:sldId id="264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20"/>
    <p:restoredTop sz="94674"/>
  </p:normalViewPr>
  <p:slideViewPr>
    <p:cSldViewPr>
      <p:cViewPr>
        <p:scale>
          <a:sx n="153" d="100"/>
          <a:sy n="153" d="100"/>
        </p:scale>
        <p:origin x="69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6685E-20E8-EC4B-9B75-0E221A157C2E}" type="datetimeFigureOut">
              <a:rPr lang="it-IT" smtClean="0"/>
              <a:t>10/11/19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58F09-8C08-9C49-989E-F7969499BA4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3735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Tito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egnaposto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D5DA-9282-47EB-9427-C1F7D1423C69}" type="datetimeFigureOut">
              <a:rPr lang="it-IT" smtClean="0"/>
              <a:t>08/11/19</a:t>
            </a:fld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86D815-D3BF-4BF2-9D6E-8A8423584E22}" type="slidenum">
              <a:rPr lang="it-IT" smtClean="0"/>
              <a:t>‹n.›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D5DA-9282-47EB-9427-C1F7D1423C69}" type="datetimeFigureOut">
              <a:rPr lang="it-IT" smtClean="0"/>
              <a:t>08/11/19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D815-D3BF-4BF2-9D6E-8A8423584E22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D5DA-9282-47EB-9427-C1F7D1423C69}" type="datetimeFigureOut">
              <a:rPr lang="it-IT" smtClean="0"/>
              <a:t>08/11/19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D815-D3BF-4BF2-9D6E-8A8423584E22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4EAD5DA-9282-47EB-9427-C1F7D1423C69}" type="datetimeFigureOut">
              <a:rPr lang="it-IT" smtClean="0"/>
              <a:t>08/11/19</a:t>
            </a:fld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F86D815-D3BF-4BF2-9D6E-8A8423584E22}" type="slidenum">
              <a:rPr lang="it-IT" smtClean="0"/>
              <a:t>‹n.›</a:t>
            </a:fld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D5DA-9282-47EB-9427-C1F7D1423C69}" type="datetimeFigureOut">
              <a:rPr lang="it-IT" smtClean="0"/>
              <a:t>08/11/19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D815-D3BF-4BF2-9D6E-8A8423584E22}" type="slidenum">
              <a:rPr lang="it-IT" smtClean="0"/>
              <a:t>‹n.›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D5DA-9282-47EB-9427-C1F7D1423C69}" type="datetimeFigureOut">
              <a:rPr lang="it-IT" smtClean="0"/>
              <a:t>08/11/19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D815-D3BF-4BF2-9D6E-8A8423584E22}" type="slidenum">
              <a:rPr lang="it-IT" smtClean="0"/>
              <a:t>‹n.›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D815-D3BF-4BF2-9D6E-8A8423584E22}" type="slidenum">
              <a:rPr lang="it-IT" smtClean="0"/>
              <a:t>‹n.›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D5DA-9282-47EB-9427-C1F7D1423C69}" type="datetimeFigureOut">
              <a:rPr lang="it-IT" smtClean="0"/>
              <a:t>08/11/19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2" name="Segnaposto contenut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4" name="Segnaposto contenut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D5DA-9282-47EB-9427-C1F7D1423C69}" type="datetimeFigureOut">
              <a:rPr lang="it-IT" smtClean="0"/>
              <a:t>08/11/19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D815-D3BF-4BF2-9D6E-8A8423584E22}" type="slidenum">
              <a:rPr lang="it-IT" smtClean="0"/>
              <a:t>‹n.›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D5DA-9282-47EB-9427-C1F7D1423C69}" type="datetimeFigureOut">
              <a:rPr lang="it-IT" smtClean="0"/>
              <a:t>08/11/19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D815-D3BF-4BF2-9D6E-8A8423584E22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gnaposto contenut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1" name="Tito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4EAD5DA-9282-47EB-9427-C1F7D1423C69}" type="datetimeFigureOut">
              <a:rPr lang="it-IT" smtClean="0"/>
              <a:t>08/11/19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F86D815-D3BF-4BF2-9D6E-8A8423584E22}" type="slidenum">
              <a:rPr lang="it-IT" smtClean="0"/>
              <a:t>‹n.›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D5DA-9282-47EB-9427-C1F7D1423C69}" type="datetimeFigureOut">
              <a:rPr lang="it-IT" smtClean="0"/>
              <a:t>08/11/19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86D815-D3BF-4BF2-9D6E-8A8423584E22}" type="slidenum">
              <a:rPr lang="it-IT" smtClean="0"/>
              <a:t>‹n.›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4EAD5DA-9282-47EB-9427-C1F7D1423C69}" type="datetimeFigureOut">
              <a:rPr lang="it-IT" smtClean="0"/>
              <a:t>08/11/19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F86D815-D3BF-4BF2-9D6E-8A8423584E22}" type="slidenum">
              <a:rPr lang="it-IT" smtClean="0"/>
              <a:t>‹n.›</a:t>
            </a:fld>
            <a:endParaRPr lang="it-IT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https://en.wikipedia.org/wiki/Marco_Polo#cite_note-42" TargetMode="External"/><Relationship Id="rId3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Immagine correlata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142984"/>
            <a:ext cx="464347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it-IT" sz="4000" dirty="0" smtClean="0">
                <a:solidFill>
                  <a:srgbClr val="FFC000"/>
                </a:solidFill>
              </a:rPr>
              <a:t>MARCO POLO</a:t>
            </a:r>
            <a:endParaRPr lang="it-IT" sz="4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 descr="Risultati immagini per MARCO POLO giovane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86182" y="428604"/>
            <a:ext cx="5111750" cy="5531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egnaposto testo 3"/>
          <p:cNvSpPr>
            <a:spLocks noGrp="1"/>
          </p:cNvSpPr>
          <p:nvPr>
            <p:ph type="body" idx="2"/>
          </p:nvPr>
        </p:nvSpPr>
        <p:spPr>
          <a:xfrm>
            <a:off x="500034" y="1340769"/>
            <a:ext cx="3008313" cy="4619288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Autofit/>
          </a:bodyPr>
          <a:lstStyle/>
          <a:p>
            <a:pPr algn="just"/>
            <a:r>
              <a:rPr lang="it-IT" dirty="0"/>
              <a:t>Marco Polo </a:t>
            </a:r>
            <a:r>
              <a:rPr lang="it-IT" dirty="0" err="1"/>
              <a:t>was</a:t>
            </a:r>
            <a:r>
              <a:rPr lang="it-IT" dirty="0"/>
              <a:t> </a:t>
            </a:r>
            <a:r>
              <a:rPr lang="it-IT" dirty="0" err="1"/>
              <a:t>born</a:t>
            </a:r>
            <a:r>
              <a:rPr lang="it-IT" dirty="0"/>
              <a:t> on the </a:t>
            </a:r>
            <a:r>
              <a:rPr lang="it-IT" dirty="0" smtClean="0"/>
              <a:t>15th </a:t>
            </a:r>
            <a:r>
              <a:rPr lang="it-IT" dirty="0"/>
              <a:t>of </a:t>
            </a:r>
            <a:r>
              <a:rPr lang="it-IT" dirty="0" err="1"/>
              <a:t>September</a:t>
            </a:r>
            <a:r>
              <a:rPr lang="it-IT" dirty="0"/>
              <a:t> 1254 in the Republic of </a:t>
            </a:r>
            <a:r>
              <a:rPr lang="it-IT" dirty="0" err="1"/>
              <a:t>Venice</a:t>
            </a:r>
            <a:r>
              <a:rPr lang="it-IT" dirty="0"/>
              <a:t>.</a:t>
            </a:r>
          </a:p>
          <a:p>
            <a:pPr algn="just"/>
            <a:r>
              <a:rPr lang="it-IT" dirty="0"/>
              <a:t>He </a:t>
            </a:r>
            <a:r>
              <a:rPr lang="it-IT" dirty="0" err="1"/>
              <a:t>was</a:t>
            </a:r>
            <a:r>
              <a:rPr lang="it-IT" dirty="0"/>
              <a:t> an </a:t>
            </a:r>
            <a:r>
              <a:rPr lang="it-IT" dirty="0" err="1"/>
              <a:t>Italian</a:t>
            </a:r>
            <a:r>
              <a:rPr lang="it-IT" dirty="0"/>
              <a:t> </a:t>
            </a:r>
            <a:r>
              <a:rPr lang="it-IT" dirty="0" err="1"/>
              <a:t>merchant</a:t>
            </a:r>
            <a:r>
              <a:rPr lang="it-IT" dirty="0"/>
              <a:t>, </a:t>
            </a:r>
            <a:r>
              <a:rPr lang="it-IT" dirty="0" err="1"/>
              <a:t>explorer</a:t>
            </a:r>
            <a:r>
              <a:rPr lang="it-IT" dirty="0"/>
              <a:t> and </a:t>
            </a:r>
            <a:r>
              <a:rPr lang="it-IT" dirty="0" err="1"/>
              <a:t>writer</a:t>
            </a:r>
            <a:r>
              <a:rPr lang="it-IT" dirty="0"/>
              <a:t>.</a:t>
            </a:r>
          </a:p>
          <a:p>
            <a:pPr algn="just"/>
            <a:r>
              <a:rPr lang="it-IT" dirty="0" smtClean="0"/>
              <a:t>In 1300 he </a:t>
            </a:r>
            <a:r>
              <a:rPr lang="it-IT" dirty="0" err="1"/>
              <a:t>married</a:t>
            </a:r>
            <a:r>
              <a:rPr lang="it-IT" dirty="0"/>
              <a:t> Donata </a:t>
            </a:r>
            <a:r>
              <a:rPr lang="it-IT" dirty="0" err="1" smtClean="0"/>
              <a:t>Badoèr</a:t>
            </a:r>
            <a:r>
              <a:rPr lang="it-IT" dirty="0"/>
              <a:t>, </a:t>
            </a:r>
            <a:r>
              <a:rPr lang="it-IT" dirty="0" smtClean="0"/>
              <a:t>the </a:t>
            </a:r>
            <a:r>
              <a:rPr lang="it-IT" dirty="0" err="1" smtClean="0"/>
              <a:t>daughter</a:t>
            </a:r>
            <a:r>
              <a:rPr lang="it-IT" dirty="0" smtClean="0"/>
              <a:t> of a </a:t>
            </a:r>
            <a:r>
              <a:rPr lang="it-IT" dirty="0" err="1" smtClean="0"/>
              <a:t>merchant</a:t>
            </a:r>
            <a:r>
              <a:rPr lang="it-IT" dirty="0" smtClean="0"/>
              <a:t>.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/>
              <a:t>had</a:t>
            </a:r>
            <a:r>
              <a:rPr lang="it-IT" dirty="0"/>
              <a:t> </a:t>
            </a:r>
            <a:r>
              <a:rPr lang="it-IT" dirty="0" err="1"/>
              <a:t>three</a:t>
            </a:r>
            <a:r>
              <a:rPr lang="it-IT" dirty="0"/>
              <a:t> </a:t>
            </a:r>
            <a:r>
              <a:rPr lang="it-IT" dirty="0" err="1"/>
              <a:t>children</a:t>
            </a:r>
            <a:r>
              <a:rPr lang="it-IT" dirty="0" smtClean="0"/>
              <a:t>.</a:t>
            </a:r>
          </a:p>
          <a:p>
            <a:pPr algn="just"/>
            <a:r>
              <a:rPr lang="it-IT" dirty="0" smtClean="0"/>
              <a:t>He </a:t>
            </a:r>
            <a:r>
              <a:rPr lang="it-IT" dirty="0" err="1" smtClean="0"/>
              <a:t>died</a:t>
            </a:r>
            <a:r>
              <a:rPr lang="it-IT" dirty="0" smtClean="0"/>
              <a:t> in 1324 and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buried</a:t>
            </a:r>
            <a:r>
              <a:rPr lang="it-IT" dirty="0" smtClean="0"/>
              <a:t> inside the </a:t>
            </a:r>
            <a:r>
              <a:rPr lang="it-IT" dirty="0" err="1" smtClean="0"/>
              <a:t>convent</a:t>
            </a:r>
            <a:r>
              <a:rPr lang="it-IT" dirty="0" smtClean="0"/>
              <a:t> of San Lorenzo.</a:t>
            </a:r>
            <a:endParaRPr lang="it-IT" dirty="0"/>
          </a:p>
          <a:p>
            <a:endParaRPr lang="it-IT" sz="1600" dirty="0" smtClean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3240360" cy="936104"/>
          </a:xfrm>
        </p:spPr>
        <p:txBody>
          <a:bodyPr>
            <a:noAutofit/>
          </a:bodyPr>
          <a:lstStyle/>
          <a:p>
            <a:r>
              <a:rPr lang="it-IT" sz="4000" dirty="0" err="1" smtClean="0"/>
              <a:t>Who</a:t>
            </a:r>
            <a:r>
              <a:rPr lang="it-IT" sz="4000" dirty="0" smtClean="0"/>
              <a:t> </a:t>
            </a:r>
            <a:r>
              <a:rPr lang="it-IT" sz="4000" dirty="0" err="1" smtClean="0"/>
              <a:t>was</a:t>
            </a:r>
            <a:r>
              <a:rPr lang="it-IT" sz="4000" dirty="0" smtClean="0"/>
              <a:t> he?</a:t>
            </a:r>
            <a:endParaRPr lang="it-IT" sz="40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 descr="Risultati immagini per il viaggio MARCO POLO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86117" y="1700808"/>
            <a:ext cx="5643602" cy="3556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egnaposto testo 3"/>
          <p:cNvSpPr>
            <a:spLocks noGrp="1"/>
          </p:cNvSpPr>
          <p:nvPr>
            <p:ph type="body" idx="2"/>
          </p:nvPr>
        </p:nvSpPr>
        <p:spPr>
          <a:xfrm>
            <a:off x="457201" y="1142984"/>
            <a:ext cx="2828916" cy="498317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it-IT" sz="1700" dirty="0"/>
              <a:t>He </a:t>
            </a:r>
            <a:r>
              <a:rPr lang="it-IT" sz="1700" dirty="0" err="1"/>
              <a:t>was</a:t>
            </a:r>
            <a:r>
              <a:rPr lang="it-IT" sz="1700" dirty="0"/>
              <a:t> a </a:t>
            </a:r>
            <a:r>
              <a:rPr lang="it-IT" sz="1700" dirty="0" err="1"/>
              <a:t>member</a:t>
            </a:r>
            <a:r>
              <a:rPr lang="it-IT" sz="1700" dirty="0"/>
              <a:t> of the </a:t>
            </a:r>
            <a:r>
              <a:rPr lang="it-IT" sz="1700" dirty="0" err="1"/>
              <a:t>Venetian</a:t>
            </a:r>
            <a:r>
              <a:rPr lang="it-IT" sz="1700" dirty="0"/>
              <a:t> </a:t>
            </a:r>
            <a:r>
              <a:rPr lang="it-IT" sz="1700" dirty="0" err="1"/>
              <a:t>patriciate</a:t>
            </a:r>
            <a:r>
              <a:rPr lang="it-IT" sz="1700" dirty="0"/>
              <a:t> </a:t>
            </a:r>
            <a:r>
              <a:rPr lang="it-IT" sz="1700" dirty="0" smtClean="0"/>
              <a:t>. He set off for a </a:t>
            </a:r>
            <a:r>
              <a:rPr lang="it-IT" sz="1700" dirty="0" err="1" smtClean="0"/>
              <a:t>journey</a:t>
            </a:r>
            <a:r>
              <a:rPr lang="it-IT" sz="1700" dirty="0" smtClean="0"/>
              <a:t> with </a:t>
            </a:r>
            <a:r>
              <a:rPr lang="it-IT" sz="1700" dirty="0" err="1" smtClean="0"/>
              <a:t>his</a:t>
            </a:r>
            <a:r>
              <a:rPr lang="it-IT" sz="1700" dirty="0" smtClean="0"/>
              <a:t> </a:t>
            </a:r>
            <a:r>
              <a:rPr lang="it-IT" sz="1700" dirty="0" err="1"/>
              <a:t>father</a:t>
            </a:r>
            <a:r>
              <a:rPr lang="it-IT" sz="1700" dirty="0"/>
              <a:t> Niccolò and </a:t>
            </a:r>
            <a:r>
              <a:rPr lang="it-IT" sz="1700" dirty="0" err="1"/>
              <a:t>his</a:t>
            </a:r>
            <a:r>
              <a:rPr lang="it-IT" sz="1700" dirty="0"/>
              <a:t> </a:t>
            </a:r>
            <a:r>
              <a:rPr lang="it-IT" sz="1700" dirty="0" err="1"/>
              <a:t>uncle</a:t>
            </a:r>
            <a:r>
              <a:rPr lang="it-IT" sz="1700" dirty="0"/>
              <a:t> </a:t>
            </a:r>
            <a:r>
              <a:rPr lang="it-IT" sz="1700" dirty="0" smtClean="0"/>
              <a:t>Matteo; </a:t>
            </a:r>
            <a:r>
              <a:rPr lang="it-IT" sz="1700" dirty="0" err="1" smtClean="0"/>
              <a:t>they</a:t>
            </a:r>
            <a:r>
              <a:rPr lang="it-IT" sz="1700" dirty="0" smtClean="0"/>
              <a:t> </a:t>
            </a:r>
            <a:r>
              <a:rPr lang="it-IT" sz="1700" dirty="0" err="1"/>
              <a:t>traveled</a:t>
            </a:r>
            <a:r>
              <a:rPr lang="it-IT" sz="1700" dirty="0"/>
              <a:t> </a:t>
            </a:r>
            <a:r>
              <a:rPr lang="it-IT" sz="1700" dirty="0" err="1"/>
              <a:t>through</a:t>
            </a:r>
            <a:r>
              <a:rPr lang="it-IT" sz="1700" dirty="0"/>
              <a:t> Asia, </a:t>
            </a:r>
            <a:r>
              <a:rPr lang="it-IT" sz="1700" dirty="0" err="1"/>
              <a:t>along</a:t>
            </a:r>
            <a:r>
              <a:rPr lang="it-IT" sz="1700" dirty="0"/>
              <a:t> the </a:t>
            </a:r>
            <a:r>
              <a:rPr lang="it-IT" sz="1700" dirty="0" err="1"/>
              <a:t>Silk</a:t>
            </a:r>
            <a:r>
              <a:rPr lang="it-IT" sz="1700" dirty="0"/>
              <a:t> </a:t>
            </a:r>
            <a:r>
              <a:rPr lang="it-IT" sz="1700" dirty="0" smtClean="0"/>
              <a:t>Road</a:t>
            </a:r>
            <a:r>
              <a:rPr lang="it-IT" sz="1700" dirty="0"/>
              <a:t> </a:t>
            </a:r>
            <a:r>
              <a:rPr lang="it-IT" sz="1700" dirty="0" smtClean="0"/>
              <a:t>and </a:t>
            </a:r>
            <a:r>
              <a:rPr lang="it-IT" sz="1700" dirty="0" err="1" smtClean="0"/>
              <a:t>reached</a:t>
            </a:r>
            <a:r>
              <a:rPr lang="it-IT" sz="1700" dirty="0" smtClean="0"/>
              <a:t> </a:t>
            </a:r>
            <a:r>
              <a:rPr lang="it-IT" sz="1700" dirty="0"/>
              <a:t>China (Cathay) in the </a:t>
            </a:r>
            <a:r>
              <a:rPr lang="it-IT" sz="1700" dirty="0" err="1"/>
              <a:t>years</a:t>
            </a:r>
            <a:r>
              <a:rPr lang="it-IT" sz="1700" dirty="0"/>
              <a:t> </a:t>
            </a:r>
            <a:r>
              <a:rPr lang="it-IT" sz="1700" dirty="0" smtClean="0"/>
              <a:t>1271-1295. </a:t>
            </a:r>
            <a:r>
              <a:rPr lang="it-IT" sz="1700" dirty="0" err="1" smtClean="0"/>
              <a:t>Kublai</a:t>
            </a:r>
            <a:r>
              <a:rPr lang="it-IT" sz="1700" dirty="0" smtClean="0"/>
              <a:t> </a:t>
            </a:r>
            <a:r>
              <a:rPr lang="it-IT" sz="1700" dirty="0" err="1" smtClean="0"/>
              <a:t>Kan</a:t>
            </a:r>
            <a:r>
              <a:rPr lang="it-IT" sz="1700" dirty="0" smtClean="0"/>
              <a:t> </a:t>
            </a:r>
            <a:r>
              <a:rPr lang="it-IT" sz="1700" dirty="0" err="1" smtClean="0"/>
              <a:t>appointed</a:t>
            </a:r>
            <a:r>
              <a:rPr lang="it-IT" sz="1700" dirty="0" smtClean="0"/>
              <a:t> </a:t>
            </a:r>
            <a:r>
              <a:rPr lang="it-IT" sz="1700" dirty="0" err="1" smtClean="0"/>
              <a:t>him</a:t>
            </a:r>
            <a:r>
              <a:rPr lang="it-IT" sz="1700" dirty="0" smtClean="0"/>
              <a:t> </a:t>
            </a:r>
            <a:r>
              <a:rPr lang="it-IT" sz="1700" dirty="0" err="1" smtClean="0"/>
              <a:t>as</a:t>
            </a:r>
            <a:r>
              <a:rPr lang="it-IT" sz="1700" dirty="0" smtClean="0"/>
              <a:t> </a:t>
            </a:r>
            <a:r>
              <a:rPr lang="it-IT" sz="1700" dirty="0" err="1"/>
              <a:t>c</a:t>
            </a:r>
            <a:r>
              <a:rPr lang="it-IT" sz="1700" dirty="0" err="1" smtClean="0"/>
              <a:t>ounselor</a:t>
            </a:r>
            <a:r>
              <a:rPr lang="it-IT" sz="1700" dirty="0" smtClean="0"/>
              <a:t> </a:t>
            </a:r>
            <a:r>
              <a:rPr lang="it-IT" sz="1700" dirty="0"/>
              <a:t>and </a:t>
            </a:r>
            <a:r>
              <a:rPr lang="it-IT" sz="1700" dirty="0" err="1"/>
              <a:t>ambassador</a:t>
            </a:r>
            <a:r>
              <a:rPr lang="it-IT" sz="1700" dirty="0"/>
              <a:t> to </a:t>
            </a:r>
            <a:r>
              <a:rPr lang="it-IT" sz="1700" dirty="0" err="1" smtClean="0"/>
              <a:t>his</a:t>
            </a:r>
            <a:r>
              <a:rPr lang="it-IT" sz="1700" dirty="0" smtClean="0"/>
              <a:t> court. </a:t>
            </a:r>
            <a:r>
              <a:rPr lang="it-IT" sz="1700" dirty="0" smtClean="0"/>
              <a:t>Marco Polo </a:t>
            </a:r>
            <a:r>
              <a:rPr lang="it-IT" sz="1700" dirty="0" err="1" smtClean="0"/>
              <a:t>returned</a:t>
            </a:r>
            <a:r>
              <a:rPr lang="it-IT" sz="1700" dirty="0" smtClean="0"/>
              <a:t> to </a:t>
            </a:r>
            <a:r>
              <a:rPr lang="it-IT" sz="1700" dirty="0" err="1" smtClean="0"/>
              <a:t>Venice</a:t>
            </a:r>
            <a:r>
              <a:rPr lang="it-IT" sz="1700" dirty="0" smtClean="0"/>
              <a:t> in 1295 with </a:t>
            </a:r>
            <a:r>
              <a:rPr lang="it-IT" sz="1700" dirty="0" err="1" smtClean="0"/>
              <a:t>many</a:t>
            </a:r>
            <a:r>
              <a:rPr lang="it-IT" sz="1700" dirty="0" smtClean="0"/>
              <a:t> </a:t>
            </a:r>
            <a:r>
              <a:rPr lang="it-IT" sz="1700" dirty="0" err="1" smtClean="0"/>
              <a:t>riches</a:t>
            </a:r>
            <a:r>
              <a:rPr lang="it-IT" sz="1700" dirty="0" smtClean="0"/>
              <a:t> and </a:t>
            </a:r>
            <a:r>
              <a:rPr lang="it-IT" sz="1700" dirty="0" err="1" smtClean="0"/>
              <a:t>treasures</a:t>
            </a:r>
            <a:r>
              <a:rPr lang="it-IT" sz="1700" dirty="0"/>
              <a:t> </a:t>
            </a:r>
            <a:r>
              <a:rPr lang="it-IT" sz="1700" dirty="0" err="1"/>
              <a:t>that</a:t>
            </a:r>
            <a:r>
              <a:rPr lang="it-IT" sz="1700" dirty="0"/>
              <a:t> re-</a:t>
            </a:r>
            <a:r>
              <a:rPr lang="it-IT" sz="1700" dirty="0" err="1"/>
              <a:t>invested</a:t>
            </a:r>
            <a:r>
              <a:rPr lang="it-IT" sz="1700" dirty="0"/>
              <a:t> in the family business. </a:t>
            </a:r>
            <a:r>
              <a:rPr lang="it-IT" sz="1700" dirty="0" smtClean="0"/>
              <a:t>He </a:t>
            </a:r>
            <a:r>
              <a:rPr lang="it-IT" sz="1700" dirty="0" err="1" smtClean="0"/>
              <a:t>was</a:t>
            </a:r>
            <a:r>
              <a:rPr lang="it-IT" sz="1700" dirty="0" smtClean="0"/>
              <a:t> </a:t>
            </a:r>
            <a:r>
              <a:rPr lang="it-IT" sz="1700" dirty="0" err="1" smtClean="0"/>
              <a:t>caught</a:t>
            </a:r>
            <a:r>
              <a:rPr lang="it-IT" sz="1700" dirty="0" smtClean="0"/>
              <a:t> by </a:t>
            </a:r>
            <a:r>
              <a:rPr lang="it-IT" sz="1700" dirty="0" err="1" smtClean="0"/>
              <a:t>Genoans</a:t>
            </a:r>
            <a:r>
              <a:rPr lang="it-IT" sz="1700" dirty="0" smtClean="0"/>
              <a:t> in 1296 and he </a:t>
            </a:r>
            <a:r>
              <a:rPr lang="it-IT" sz="1700" dirty="0" err="1" smtClean="0"/>
              <a:t>spent</a:t>
            </a:r>
            <a:r>
              <a:rPr lang="it-IT" sz="1700" dirty="0" smtClean="0"/>
              <a:t> </a:t>
            </a:r>
            <a:r>
              <a:rPr lang="it-IT" sz="1700" dirty="0" err="1" smtClean="0"/>
              <a:t>several</a:t>
            </a:r>
            <a:r>
              <a:rPr lang="it-IT" sz="1700" dirty="0" smtClean="0"/>
              <a:t> </a:t>
            </a:r>
            <a:r>
              <a:rPr lang="it-IT" sz="1700" dirty="0" err="1" smtClean="0"/>
              <a:t>months</a:t>
            </a:r>
            <a:r>
              <a:rPr lang="it-IT" sz="1700" dirty="0" smtClean="0"/>
              <a:t> of </a:t>
            </a:r>
            <a:r>
              <a:rPr lang="it-IT" sz="1700" dirty="0" err="1" smtClean="0"/>
              <a:t>his</a:t>
            </a:r>
            <a:r>
              <a:rPr lang="it-IT" sz="1700" dirty="0" smtClean="0"/>
              <a:t> </a:t>
            </a:r>
            <a:r>
              <a:rPr lang="it-IT" sz="1700" dirty="0" err="1" smtClean="0"/>
              <a:t>imprisonment</a:t>
            </a:r>
            <a:r>
              <a:rPr lang="it-IT" sz="1700" dirty="0" smtClean="0"/>
              <a:t> </a:t>
            </a:r>
            <a:r>
              <a:rPr lang="it-IT" sz="1700" dirty="0" err="1" smtClean="0"/>
              <a:t>dictating</a:t>
            </a:r>
            <a:r>
              <a:rPr lang="it-IT" sz="1700" dirty="0" smtClean="0"/>
              <a:t> a </a:t>
            </a:r>
            <a:r>
              <a:rPr lang="it-IT" sz="1700" dirty="0" err="1" smtClean="0"/>
              <a:t>detailed</a:t>
            </a:r>
            <a:r>
              <a:rPr lang="it-IT" sz="1700" dirty="0" smtClean="0"/>
              <a:t> account of </a:t>
            </a:r>
            <a:r>
              <a:rPr lang="it-IT" sz="1700" dirty="0" err="1"/>
              <a:t>his</a:t>
            </a:r>
            <a:r>
              <a:rPr lang="it-IT" sz="1700" dirty="0"/>
              <a:t> </a:t>
            </a:r>
            <a:r>
              <a:rPr lang="it-IT" sz="1700" dirty="0" err="1"/>
              <a:t>travels</a:t>
            </a:r>
            <a:r>
              <a:rPr lang="it-IT" sz="1700" dirty="0"/>
              <a:t> to </a:t>
            </a:r>
            <a:r>
              <a:rPr lang="it-IT" sz="1700" dirty="0" err="1" smtClean="0"/>
              <a:t>Rustichello</a:t>
            </a:r>
            <a:r>
              <a:rPr lang="it-IT" sz="1700" dirty="0" smtClean="0"/>
              <a:t> </a:t>
            </a:r>
            <a:r>
              <a:rPr lang="it-IT" sz="1700" dirty="0"/>
              <a:t>da Pisa (</a:t>
            </a:r>
            <a:r>
              <a:rPr lang="it-IT" sz="1700" dirty="0" err="1"/>
              <a:t>perhaps</a:t>
            </a:r>
            <a:r>
              <a:rPr lang="it-IT" sz="1700" dirty="0"/>
              <a:t> </a:t>
            </a:r>
            <a:r>
              <a:rPr lang="it-IT" sz="1700" dirty="0" err="1"/>
              <a:t>his</a:t>
            </a:r>
            <a:r>
              <a:rPr lang="it-IT" sz="1700" dirty="0"/>
              <a:t> </a:t>
            </a:r>
            <a:r>
              <a:rPr lang="it-IT" sz="1700" dirty="0" err="1"/>
              <a:t>cellmate</a:t>
            </a:r>
            <a:r>
              <a:rPr lang="it-IT" sz="1700" dirty="0"/>
              <a:t>) </a:t>
            </a:r>
            <a:r>
              <a:rPr lang="it-IT" sz="1700" dirty="0" err="1"/>
              <a:t>who</a:t>
            </a:r>
            <a:r>
              <a:rPr lang="it-IT" sz="1700" dirty="0"/>
              <a:t> </a:t>
            </a:r>
            <a:r>
              <a:rPr lang="it-IT" sz="1700" dirty="0" err="1"/>
              <a:t>wrote</a:t>
            </a:r>
            <a:r>
              <a:rPr lang="it-IT" sz="1700" dirty="0"/>
              <a:t> </a:t>
            </a:r>
            <a:r>
              <a:rPr lang="it-IT" sz="1700" dirty="0" smtClean="0"/>
              <a:t>the </a:t>
            </a:r>
            <a:r>
              <a:rPr lang="it-IT" sz="1700" dirty="0" err="1" smtClean="0"/>
              <a:t>tales</a:t>
            </a:r>
            <a:r>
              <a:rPr lang="it-IT" sz="1700" dirty="0" smtClean="0"/>
              <a:t> </a:t>
            </a:r>
            <a:r>
              <a:rPr lang="it-IT" sz="1700" dirty="0"/>
              <a:t>in </a:t>
            </a:r>
            <a:r>
              <a:rPr lang="it-IT" sz="1700" dirty="0" err="1"/>
              <a:t>ancient</a:t>
            </a:r>
            <a:r>
              <a:rPr lang="it-IT" sz="1700" dirty="0"/>
              <a:t> French with the </a:t>
            </a:r>
            <a:r>
              <a:rPr lang="it-IT" sz="1700" dirty="0" err="1"/>
              <a:t>title</a:t>
            </a:r>
            <a:r>
              <a:rPr lang="it-IT" sz="1700" dirty="0"/>
              <a:t> "</a:t>
            </a:r>
            <a:r>
              <a:rPr lang="it-IT" sz="1700" dirty="0" err="1"/>
              <a:t>Divisiment</a:t>
            </a:r>
            <a:r>
              <a:rPr lang="it-IT" sz="1700" dirty="0"/>
              <a:t> </a:t>
            </a:r>
            <a:r>
              <a:rPr lang="it-IT" sz="1700" dirty="0" err="1"/>
              <a:t>dou</a:t>
            </a:r>
            <a:r>
              <a:rPr lang="it-IT" sz="1700" dirty="0"/>
              <a:t> monde".</a:t>
            </a:r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2828916" cy="869934"/>
          </a:xfrm>
        </p:spPr>
        <p:txBody>
          <a:bodyPr>
            <a:normAutofit/>
          </a:bodyPr>
          <a:lstStyle/>
          <a:p>
            <a:r>
              <a:rPr lang="it-IT" sz="4000" dirty="0" smtClean="0"/>
              <a:t>The </a:t>
            </a:r>
            <a:r>
              <a:rPr lang="it-IT" sz="4000" dirty="0" err="1" smtClean="0"/>
              <a:t>travel</a:t>
            </a:r>
            <a:endParaRPr lang="it-IT" sz="4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idx="2"/>
          </p:nvPr>
        </p:nvSpPr>
        <p:spPr>
          <a:xfrm>
            <a:off x="457200" y="1142984"/>
            <a:ext cx="3394720" cy="415822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it-IT" sz="5600" dirty="0" smtClean="0"/>
              <a:t>The </a:t>
            </a:r>
            <a:r>
              <a:rPr lang="it-IT" sz="5600" dirty="0"/>
              <a:t>book </a:t>
            </a:r>
            <a:r>
              <a:rPr lang="it-IT" sz="5600" dirty="0" err="1"/>
              <a:t>soon</a:t>
            </a:r>
            <a:r>
              <a:rPr lang="it-IT" sz="5600" dirty="0"/>
              <a:t> spread </a:t>
            </a:r>
            <a:r>
              <a:rPr lang="it-IT" sz="5600" dirty="0" err="1"/>
              <a:t>throughout</a:t>
            </a:r>
            <a:r>
              <a:rPr lang="it-IT" sz="5600" dirty="0"/>
              <a:t> Europe in </a:t>
            </a:r>
            <a:r>
              <a:rPr lang="it-IT" sz="5600" dirty="0" err="1"/>
              <a:t>manuscript</a:t>
            </a:r>
            <a:r>
              <a:rPr lang="it-IT" sz="5600" dirty="0"/>
              <a:t> </a:t>
            </a:r>
            <a:r>
              <a:rPr lang="it-IT" sz="5600" dirty="0" err="1"/>
              <a:t>form</a:t>
            </a:r>
            <a:r>
              <a:rPr lang="it-IT" sz="5600" dirty="0"/>
              <a:t>, and </a:t>
            </a:r>
            <a:r>
              <a:rPr lang="it-IT" sz="5600" dirty="0" err="1"/>
              <a:t>became</a:t>
            </a:r>
            <a:r>
              <a:rPr lang="it-IT" sz="5600" dirty="0"/>
              <a:t> </a:t>
            </a:r>
            <a:r>
              <a:rPr lang="it-IT" sz="5600" dirty="0" err="1"/>
              <a:t>known</a:t>
            </a:r>
            <a:r>
              <a:rPr lang="it-IT" sz="5600" dirty="0"/>
              <a:t> </a:t>
            </a:r>
            <a:r>
              <a:rPr lang="it-IT" sz="5600" dirty="0" err="1" smtClean="0"/>
              <a:t>as</a:t>
            </a:r>
            <a:r>
              <a:rPr lang="it-IT" sz="5600" dirty="0" smtClean="0"/>
              <a:t> </a:t>
            </a:r>
            <a:r>
              <a:rPr lang="it-IT" sz="5600" i="1" dirty="0" smtClean="0"/>
              <a:t>The </a:t>
            </a:r>
            <a:r>
              <a:rPr lang="it-IT" sz="5600" i="1" dirty="0" err="1" smtClean="0"/>
              <a:t>Travels</a:t>
            </a:r>
            <a:r>
              <a:rPr lang="it-IT" sz="5600" i="1" dirty="0" smtClean="0"/>
              <a:t> of Marco Polo</a:t>
            </a:r>
            <a:r>
              <a:rPr lang="it-IT" sz="5600" dirty="0" smtClean="0"/>
              <a:t>. </a:t>
            </a:r>
            <a:r>
              <a:rPr lang="it-IT" sz="5600" dirty="0" err="1"/>
              <a:t>It</a:t>
            </a:r>
            <a:r>
              <a:rPr lang="it-IT" sz="5600" dirty="0"/>
              <a:t> </a:t>
            </a:r>
            <a:r>
              <a:rPr lang="it-IT" sz="5600" dirty="0" err="1"/>
              <a:t>depicts</a:t>
            </a:r>
            <a:r>
              <a:rPr lang="it-IT" sz="5600" dirty="0"/>
              <a:t> the </a:t>
            </a:r>
            <a:r>
              <a:rPr lang="it-IT" sz="5600" dirty="0" err="1"/>
              <a:t>Polos</a:t>
            </a:r>
            <a:r>
              <a:rPr lang="it-IT" sz="5600" dirty="0"/>
              <a:t>' </a:t>
            </a:r>
            <a:r>
              <a:rPr lang="it-IT" sz="5600" dirty="0" err="1"/>
              <a:t>journeys</a:t>
            </a:r>
            <a:r>
              <a:rPr lang="it-IT" sz="5600" dirty="0"/>
              <a:t> </a:t>
            </a:r>
            <a:r>
              <a:rPr lang="it-IT" sz="5600" dirty="0" err="1"/>
              <a:t>throughout</a:t>
            </a:r>
            <a:r>
              <a:rPr lang="it-IT" sz="5600" dirty="0"/>
              <a:t> Asia, </a:t>
            </a:r>
            <a:r>
              <a:rPr lang="it-IT" sz="5600" dirty="0" err="1"/>
              <a:t>giving</a:t>
            </a:r>
            <a:r>
              <a:rPr lang="it-IT" sz="5600" dirty="0"/>
              <a:t> </a:t>
            </a:r>
            <a:r>
              <a:rPr lang="it-IT" sz="5600" dirty="0" err="1"/>
              <a:t>Europeans</a:t>
            </a:r>
            <a:r>
              <a:rPr lang="it-IT" sz="5600" dirty="0"/>
              <a:t> </a:t>
            </a:r>
            <a:r>
              <a:rPr lang="it-IT" sz="5600" dirty="0" err="1"/>
              <a:t>their</a:t>
            </a:r>
            <a:r>
              <a:rPr lang="it-IT" sz="5600" dirty="0"/>
              <a:t> first </a:t>
            </a:r>
            <a:r>
              <a:rPr lang="it-IT" sz="5600" dirty="0" err="1"/>
              <a:t>comprehensive</a:t>
            </a:r>
            <a:r>
              <a:rPr lang="it-IT" sz="5600" dirty="0"/>
              <a:t> look </a:t>
            </a:r>
            <a:r>
              <a:rPr lang="it-IT" sz="5600" dirty="0" err="1"/>
              <a:t>into</a:t>
            </a:r>
            <a:r>
              <a:rPr lang="it-IT" sz="5600" dirty="0"/>
              <a:t> the </a:t>
            </a:r>
            <a:r>
              <a:rPr lang="it-IT" sz="5600" dirty="0" err="1"/>
              <a:t>inner</a:t>
            </a:r>
            <a:r>
              <a:rPr lang="it-IT" sz="5600" dirty="0"/>
              <a:t> </a:t>
            </a:r>
            <a:r>
              <a:rPr lang="it-IT" sz="5600" dirty="0" err="1"/>
              <a:t>workings</a:t>
            </a:r>
            <a:r>
              <a:rPr lang="it-IT" sz="5600" dirty="0"/>
              <a:t> of the Far East, </a:t>
            </a:r>
            <a:r>
              <a:rPr lang="it-IT" sz="5600" dirty="0" err="1"/>
              <a:t>including</a:t>
            </a:r>
            <a:r>
              <a:rPr lang="it-IT" sz="5600" dirty="0"/>
              <a:t> China, India, and Japan</a:t>
            </a:r>
            <a:r>
              <a:rPr lang="it-IT" sz="5600" dirty="0" smtClean="0"/>
              <a:t>.</a:t>
            </a:r>
          </a:p>
          <a:p>
            <a:pPr algn="just"/>
            <a:r>
              <a:rPr lang="it-IT" sz="5600" dirty="0" err="1" smtClean="0"/>
              <a:t>Although</a:t>
            </a:r>
            <a:r>
              <a:rPr lang="it-IT" sz="5600" dirty="0" smtClean="0"/>
              <a:t> he </a:t>
            </a:r>
            <a:r>
              <a:rPr lang="it-IT" sz="5600" dirty="0" err="1" smtClean="0"/>
              <a:t>was</a:t>
            </a:r>
            <a:r>
              <a:rPr lang="it-IT" sz="5600" dirty="0" smtClean="0"/>
              <a:t> no the first </a:t>
            </a:r>
            <a:r>
              <a:rPr lang="it-IT" sz="5600" dirty="0" err="1" smtClean="0"/>
              <a:t>European</a:t>
            </a:r>
            <a:r>
              <a:rPr lang="it-IT" sz="5600" dirty="0" smtClean="0"/>
              <a:t> to </a:t>
            </a:r>
            <a:r>
              <a:rPr lang="it-IT" sz="5600" dirty="0" err="1" smtClean="0"/>
              <a:t>rech</a:t>
            </a:r>
            <a:r>
              <a:rPr lang="it-IT" sz="5600" dirty="0" smtClean="0"/>
              <a:t> China, Marco Polo </a:t>
            </a:r>
            <a:r>
              <a:rPr lang="it-IT" sz="5600" dirty="0" err="1" smtClean="0"/>
              <a:t>was</a:t>
            </a:r>
            <a:r>
              <a:rPr lang="it-IT" sz="5600" dirty="0" smtClean="0"/>
              <a:t> the first to </a:t>
            </a:r>
            <a:r>
              <a:rPr lang="it-IT" sz="5600" dirty="0" err="1" smtClean="0"/>
              <a:t>draw</a:t>
            </a:r>
            <a:r>
              <a:rPr lang="it-IT" sz="5600" dirty="0" smtClean="0"/>
              <a:t> up a </a:t>
            </a:r>
            <a:r>
              <a:rPr lang="it-IT" sz="5600" dirty="0" err="1" smtClean="0"/>
              <a:t>detailed</a:t>
            </a:r>
            <a:r>
              <a:rPr lang="it-IT" sz="5600" dirty="0" smtClean="0"/>
              <a:t> account of </a:t>
            </a:r>
            <a:r>
              <a:rPr lang="it-IT" sz="5600" dirty="0"/>
              <a:t>the </a:t>
            </a:r>
            <a:r>
              <a:rPr lang="it-IT" sz="5600" dirty="0" err="1" smtClean="0"/>
              <a:t>journey</a:t>
            </a:r>
            <a:r>
              <a:rPr lang="it-IT" sz="5600" dirty="0" smtClean="0"/>
              <a:t>. The book </a:t>
            </a:r>
            <a:r>
              <a:rPr lang="it-IT" sz="5600" dirty="0" err="1" smtClean="0"/>
              <a:t>inspired</a:t>
            </a:r>
            <a:r>
              <a:rPr lang="it-IT" sz="5600" dirty="0" smtClean="0"/>
              <a:t> </a:t>
            </a:r>
            <a:r>
              <a:rPr lang="it-IT" sz="5600" dirty="0" err="1" smtClean="0"/>
              <a:t>generations</a:t>
            </a:r>
            <a:r>
              <a:rPr lang="it-IT" sz="5600" dirty="0" smtClean="0"/>
              <a:t> </a:t>
            </a:r>
            <a:r>
              <a:rPr lang="it-IT" sz="5600" dirty="0"/>
              <a:t>of </a:t>
            </a:r>
            <a:r>
              <a:rPr lang="it-IT" sz="5600" dirty="0" err="1"/>
              <a:t>European</a:t>
            </a:r>
            <a:r>
              <a:rPr lang="it-IT" sz="5600" dirty="0"/>
              <a:t> </a:t>
            </a:r>
            <a:r>
              <a:rPr lang="it-IT" sz="5600" dirty="0" err="1"/>
              <a:t>travelers</a:t>
            </a:r>
            <a:r>
              <a:rPr lang="it-IT" sz="5600" dirty="0"/>
              <a:t> and </a:t>
            </a:r>
            <a:r>
              <a:rPr lang="it-IT" sz="5600" dirty="0" err="1"/>
              <a:t>provided</a:t>
            </a:r>
            <a:r>
              <a:rPr lang="it-IT" sz="5600" dirty="0"/>
              <a:t> </a:t>
            </a:r>
            <a:r>
              <a:rPr lang="it-IT" sz="5600" dirty="0" err="1"/>
              <a:t>ideas</a:t>
            </a:r>
            <a:r>
              <a:rPr lang="it-IT" sz="5600" dirty="0"/>
              <a:t> and </a:t>
            </a:r>
            <a:r>
              <a:rPr lang="it-IT" sz="5600" dirty="0" err="1"/>
              <a:t>materials</a:t>
            </a:r>
            <a:r>
              <a:rPr lang="it-IT" sz="5600" dirty="0"/>
              <a:t> for Western </a:t>
            </a:r>
            <a:r>
              <a:rPr lang="it-IT" sz="5600" dirty="0" err="1"/>
              <a:t>cartography</a:t>
            </a:r>
            <a:r>
              <a:rPr lang="it-IT" sz="5600" dirty="0"/>
              <a:t>. </a:t>
            </a:r>
            <a:endParaRPr lang="it-IT" sz="5600" dirty="0" smtClean="0"/>
          </a:p>
          <a:p>
            <a:pPr algn="just"/>
            <a:r>
              <a:rPr lang="it-IT" sz="5600" dirty="0" smtClean="0"/>
              <a:t>In </a:t>
            </a:r>
            <a:r>
              <a:rPr lang="it-IT" sz="5600" dirty="0" err="1"/>
              <a:t>addition</a:t>
            </a:r>
            <a:r>
              <a:rPr lang="it-IT" sz="5600" dirty="0"/>
              <a:t> to a </a:t>
            </a:r>
            <a:r>
              <a:rPr lang="it-IT" sz="5600" dirty="0" err="1"/>
              <a:t>travel</a:t>
            </a:r>
            <a:r>
              <a:rPr lang="it-IT" sz="5600" dirty="0"/>
              <a:t> </a:t>
            </a:r>
            <a:r>
              <a:rPr lang="it-IT" sz="5600" dirty="0" err="1"/>
              <a:t>relationship</a:t>
            </a:r>
            <a:r>
              <a:rPr lang="it-IT" sz="5600" dirty="0"/>
              <a:t>, </a:t>
            </a:r>
            <a:r>
              <a:rPr lang="it-IT" sz="5600" dirty="0" err="1"/>
              <a:t>it</a:t>
            </a:r>
            <a:r>
              <a:rPr lang="it-IT" sz="5600" dirty="0"/>
              <a:t> </a:t>
            </a:r>
            <a:r>
              <a:rPr lang="it-IT" sz="5600" dirty="0" err="1"/>
              <a:t>is</a:t>
            </a:r>
            <a:r>
              <a:rPr lang="it-IT" sz="5600" dirty="0"/>
              <a:t> </a:t>
            </a:r>
            <a:r>
              <a:rPr lang="it-IT" sz="5600" dirty="0" err="1"/>
              <a:t>also</a:t>
            </a:r>
            <a:r>
              <a:rPr lang="it-IT" sz="5600" dirty="0"/>
              <a:t> a </a:t>
            </a:r>
            <a:r>
              <a:rPr lang="it-IT" sz="5600" dirty="0" err="1"/>
              <a:t>historical-geographical</a:t>
            </a:r>
            <a:r>
              <a:rPr lang="it-IT" sz="5600" dirty="0"/>
              <a:t> </a:t>
            </a:r>
            <a:r>
              <a:rPr lang="it-IT" sz="5600" dirty="0" err="1"/>
              <a:t>treaty</a:t>
            </a:r>
            <a:r>
              <a:rPr lang="it-IT" sz="5600" dirty="0"/>
              <a:t>. </a:t>
            </a:r>
            <a:r>
              <a:rPr lang="it-IT" sz="5600" dirty="0" err="1"/>
              <a:t>It</a:t>
            </a:r>
            <a:r>
              <a:rPr lang="it-IT" sz="5600" dirty="0"/>
              <a:t> </a:t>
            </a:r>
            <a:r>
              <a:rPr lang="it-IT" sz="5600" dirty="0" err="1"/>
              <a:t>has</a:t>
            </a:r>
            <a:r>
              <a:rPr lang="it-IT" sz="5600" dirty="0"/>
              <a:t> </a:t>
            </a:r>
            <a:r>
              <a:rPr lang="it-IT" sz="5600" dirty="0" err="1"/>
              <a:t>been</a:t>
            </a:r>
            <a:r>
              <a:rPr lang="it-IT" sz="5600" dirty="0"/>
              <a:t> </a:t>
            </a:r>
            <a:r>
              <a:rPr lang="it-IT" sz="5600" dirty="0" err="1"/>
              <a:t>defined</a:t>
            </a:r>
            <a:r>
              <a:rPr lang="it-IT" sz="5600" dirty="0"/>
              <a:t> "the </a:t>
            </a:r>
            <a:r>
              <a:rPr lang="it-IT" sz="5600" dirty="0" err="1"/>
              <a:t>geographical</a:t>
            </a:r>
            <a:r>
              <a:rPr lang="it-IT" sz="5600" dirty="0"/>
              <a:t>, </a:t>
            </a:r>
            <a:r>
              <a:rPr lang="it-IT" sz="5600" dirty="0" err="1"/>
              <a:t>historical</a:t>
            </a:r>
            <a:r>
              <a:rPr lang="it-IT" sz="5600" dirty="0"/>
              <a:t>, </a:t>
            </a:r>
            <a:r>
              <a:rPr lang="it-IT" sz="5600" dirty="0" err="1"/>
              <a:t>ethnological</a:t>
            </a:r>
            <a:r>
              <a:rPr lang="it-IT" sz="5600" dirty="0"/>
              <a:t>, </a:t>
            </a:r>
            <a:r>
              <a:rPr lang="it-IT" sz="5600" dirty="0" err="1"/>
              <a:t>political</a:t>
            </a:r>
            <a:r>
              <a:rPr lang="it-IT" sz="5600" dirty="0"/>
              <a:t>, </a:t>
            </a:r>
            <a:r>
              <a:rPr lang="it-IT" sz="5600" dirty="0" err="1"/>
              <a:t>scientific</a:t>
            </a:r>
            <a:r>
              <a:rPr lang="it-IT" sz="5600" dirty="0"/>
              <a:t> </a:t>
            </a:r>
            <a:r>
              <a:rPr lang="it-IT" sz="5600" dirty="0" err="1"/>
              <a:t>description</a:t>
            </a:r>
            <a:r>
              <a:rPr lang="it-IT" sz="5600" dirty="0"/>
              <a:t> of </a:t>
            </a:r>
            <a:r>
              <a:rPr lang="it-IT" sz="5600" dirty="0" err="1"/>
              <a:t>medieval</a:t>
            </a:r>
            <a:r>
              <a:rPr lang="it-IT" sz="5600" dirty="0"/>
              <a:t> Asia".</a:t>
            </a:r>
          </a:p>
          <a:p>
            <a:endParaRPr lang="it-IT" sz="5600" dirty="0" smtClean="0"/>
          </a:p>
          <a:p>
            <a:endParaRPr lang="it-IT" baseline="30000" dirty="0" smtClean="0">
              <a:hlinkClick r:id="rId2"/>
            </a:endParaRPr>
          </a:p>
          <a:p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6491064" cy="936104"/>
          </a:xfrm>
        </p:spPr>
        <p:txBody>
          <a:bodyPr>
            <a:noAutofit/>
          </a:bodyPr>
          <a:lstStyle/>
          <a:p>
            <a:r>
              <a:rPr lang="it-IT" sz="4000" dirty="0" smtClean="0"/>
              <a:t>The </a:t>
            </a:r>
            <a:r>
              <a:rPr lang="it-IT" sz="4000" dirty="0" err="1" smtClean="0"/>
              <a:t>travels</a:t>
            </a:r>
            <a:r>
              <a:rPr lang="it-IT" sz="4000" dirty="0" smtClean="0"/>
              <a:t> of Marco Polo</a:t>
            </a:r>
            <a:endParaRPr lang="it-IT" sz="4000" dirty="0"/>
          </a:p>
        </p:txBody>
      </p:sp>
      <p:pic>
        <p:nvPicPr>
          <p:cNvPr id="6" name="Segnaposto contenuto 6" descr="Risultati immagini per il milione origine del titolo"/>
          <p:cNvPicPr>
            <a:picLocks noGrp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 bwMode="auto">
          <a:xfrm>
            <a:off x="4716016" y="1268760"/>
            <a:ext cx="3384376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7494915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arta">
  <a:themeElements>
    <a:clrScheme name="Carta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3169</TotalTime>
  <Words>320</Words>
  <Application>Microsoft Macintosh PowerPoint</Application>
  <PresentationFormat>Presentazione su schermo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Calibri</vt:lpstr>
      <vt:lpstr>Constantia</vt:lpstr>
      <vt:lpstr>Wingdings 2</vt:lpstr>
      <vt:lpstr>Carta</vt:lpstr>
      <vt:lpstr>MARCO POLO</vt:lpstr>
      <vt:lpstr>Who was he?</vt:lpstr>
      <vt:lpstr>The travel</vt:lpstr>
      <vt:lpstr>The travels of Marco Polo</vt:lpstr>
    </vt:vector>
  </TitlesOfParts>
  <Company>Administrator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MARCO POLO</dc:title>
  <dc:creator>Administrator</dc:creator>
  <cp:lastModifiedBy>Utente di Microsoft Office</cp:lastModifiedBy>
  <cp:revision>33</cp:revision>
  <dcterms:created xsi:type="dcterms:W3CDTF">2019-11-06T16:29:29Z</dcterms:created>
  <dcterms:modified xsi:type="dcterms:W3CDTF">2019-11-10T12:29:04Z</dcterms:modified>
</cp:coreProperties>
</file>