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3" r:id="rId1"/>
  </p:sldMasterIdLst>
  <p:notesMasterIdLst>
    <p:notesMasterId r:id="rId7"/>
  </p:notesMasterIdLst>
  <p:sldIdLst>
    <p:sldId id="257" r:id="rId2"/>
    <p:sldId id="259" r:id="rId3"/>
    <p:sldId id="260" r:id="rId4"/>
    <p:sldId id="261" r:id="rId5"/>
    <p:sldId id="263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715"/>
  </p:normalViewPr>
  <p:slideViewPr>
    <p:cSldViewPr snapToGrid="0" snapToObjects="1">
      <p:cViewPr varScale="1">
        <p:scale>
          <a:sx n="88" d="100"/>
          <a:sy n="88" d="100"/>
        </p:scale>
        <p:origin x="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892D4-45B6-5045-A631-3BD2F95ABBF5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D306B-96E0-E148-B22B-A1618A31851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89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E8FBBAB-DF42-1E48-A778-F82AF89AC350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31B6EFF-DA1F-B145-9D70-A5241FCE35B9}" type="slidenum">
              <a:rPr lang="it-IT" smtClean="0"/>
              <a:t>‹n.›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BBAB-DF42-1E48-A778-F82AF89AC350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6EFF-DA1F-B145-9D70-A5241FCE35B9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BBAB-DF42-1E48-A778-F82AF89AC350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6EFF-DA1F-B145-9D70-A5241FCE35B9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BBAB-DF42-1E48-A778-F82AF89AC350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6EFF-DA1F-B145-9D70-A5241FCE35B9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E8FBBAB-DF42-1E48-A778-F82AF89AC350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31B6EFF-DA1F-B145-9D70-A5241FCE35B9}" type="slidenum">
              <a:rPr lang="it-IT" smtClean="0"/>
              <a:t>‹n.›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BBAB-DF42-1E48-A778-F82AF89AC350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6EFF-DA1F-B145-9D70-A5241FCE35B9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BBAB-DF42-1E48-A778-F82AF89AC350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6EFF-DA1F-B145-9D70-A5241FCE35B9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BBAB-DF42-1E48-A778-F82AF89AC350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6EFF-DA1F-B145-9D70-A5241FCE35B9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BBAB-DF42-1E48-A778-F82AF89AC350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6EFF-DA1F-B145-9D70-A5241FCE35B9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BBAB-DF42-1E48-A778-F82AF89AC350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1B6EFF-DA1F-B145-9D70-A5241FCE35B9}" type="slidenum">
              <a:rPr lang="it-IT" smtClean="0"/>
              <a:t>‹n.›</a:t>
            </a:fld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E8FBBAB-DF42-1E48-A778-F82AF89AC350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1B6EFF-DA1F-B145-9D70-A5241FCE35B9}" type="slidenum">
              <a:rPr lang="it-IT" smtClean="0"/>
              <a:t>‹n.›</a:t>
            </a:fld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8FBBAB-DF42-1E48-A778-F82AF89AC350}" type="datetimeFigureOut">
              <a:rPr lang="it-IT" smtClean="0"/>
              <a:t>18/11/19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31B6EFF-DA1F-B145-9D70-A5241FCE35B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69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5" Type="http://schemas.openxmlformats.org/officeDocument/2006/relationships/image" Target="../media/image17.tiff"/><Relationship Id="rId6" Type="http://schemas.openxmlformats.org/officeDocument/2006/relationships/image" Target="../media/image18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557" y="4278974"/>
            <a:ext cx="3568700" cy="216405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037490" y="1655507"/>
            <a:ext cx="57806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b="1" dirty="0" smtClean="0">
              <a:solidFill>
                <a:srgbClr val="222222"/>
              </a:solidFill>
              <a:latin typeface="arial" charset="0"/>
            </a:endParaRPr>
          </a:p>
          <a:p>
            <a:pPr algn="just"/>
            <a:r>
              <a:rPr lang="it-IT" b="1" dirty="0" err="1" smtClean="0">
                <a:solidFill>
                  <a:srgbClr val="222222"/>
                </a:solidFill>
                <a:latin typeface="arial" charset="0"/>
              </a:rPr>
              <a:t>Seada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is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a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Sardinian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dessert.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It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is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prepared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by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deep-frying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a large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semolina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dumpling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(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usually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between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8 and 10 cm in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diameter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) with a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filling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of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soured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Pecorino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cheese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and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lemon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peel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in olive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oil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or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lard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, and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is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served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covered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with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honey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or sugar.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30" y="4278974"/>
            <a:ext cx="3246082" cy="216405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355772" y="1193842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SEADAS</a:t>
            </a:r>
            <a:endParaRPr lang="it-IT" sz="2400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798" y="3610928"/>
            <a:ext cx="28702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49715" y="1799771"/>
            <a:ext cx="7987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err="1"/>
              <a:t>Malloreddus</a:t>
            </a:r>
            <a:r>
              <a:rPr lang="it-IT" dirty="0"/>
              <a:t>: the </a:t>
            </a:r>
            <a:r>
              <a:rPr lang="it-IT" dirty="0" err="1"/>
              <a:t>Sardinian</a:t>
            </a:r>
            <a:r>
              <a:rPr lang="it-IT" dirty="0"/>
              <a:t> </a:t>
            </a:r>
            <a:r>
              <a:rPr lang="it-IT" dirty="0" err="1"/>
              <a:t>term</a:t>
            </a:r>
            <a:r>
              <a:rPr lang="it-IT" dirty="0"/>
              <a:t> </a:t>
            </a:r>
            <a:r>
              <a:rPr lang="it-IT" dirty="0" err="1"/>
              <a:t>means</a:t>
            </a:r>
            <a:r>
              <a:rPr lang="it-IT" dirty="0"/>
              <a:t> "</a:t>
            </a:r>
            <a:r>
              <a:rPr lang="it-IT" dirty="0" err="1"/>
              <a:t>calf</a:t>
            </a:r>
            <a:r>
              <a:rPr lang="it-IT" dirty="0"/>
              <a:t>". </a:t>
            </a:r>
            <a:r>
              <a:rPr lang="it-IT" dirty="0" err="1"/>
              <a:t>When</a:t>
            </a:r>
            <a:r>
              <a:rPr lang="it-IT" dirty="0"/>
              <a:t> the </a:t>
            </a:r>
            <a:r>
              <a:rPr lang="it-IT" dirty="0" err="1"/>
              <a:t>durum</a:t>
            </a:r>
            <a:r>
              <a:rPr lang="it-IT" dirty="0"/>
              <a:t> </a:t>
            </a:r>
            <a:r>
              <a:rPr lang="it-IT" dirty="0" err="1"/>
              <a:t>wheat</a:t>
            </a:r>
            <a:r>
              <a:rPr lang="it-IT" dirty="0"/>
              <a:t> </a:t>
            </a:r>
            <a:r>
              <a:rPr lang="it-IT" dirty="0" err="1"/>
              <a:t>semolina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mixed</a:t>
            </a:r>
            <a:r>
              <a:rPr lang="it-IT" dirty="0"/>
              <a:t> with water and </a:t>
            </a:r>
            <a:r>
              <a:rPr lang="it-IT" dirty="0" err="1"/>
              <a:t>salt</a:t>
            </a:r>
            <a:r>
              <a:rPr lang="it-IT" dirty="0"/>
              <a:t> and the gnocchi </a:t>
            </a:r>
            <a:r>
              <a:rPr lang="it-IT" dirty="0" err="1"/>
              <a:t>were</a:t>
            </a:r>
            <a:r>
              <a:rPr lang="it-IT" dirty="0"/>
              <a:t> made of a </a:t>
            </a:r>
            <a:r>
              <a:rPr lang="it-IT" dirty="0" err="1"/>
              <a:t>rounded</a:t>
            </a:r>
            <a:r>
              <a:rPr lang="it-IT" dirty="0"/>
              <a:t> </a:t>
            </a:r>
            <a:r>
              <a:rPr lang="it-IT" dirty="0" err="1"/>
              <a:t>shape</a:t>
            </a:r>
            <a:r>
              <a:rPr lang="it-IT" dirty="0"/>
              <a:t>, the </a:t>
            </a:r>
            <a:r>
              <a:rPr lang="it-IT" dirty="0" err="1"/>
              <a:t>expression</a:t>
            </a:r>
            <a:r>
              <a:rPr lang="it-IT" dirty="0"/>
              <a:t> of the </a:t>
            </a:r>
            <a:r>
              <a:rPr lang="it-IT" dirty="0" err="1"/>
              <a:t>peasant</a:t>
            </a:r>
            <a:r>
              <a:rPr lang="it-IT" dirty="0"/>
              <a:t> world </a:t>
            </a:r>
            <a:r>
              <a:rPr lang="it-IT" dirty="0" err="1"/>
              <a:t>was</a:t>
            </a:r>
            <a:r>
              <a:rPr lang="it-IT" dirty="0"/>
              <a:t> just "beautiful </a:t>
            </a:r>
            <a:r>
              <a:rPr lang="it-IT" dirty="0" err="1"/>
              <a:t>like</a:t>
            </a:r>
            <a:r>
              <a:rPr lang="it-IT" dirty="0"/>
              <a:t> a </a:t>
            </a:r>
            <a:r>
              <a:rPr lang="it-IT" dirty="0" err="1"/>
              <a:t>calf</a:t>
            </a:r>
            <a:r>
              <a:rPr lang="it-IT" dirty="0"/>
              <a:t>", </a:t>
            </a:r>
            <a:r>
              <a:rPr lang="it-IT" dirty="0" err="1"/>
              <a:t>like</a:t>
            </a:r>
            <a:r>
              <a:rPr lang="it-IT" dirty="0"/>
              <a:t> a </a:t>
            </a:r>
            <a:r>
              <a:rPr lang="it-IT" dirty="0" err="1"/>
              <a:t>Malloreddu</a:t>
            </a:r>
            <a:r>
              <a:rPr lang="it-IT" dirty="0"/>
              <a:t>.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must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Malloreddus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to be </a:t>
            </a:r>
            <a:r>
              <a:rPr lang="it-IT" dirty="0" err="1"/>
              <a:t>flavoured</a:t>
            </a:r>
            <a:r>
              <a:rPr lang="it-IT" dirty="0"/>
              <a:t> by </a:t>
            </a:r>
            <a:r>
              <a:rPr lang="it-IT" dirty="0" err="1"/>
              <a:t>fresh</a:t>
            </a:r>
            <a:r>
              <a:rPr lang="it-IT" dirty="0"/>
              <a:t> </a:t>
            </a:r>
            <a:r>
              <a:rPr lang="it-IT" dirty="0" err="1"/>
              <a:t>Sardinian</a:t>
            </a:r>
            <a:r>
              <a:rPr lang="it-IT" dirty="0"/>
              <a:t> pecorino, </a:t>
            </a:r>
            <a:r>
              <a:rPr lang="it-IT" dirty="0" err="1"/>
              <a:t>which</a:t>
            </a:r>
            <a:r>
              <a:rPr lang="it-IT" dirty="0"/>
              <a:t> more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anything</a:t>
            </a:r>
            <a:r>
              <a:rPr lang="it-IT" dirty="0"/>
              <a:t> else </a:t>
            </a:r>
            <a:r>
              <a:rPr lang="it-IT" dirty="0" err="1"/>
              <a:t>honors</a:t>
            </a:r>
            <a:r>
              <a:rPr lang="it-IT" dirty="0"/>
              <a:t> the taste of pasta </a:t>
            </a:r>
            <a:r>
              <a:rPr lang="it-IT" dirty="0" err="1"/>
              <a:t>being</a:t>
            </a:r>
            <a:r>
              <a:rPr lang="it-IT" dirty="0"/>
              <a:t> the </a:t>
            </a:r>
            <a:r>
              <a:rPr lang="it-IT" dirty="0" err="1"/>
              <a:t>indivisible</a:t>
            </a:r>
            <a:r>
              <a:rPr lang="it-IT" dirty="0"/>
              <a:t> link </a:t>
            </a:r>
            <a:r>
              <a:rPr lang="it-IT" dirty="0" err="1"/>
              <a:t>between</a:t>
            </a:r>
            <a:r>
              <a:rPr lang="it-IT" dirty="0"/>
              <a:t> the </a:t>
            </a:r>
            <a:r>
              <a:rPr lang="it-IT" dirty="0" err="1"/>
              <a:t>food</a:t>
            </a:r>
            <a:r>
              <a:rPr lang="it-IT" dirty="0"/>
              <a:t> and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origin</a:t>
            </a:r>
            <a:r>
              <a:rPr lang="it-IT" dirty="0"/>
              <a:t> area. </a:t>
            </a:r>
            <a:r>
              <a:rPr lang="it-IT" dirty="0" err="1"/>
              <a:t>Malloreddus</a:t>
            </a:r>
            <a:r>
              <a:rPr lang="it-IT" dirty="0"/>
              <a:t> can be </a:t>
            </a:r>
            <a:r>
              <a:rPr lang="it-IT" dirty="0" err="1"/>
              <a:t>dressed</a:t>
            </a:r>
            <a:r>
              <a:rPr lang="it-IT" dirty="0"/>
              <a:t> in </a:t>
            </a:r>
            <a:r>
              <a:rPr lang="it-IT" dirty="0" err="1"/>
              <a:t>different</a:t>
            </a:r>
            <a:r>
              <a:rPr lang="it-IT" dirty="0"/>
              <a:t> ways </a:t>
            </a:r>
            <a:r>
              <a:rPr lang="it-IT" dirty="0" err="1"/>
              <a:t>but</a:t>
            </a:r>
            <a:r>
              <a:rPr lang="it-IT" dirty="0"/>
              <a:t> 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popular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indeed</a:t>
            </a:r>
            <a:r>
              <a:rPr lang="it-IT" dirty="0"/>
              <a:t> with </a:t>
            </a:r>
            <a:r>
              <a:rPr lang="it-IT" dirty="0" err="1"/>
              <a:t>sausage</a:t>
            </a:r>
            <a:r>
              <a:rPr lang="it-IT" dirty="0"/>
              <a:t> </a:t>
            </a:r>
            <a:r>
              <a:rPr lang="it-IT" dirty="0" err="1"/>
              <a:t>sauce</a:t>
            </a:r>
            <a:r>
              <a:rPr lang="it-IT" dirty="0"/>
              <a:t>.</a:t>
            </a: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60686" y="943429"/>
            <a:ext cx="2414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MALLOREDDUS</a:t>
            </a:r>
            <a:endParaRPr lang="it-IT" sz="24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318" y="425561"/>
            <a:ext cx="1374210" cy="137421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23" y="4221843"/>
            <a:ext cx="3432834" cy="223028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370" y="4262071"/>
            <a:ext cx="3386761" cy="219005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572000" y="6545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663" y="4241957"/>
            <a:ext cx="3492500" cy="223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86743" y="195552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b="1" dirty="0" err="1">
                <a:solidFill>
                  <a:srgbClr val="222222"/>
                </a:solidFill>
                <a:latin typeface="Arial" charset="0"/>
              </a:rPr>
              <a:t>Fregula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(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often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Italianised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as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it-IT" b="1" dirty="0">
                <a:solidFill>
                  <a:srgbClr val="222222"/>
                </a:solidFill>
                <a:latin typeface="Arial" charset="0"/>
              </a:rPr>
              <a:t>fregola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)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type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of 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pasta from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Sardinia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.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similar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to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Cous-Cous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.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Fregula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comes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in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varying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sizes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but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typically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consists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of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semolina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dough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that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has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been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rolled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into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balls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2–3 mm in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diameter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and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toasted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in an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oven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.</a:t>
            </a:r>
            <a:endParaRPr lang="it-IT" dirty="0">
              <a:solidFill>
                <a:srgbClr val="222222"/>
              </a:solidFill>
              <a:latin typeface="Arial" charset="0"/>
            </a:endParaRPr>
          </a:p>
          <a:p>
            <a:pPr algn="just"/>
            <a:r>
              <a:rPr lang="it-IT" dirty="0">
                <a:solidFill>
                  <a:srgbClr val="222222"/>
                </a:solidFill>
                <a:latin typeface="Arial" charset="0"/>
              </a:rPr>
              <a:t>A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typical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preparation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of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fregula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to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simmer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in 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a tomato-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based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sauce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with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seafood</a:t>
            </a:r>
            <a:r>
              <a:rPr lang="it-IT" dirty="0" smtClean="0">
                <a:solidFill>
                  <a:srgbClr val="0B0080"/>
                </a:solidFill>
                <a:latin typeface="Arial" charset="0"/>
              </a:rPr>
              <a:t>.</a:t>
            </a:r>
            <a:endParaRPr lang="it-IT" b="0" i="0" dirty="0">
              <a:solidFill>
                <a:srgbClr val="222222"/>
              </a:solidFill>
              <a:effectLst/>
              <a:latin typeface="Arial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82" y="4040954"/>
            <a:ext cx="3162300" cy="238646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746171" y="1059543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FREGOLA</a:t>
            </a:r>
            <a:endParaRPr lang="it-IT" sz="24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075" y="4198570"/>
            <a:ext cx="3492500" cy="22288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158" y="4198570"/>
            <a:ext cx="3760669" cy="22288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878" y="596541"/>
            <a:ext cx="937986" cy="13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48000" y="199783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b="1" dirty="0" err="1">
                <a:solidFill>
                  <a:srgbClr val="222222"/>
                </a:solidFill>
                <a:latin typeface="Arial" charset="0"/>
              </a:rPr>
              <a:t>Filindeu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(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Sardinian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: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it-IT" i="1" dirty="0">
                <a:solidFill>
                  <a:srgbClr val="222222"/>
                </a:solidFill>
                <a:latin typeface="Arial" charset="0"/>
              </a:rPr>
              <a:t>su </a:t>
            </a:r>
            <a:r>
              <a:rPr lang="it-IT" i="1" dirty="0" err="1">
                <a:solidFill>
                  <a:srgbClr val="222222"/>
                </a:solidFill>
                <a:latin typeface="Arial" charset="0"/>
              </a:rPr>
              <a:t>filindeu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 "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God's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yarns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")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 rare pasta from 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the Barbagia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region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of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Sardinia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.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made by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pulling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and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folding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semolina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dough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into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very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thin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threads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which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are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laid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in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three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layers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on a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tray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called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 </a:t>
            </a:r>
            <a:r>
              <a:rPr lang="it-IT" i="1" dirty="0" err="1">
                <a:solidFill>
                  <a:srgbClr val="222222"/>
                </a:solidFill>
                <a:latin typeface="Arial" charset="0"/>
              </a:rPr>
              <a:t>fundu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and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dried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to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form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textile-like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sheets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. The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dried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sheets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are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broken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into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pieces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and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served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in a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mutton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broth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with pecorino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cheese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.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Filindeu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listed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on the 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Ark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of Taste. </a:t>
            </a:r>
            <a:endParaRPr lang="it-IT" dirty="0">
              <a:solidFill>
                <a:srgbClr val="222222"/>
              </a:solidFill>
              <a:latin typeface="Arial" charset="0"/>
            </a:endParaRPr>
          </a:p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35" y="4246180"/>
            <a:ext cx="3441700" cy="219710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064" y="4246181"/>
            <a:ext cx="3695700" cy="21971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43" y="465519"/>
            <a:ext cx="2699657" cy="202213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049" y="4246181"/>
            <a:ext cx="3797300" cy="21463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486400" y="1175657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FILINDEU</a:t>
            </a:r>
            <a:endParaRPr lang="it-IT" sz="24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65519"/>
            <a:ext cx="2699657" cy="282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72662" y="377372"/>
            <a:ext cx="107731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222222"/>
                </a:solidFill>
                <a:latin typeface="Arial" charset="0"/>
              </a:rPr>
              <a:t>                                                   PANE CARASAU</a:t>
            </a:r>
          </a:p>
          <a:p>
            <a:endParaRPr lang="it-IT" sz="2400" b="1" dirty="0">
              <a:solidFill>
                <a:srgbClr val="222222"/>
              </a:solidFill>
              <a:latin typeface="Arial" charset="0"/>
            </a:endParaRPr>
          </a:p>
          <a:p>
            <a:pPr algn="just"/>
            <a:r>
              <a:rPr lang="it-IT" b="1" i="1" dirty="0" smtClean="0">
                <a:solidFill>
                  <a:srgbClr val="222222"/>
                </a:solidFill>
                <a:latin typeface="Arial" charset="0"/>
              </a:rPr>
              <a:t>Pane </a:t>
            </a:r>
            <a:r>
              <a:rPr lang="it-IT" b="1" i="1" dirty="0">
                <a:solidFill>
                  <a:srgbClr val="222222"/>
                </a:solidFill>
                <a:latin typeface="Arial" charset="0"/>
              </a:rPr>
              <a:t>carasau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"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toasted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bread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",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traditional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flatbread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from 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Sardinia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.</a:t>
            </a:r>
          </a:p>
          <a:p>
            <a:pPr algn="just"/>
            <a:r>
              <a:rPr lang="it-IT" dirty="0" err="1">
                <a:solidFill>
                  <a:srgbClr val="222222"/>
                </a:solidFill>
                <a:latin typeface="Arial" charset="0"/>
              </a:rPr>
              <a:t>It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thin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and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crisp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usually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in the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form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of a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dish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half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meter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wide.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made by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taking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baked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flat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bread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(made of 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durum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wheat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flour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salt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,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yeast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, 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and water),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then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separating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into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two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sheets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which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are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baked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again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. The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recipe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very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ancient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and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was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conceived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for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shepherds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who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used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to stay far from home for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months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at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 time. Pane carasau can last up to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one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year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if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kept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dry. </a:t>
            </a:r>
            <a:endParaRPr lang="it-IT" dirty="0" smtClean="0">
              <a:solidFill>
                <a:srgbClr val="222222"/>
              </a:solidFill>
              <a:latin typeface="Arial" charset="0"/>
            </a:endParaRPr>
          </a:p>
          <a:p>
            <a:pPr algn="just"/>
            <a:r>
              <a:rPr lang="it-IT" dirty="0" err="1" smtClean="0">
                <a:solidFill>
                  <a:srgbClr val="222222"/>
                </a:solidFill>
                <a:latin typeface="Arial" charset="0"/>
              </a:rPr>
              <a:t>It</a:t>
            </a:r>
            <a:r>
              <a:rPr lang="it-IT" dirty="0" smtClean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also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known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as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</a:t>
            </a:r>
            <a:r>
              <a:rPr lang="it-IT" i="1" dirty="0">
                <a:solidFill>
                  <a:srgbClr val="222222"/>
                </a:solidFill>
                <a:latin typeface="Arial" charset="0"/>
              </a:rPr>
              <a:t>carta da musica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in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Italian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meaning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”music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sheet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", in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reference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to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its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large and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paper-thin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shape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,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which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so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thin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before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cooking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that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a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sheet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of music can be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read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through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.</a:t>
            </a:r>
          </a:p>
          <a:p>
            <a:pPr algn="just"/>
            <a:r>
              <a:rPr lang="it-IT" dirty="0" err="1">
                <a:solidFill>
                  <a:srgbClr val="222222"/>
                </a:solidFill>
                <a:latin typeface="Arial" charset="0"/>
              </a:rPr>
              <a:t>Remains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of the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bread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were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found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in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archeological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excavations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of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Nuraghes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 (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traditional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Sardinian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stone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buildings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) and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it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was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therefore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already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eaten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on the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island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Arial" charset="0"/>
              </a:rPr>
              <a:t>prior</a:t>
            </a:r>
            <a:r>
              <a:rPr lang="it-IT" dirty="0">
                <a:solidFill>
                  <a:srgbClr val="222222"/>
                </a:solidFill>
                <a:latin typeface="Arial" charset="0"/>
              </a:rPr>
              <a:t> to 1000 BC.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05" y="4053567"/>
            <a:ext cx="3289300" cy="239531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026" y="4122057"/>
            <a:ext cx="3810000" cy="232682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865" y="4053566"/>
            <a:ext cx="3492500" cy="239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one">
  <a:themeElements>
    <a:clrScheme name="Sapone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pon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on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114</Words>
  <Application>Microsoft Macintosh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Calibri</vt:lpstr>
      <vt:lpstr>Century Gothic</vt:lpstr>
      <vt:lpstr>Garamond</vt:lpstr>
      <vt:lpstr>Arial</vt:lpstr>
      <vt:lpstr>Arial</vt:lpstr>
      <vt:lpstr>Sapone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13</cp:revision>
  <dcterms:created xsi:type="dcterms:W3CDTF">2019-11-17T15:28:55Z</dcterms:created>
  <dcterms:modified xsi:type="dcterms:W3CDTF">2019-11-18T14:41:04Z</dcterms:modified>
</cp:coreProperties>
</file>