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ontserrat"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 y="-5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4794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66e62266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66e62266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5e9f988e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5e9f988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5e9f988e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5e9f988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66e62266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66e62266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sz="1200">
                <a:solidFill>
                  <a:srgbClr val="6D6D6D"/>
                </a:solidFill>
                <a:highlight>
                  <a:srgbClr val="FFFFFF"/>
                </a:highlight>
                <a:latin typeface="Montserrat"/>
                <a:ea typeface="Montserrat"/>
                <a:cs typeface="Montserrat"/>
                <a:sym typeface="Montserrat"/>
              </a:rPr>
              <a:t>El tablero no existía, lo que se usaba era la estructura de éste. De tal modo, que las 63 casillas del Juego de la Oca se dibujaban sobre cualquier superficie para ser utilizada como guía de ida y vuelta del Camino de Santiago.</a:t>
            </a:r>
            <a:endParaRPr sz="1200">
              <a:solidFill>
                <a:srgbClr val="6D6D6D"/>
              </a:solidFill>
              <a:highlight>
                <a:srgbClr val="FFFFFF"/>
              </a:highlight>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de" sz="1200">
                <a:solidFill>
                  <a:srgbClr val="6D6D6D"/>
                </a:solidFill>
                <a:highlight>
                  <a:srgbClr val="FFFFFF"/>
                </a:highlight>
                <a:latin typeface="Montserrat"/>
                <a:ea typeface="Montserrat"/>
                <a:cs typeface="Montserrat"/>
                <a:sym typeface="Montserrat"/>
              </a:rPr>
              <a:t>Las 32 casillas iniciales representarían el viaje de ida a la Catedral de Santiago y las casillas del 33 al 63, el regreso. Del total de casillas, solo hay 24 que cuentan con figuras y reglas fijas. A éstas es a la que se ha atribuido significado.</a:t>
            </a:r>
            <a:endParaRPr sz="1200">
              <a:solidFill>
                <a:srgbClr val="6D6D6D"/>
              </a:solidFill>
              <a:highlight>
                <a:srgbClr val="FFFFFF"/>
              </a:highlight>
              <a:latin typeface="Montserrat"/>
              <a:ea typeface="Montserrat"/>
              <a:cs typeface="Montserrat"/>
              <a:sym typeface="Montserrat"/>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66e62266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66e62266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5e9f988e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5e9f988e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200">
                <a:highlight>
                  <a:srgbClr val="FFFFFF"/>
                </a:highlight>
                <a:latin typeface="Montserrat"/>
                <a:ea typeface="Montserrat"/>
                <a:cs typeface="Montserrat"/>
                <a:sym typeface="Montserrat"/>
              </a:rPr>
              <a:t>En el año 1908 se descubrió en las ruinas del palacio de Minos en Phaistos, al sur de la isla de Creta, un disco de arcilla (1580 a.C);En ambas caras de la circunferencia se hallaba representada una espiral, cada una dividida en 30 y 31 casillas. El interior de las casillas contenía diversos dibujos: animales, personas, etc.;</a:t>
            </a:r>
            <a:r>
              <a:rPr lang="de" sz="1800">
                <a:solidFill>
                  <a:schemeClr val="dk1"/>
                </a:solidFill>
              </a:rPr>
              <a:t> </a:t>
            </a:r>
            <a:r>
              <a:rPr lang="de">
                <a:solidFill>
                  <a:schemeClr val="dk1"/>
                </a:solidFill>
                <a:latin typeface="Montserrat"/>
                <a:ea typeface="Montserrat"/>
                <a:cs typeface="Montserrat"/>
                <a:sym typeface="Montserrat"/>
              </a:rPr>
              <a:t>8 símbolos podrían ser ocas</a:t>
            </a:r>
            <a:endParaRPr>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d8b2115c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d8b2115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rgbClr val="6D6D6D"/>
                </a:solidFill>
                <a:highlight>
                  <a:srgbClr val="FFFFFF"/>
                </a:highlight>
                <a:latin typeface="Montserrat"/>
                <a:ea typeface="Montserrat"/>
                <a:cs typeface="Montserrat"/>
                <a:sym typeface="Montserrat"/>
              </a:rPr>
              <a:t>Según esta línea de investigación el Juego de la Oca está inspirado en la concha del nautilo, ya que al igual que el tablero de la Oca, ésta cuenta con 63 espacios. El Juego de la Oca fue una guía encriptada de ida y vuelta del Camino de Santiago.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5e9f988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5e9f988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d8b2115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d8b2115c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ntiagoways.com/juego-oca-camino-santiago/#El_Juego_de_la_Oca_como_guia_del_Camino_de_Santiago"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es.wikipedia.org/wiki/Puente_la_Reina" TargetMode="External"/><Relationship Id="rId4" Type="http://schemas.openxmlformats.org/officeDocument/2006/relationships/hyperlink" Target="https://de.pons.com/%C3%BCbersetzung/spanisch-deuts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shamrocksandshells.wordpress.com/2019/09/05/a-look-at-puente-la-rein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de/search?q=el+camino+de+santiago&amp;sxsrf=ACYBGNTdTMrf-SDsPBqAZhoBe-8Dqzx4wg:1576063765909&amp;source=lnms&amp;tbm=isch&amp;sa=X&amp;ved=2ahUKEwih56OHv63mAhVBjqQKHcaHApsQ_AUoAXoECBAQAw&amp;biw=1366&amp;bih=608#imgrc=e1Kc4d-Dg-a61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santiagoways.com/juego-oca-camino-santiago/#El_Juego_de_la_Oca_como_guia_del_Camino_de_Santiag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lanuevacronica.com/la-oca-que-ya-jugaban-los-abuelos-de-los-abuelo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pinterest.de/pin/78228939774295676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pinterest.de/pin/5606982223421036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lecturas.com/recetas/natillas-caseras-galleta_3318.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75750"/>
            <a:ext cx="8520600" cy="9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6000" b="1"/>
              <a:t>El juego de la oca</a:t>
            </a:r>
            <a:endParaRPr sz="6000" b="1"/>
          </a:p>
        </p:txBody>
      </p:sp>
      <p:sp>
        <p:nvSpPr>
          <p:cNvPr id="55" name="Google Shape;55;p13"/>
          <p:cNvSpPr txBox="1">
            <a:spLocks noGrp="1"/>
          </p:cNvSpPr>
          <p:nvPr>
            <p:ph type="subTitle" idx="1"/>
          </p:nvPr>
        </p:nvSpPr>
        <p:spPr>
          <a:xfrm>
            <a:off x="311700" y="1115325"/>
            <a:ext cx="8520600" cy="62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rgbClr val="000000"/>
                </a:solidFill>
              </a:rPr>
              <a:t>N°3: Puente La Reina</a:t>
            </a:r>
            <a:endParaRPr b="1">
              <a:solidFill>
                <a:srgbClr val="000000"/>
              </a:solidFill>
            </a:endParaRPr>
          </a:p>
        </p:txBody>
      </p:sp>
      <p:sp>
        <p:nvSpPr>
          <p:cNvPr id="56" name="Google Shape;56;p13"/>
          <p:cNvSpPr txBox="1"/>
          <p:nvPr/>
        </p:nvSpPr>
        <p:spPr>
          <a:xfrm>
            <a:off x="2005000" y="4716300"/>
            <a:ext cx="5324400" cy="42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a:t>Una presentación de Aliyah Albers y Lisa Wächter</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1439400" y="248275"/>
            <a:ext cx="6265200" cy="70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de" sz="4800" b="1" dirty="0"/>
              <a:t>L</a:t>
            </a:r>
            <a:r>
              <a:rPr lang="de-DE" sz="4800" b="1" dirty="0" err="1"/>
              <a:t>as</a:t>
            </a:r>
            <a:r>
              <a:rPr lang="de" sz="4800" b="1" dirty="0"/>
              <a:t> fuentes</a:t>
            </a:r>
            <a:endParaRPr sz="4800" b="1" dirty="0"/>
          </a:p>
        </p:txBody>
      </p:sp>
      <p:sp>
        <p:nvSpPr>
          <p:cNvPr id="132" name="Google Shape;132;p22"/>
          <p:cNvSpPr txBox="1">
            <a:spLocks noGrp="1"/>
          </p:cNvSpPr>
          <p:nvPr>
            <p:ph type="body" idx="1"/>
          </p:nvPr>
        </p:nvSpPr>
        <p:spPr>
          <a:xfrm>
            <a:off x="311700" y="1503825"/>
            <a:ext cx="8520600" cy="14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u="sng">
                <a:solidFill>
                  <a:schemeClr val="hlink"/>
                </a:solidFill>
                <a:hlinkClick r:id="rId3"/>
              </a:rPr>
              <a:t>https://santiagoways.com/juego-oca-camino-santiago/#El_Juego_de_la_Oca_como_guia_del_Camino_de_Santiago</a:t>
            </a:r>
            <a:r>
              <a:rPr lang="de" sz="1400"/>
              <a:t> (14.01.2020; 20:02 Uhr)</a:t>
            </a:r>
            <a:endParaRPr sz="1400"/>
          </a:p>
          <a:p>
            <a:pPr marL="0" lvl="0" indent="0" algn="l" rtl="0">
              <a:spcBef>
                <a:spcPts val="1600"/>
              </a:spcBef>
              <a:spcAft>
                <a:spcPts val="0"/>
              </a:spcAft>
              <a:buNone/>
            </a:pPr>
            <a:r>
              <a:rPr lang="de" sz="1400" u="sng">
                <a:solidFill>
                  <a:schemeClr val="hlink"/>
                </a:solidFill>
                <a:hlinkClick r:id="rId4"/>
              </a:rPr>
              <a:t>https://de.pons.com/%C3%BCbersetzung/spanisch-deutsch</a:t>
            </a:r>
            <a:r>
              <a:rPr lang="de" sz="1400"/>
              <a:t>(14.01.2020; 20:05Uhr)</a:t>
            </a:r>
            <a:endParaRPr sz="1400"/>
          </a:p>
          <a:p>
            <a:pPr marL="0" lvl="0" indent="0" algn="l" rtl="0">
              <a:spcBef>
                <a:spcPts val="1600"/>
              </a:spcBef>
              <a:spcAft>
                <a:spcPts val="1600"/>
              </a:spcAft>
              <a:buNone/>
            </a:pPr>
            <a:r>
              <a:rPr lang="de" sz="1400" u="sng">
                <a:solidFill>
                  <a:schemeClr val="hlink"/>
                </a:solidFill>
                <a:hlinkClick r:id="rId5"/>
              </a:rPr>
              <a:t>https://es.wikipedia.org/wiki/Puente_la_Reina</a:t>
            </a:r>
            <a:r>
              <a:rPr lang="de" sz="1400"/>
              <a:t> (16.01.2020; 18:24 Uhr)</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379150" y="0"/>
            <a:ext cx="4385700" cy="9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6000" b="1" dirty="0"/>
              <a:t>El índice</a:t>
            </a:r>
            <a:endParaRPr sz="6000" b="1" dirty="0"/>
          </a:p>
        </p:txBody>
      </p:sp>
      <p:sp>
        <p:nvSpPr>
          <p:cNvPr id="62" name="Google Shape;62;p14"/>
          <p:cNvSpPr txBox="1">
            <a:spLocks noGrp="1"/>
          </p:cNvSpPr>
          <p:nvPr>
            <p:ph type="body" idx="1"/>
          </p:nvPr>
        </p:nvSpPr>
        <p:spPr>
          <a:xfrm>
            <a:off x="729025" y="1041075"/>
            <a:ext cx="4201500" cy="3742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e" sz="2400" dirty="0">
                <a:solidFill>
                  <a:srgbClr val="000000"/>
                </a:solidFill>
              </a:rPr>
              <a:t>&gt; La situación geográfica</a:t>
            </a:r>
            <a:endParaRPr sz="2400" dirty="0">
              <a:solidFill>
                <a:srgbClr val="000000"/>
              </a:solidFill>
            </a:endParaRPr>
          </a:p>
          <a:p>
            <a:pPr marL="0" lvl="0" indent="0" algn="l" rtl="0">
              <a:lnSpc>
                <a:spcPct val="100000"/>
              </a:lnSpc>
              <a:spcBef>
                <a:spcPts val="1600"/>
              </a:spcBef>
              <a:spcAft>
                <a:spcPts val="0"/>
              </a:spcAft>
              <a:buNone/>
            </a:pPr>
            <a:r>
              <a:rPr lang="de" sz="2400" dirty="0">
                <a:solidFill>
                  <a:srgbClr val="000000"/>
                </a:solidFill>
              </a:rPr>
              <a:t>&gt;El Juego de la Oca</a:t>
            </a:r>
            <a:endParaRPr sz="2400" dirty="0">
              <a:solidFill>
                <a:srgbClr val="000000"/>
              </a:solidFill>
            </a:endParaRPr>
          </a:p>
          <a:p>
            <a:pPr marL="0" lvl="0" indent="0" algn="l" rtl="0">
              <a:lnSpc>
                <a:spcPct val="100000"/>
              </a:lnSpc>
              <a:spcBef>
                <a:spcPts val="1600"/>
              </a:spcBef>
              <a:spcAft>
                <a:spcPts val="0"/>
              </a:spcAft>
              <a:buNone/>
            </a:pPr>
            <a:r>
              <a:rPr lang="de" sz="2400" dirty="0">
                <a:solidFill>
                  <a:schemeClr val="dk1"/>
                </a:solidFill>
              </a:rPr>
              <a:t>&gt; La historia</a:t>
            </a:r>
            <a:endParaRPr sz="2400" dirty="0">
              <a:solidFill>
                <a:schemeClr val="dk1"/>
              </a:solidFill>
            </a:endParaRPr>
          </a:p>
          <a:p>
            <a:pPr marL="0" lvl="0" indent="0" algn="l" rtl="0">
              <a:lnSpc>
                <a:spcPct val="50000"/>
              </a:lnSpc>
              <a:spcBef>
                <a:spcPts val="1600"/>
              </a:spcBef>
              <a:spcAft>
                <a:spcPts val="0"/>
              </a:spcAft>
              <a:buClr>
                <a:schemeClr val="dk1"/>
              </a:buClr>
              <a:buSzPts val="1100"/>
              <a:buFont typeface="Arial"/>
              <a:buNone/>
            </a:pPr>
            <a:r>
              <a:rPr lang="de" sz="2400" dirty="0">
                <a:solidFill>
                  <a:schemeClr val="dk1"/>
                </a:solidFill>
              </a:rPr>
              <a:t>  &gt; Origen del juego de la oca</a:t>
            </a:r>
            <a:endParaRPr sz="2400" dirty="0">
              <a:solidFill>
                <a:srgbClr val="000000"/>
              </a:solidFill>
            </a:endParaRPr>
          </a:p>
          <a:p>
            <a:pPr marL="0" lvl="0" indent="0" algn="l" rtl="0">
              <a:lnSpc>
                <a:spcPct val="50000"/>
              </a:lnSpc>
              <a:spcBef>
                <a:spcPts val="1600"/>
              </a:spcBef>
              <a:spcAft>
                <a:spcPts val="0"/>
              </a:spcAft>
              <a:buNone/>
            </a:pPr>
            <a:r>
              <a:rPr lang="de" sz="2400" dirty="0">
                <a:solidFill>
                  <a:schemeClr val="dk1"/>
                </a:solidFill>
              </a:rPr>
              <a:t>&gt; La gastronomía</a:t>
            </a:r>
            <a:endParaRPr sz="2400" dirty="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de" sz="2400" dirty="0">
                <a:solidFill>
                  <a:schemeClr val="dk1"/>
                </a:solidFill>
              </a:rPr>
              <a:t>&gt; Concurso</a:t>
            </a:r>
            <a:endParaRPr sz="2400" dirty="0">
              <a:solidFill>
                <a:srgbClr val="000000"/>
              </a:solidFill>
            </a:endParaRPr>
          </a:p>
          <a:p>
            <a:pPr marL="0" lvl="0" indent="0" algn="l" rtl="0">
              <a:lnSpc>
                <a:spcPct val="100000"/>
              </a:lnSpc>
              <a:spcBef>
                <a:spcPts val="1600"/>
              </a:spcBef>
              <a:spcAft>
                <a:spcPts val="1600"/>
              </a:spcAft>
              <a:buNone/>
            </a:pPr>
            <a:r>
              <a:rPr lang="de" sz="2400" dirty="0">
                <a:solidFill>
                  <a:srgbClr val="000000"/>
                </a:solidFill>
              </a:rPr>
              <a:t>&gt;L</a:t>
            </a:r>
            <a:r>
              <a:rPr lang="de-DE" sz="2400" dirty="0" err="1">
                <a:solidFill>
                  <a:srgbClr val="000000"/>
                </a:solidFill>
              </a:rPr>
              <a:t>as</a:t>
            </a:r>
            <a:r>
              <a:rPr lang="de" sz="2400" dirty="0">
                <a:solidFill>
                  <a:srgbClr val="000000"/>
                </a:solidFill>
              </a:rPr>
              <a:t> fuentes</a:t>
            </a:r>
            <a:endParaRPr sz="2400" dirty="0">
              <a:solidFill>
                <a:srgbClr val="000000"/>
              </a:solidFill>
            </a:endParaRPr>
          </a:p>
        </p:txBody>
      </p:sp>
      <p:pic>
        <p:nvPicPr>
          <p:cNvPr id="63" name="Google Shape;63;p14"/>
          <p:cNvPicPr preferRelativeResize="0"/>
          <p:nvPr/>
        </p:nvPicPr>
        <p:blipFill>
          <a:blip r:embed="rId3">
            <a:alphaModFix/>
          </a:blip>
          <a:stretch>
            <a:fillRect/>
          </a:stretch>
        </p:blipFill>
        <p:spPr>
          <a:xfrm>
            <a:off x="4930525" y="967475"/>
            <a:ext cx="3908675" cy="2931507"/>
          </a:xfrm>
          <a:prstGeom prst="rect">
            <a:avLst/>
          </a:prstGeom>
          <a:noFill/>
          <a:ln>
            <a:noFill/>
          </a:ln>
        </p:spPr>
      </p:pic>
      <p:sp>
        <p:nvSpPr>
          <p:cNvPr id="64" name="Google Shape;64;p14"/>
          <p:cNvSpPr txBox="1"/>
          <p:nvPr/>
        </p:nvSpPr>
        <p:spPr>
          <a:xfrm>
            <a:off x="4736400" y="3898975"/>
            <a:ext cx="4385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u="sng">
                <a:solidFill>
                  <a:schemeClr val="hlink"/>
                </a:solidFill>
                <a:hlinkClick r:id="rId4"/>
              </a:rPr>
              <a:t>https://shamrocksandshells.wordpress.com/2019/09/05/a-look-at-puente-la-reina/</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047000" y="0"/>
            <a:ext cx="70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4800" b="1"/>
              <a:t>La situación geográfica</a:t>
            </a:r>
            <a:endParaRPr sz="4800" b="1"/>
          </a:p>
        </p:txBody>
      </p:sp>
      <p:sp>
        <p:nvSpPr>
          <p:cNvPr id="70" name="Google Shape;70;p15"/>
          <p:cNvSpPr txBox="1">
            <a:spLocks noGrp="1"/>
          </p:cNvSpPr>
          <p:nvPr>
            <p:ph type="body" idx="1"/>
          </p:nvPr>
        </p:nvSpPr>
        <p:spPr>
          <a:xfrm>
            <a:off x="0" y="4658600"/>
            <a:ext cx="9308400" cy="485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de" sz="700">
                <a:solidFill>
                  <a:srgbClr val="000000"/>
                </a:solidFill>
              </a:rPr>
              <a:t>  fuente::</a:t>
            </a:r>
            <a:r>
              <a:rPr lang="de" sz="700" u="sng">
                <a:solidFill>
                  <a:schemeClr val="hlink"/>
                </a:solidFill>
                <a:hlinkClick r:id="rId3"/>
              </a:rPr>
              <a:t>https://www.google.de/search?q=el+camino+de+santiago&amp;sxsrf=ACYBGNTdTMrf-SDsPBqAZhoBe-8Dqzx4wg:1576063765909&amp;source=lnms&amp;tbm=isch&amp;sa=X&amp;ved=2ahUKEwih56OHv63mAhVBjqQKHcaHApsQ_AUoAXoECBAQAw&amp;biw=1366&amp;bih=608#imgrc=e1Kc4d-Dg-a61M</a:t>
            </a:r>
            <a:endParaRPr sz="700">
              <a:solidFill>
                <a:srgbClr val="000000"/>
              </a:solidFill>
            </a:endParaRPr>
          </a:p>
        </p:txBody>
      </p:sp>
      <p:pic>
        <p:nvPicPr>
          <p:cNvPr id="71" name="Google Shape;71;p15"/>
          <p:cNvPicPr preferRelativeResize="0"/>
          <p:nvPr/>
        </p:nvPicPr>
        <p:blipFill>
          <a:blip r:embed="rId4">
            <a:alphaModFix/>
          </a:blip>
          <a:stretch>
            <a:fillRect/>
          </a:stretch>
        </p:blipFill>
        <p:spPr>
          <a:xfrm>
            <a:off x="1341262" y="885200"/>
            <a:ext cx="5935626" cy="3957074"/>
          </a:xfrm>
          <a:prstGeom prst="rect">
            <a:avLst/>
          </a:prstGeom>
          <a:noFill/>
          <a:ln>
            <a:noFill/>
          </a:ln>
        </p:spPr>
      </p:pic>
      <p:sp>
        <p:nvSpPr>
          <p:cNvPr id="72" name="Google Shape;72;p15"/>
          <p:cNvSpPr/>
          <p:nvPr/>
        </p:nvSpPr>
        <p:spPr>
          <a:xfrm flipH="1">
            <a:off x="5866900" y="3273950"/>
            <a:ext cx="476400" cy="723000"/>
          </a:xfrm>
          <a:prstGeom prst="upArrow">
            <a:avLst>
              <a:gd name="adj1" fmla="val 24118"/>
              <a:gd name="adj2" fmla="val 51736"/>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414750" y="98000"/>
            <a:ext cx="610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4800" b="1">
                <a:solidFill>
                  <a:srgbClr val="000000"/>
                </a:solidFill>
              </a:rPr>
              <a:t>El Juego de la Oca</a:t>
            </a:r>
            <a:endParaRPr sz="4800" b="1">
              <a:solidFill>
                <a:srgbClr val="000000"/>
              </a:solidFill>
            </a:endParaRPr>
          </a:p>
        </p:txBody>
      </p:sp>
      <p:sp>
        <p:nvSpPr>
          <p:cNvPr id="78" name="Google Shape;78;p16"/>
          <p:cNvSpPr txBox="1">
            <a:spLocks noGrp="1"/>
          </p:cNvSpPr>
          <p:nvPr>
            <p:ph type="body" idx="1"/>
          </p:nvPr>
        </p:nvSpPr>
        <p:spPr>
          <a:xfrm>
            <a:off x="154575" y="1146300"/>
            <a:ext cx="4537200" cy="3808500"/>
          </a:xfrm>
          <a:prstGeom prst="rect">
            <a:avLst/>
          </a:prstGeom>
        </p:spPr>
        <p:txBody>
          <a:bodyPr spcFirstLastPara="1" wrap="square" lIns="91425" tIns="91425" rIns="91425" bIns="91425" anchor="t" anchorCtr="0">
            <a:noAutofit/>
          </a:bodyPr>
          <a:lstStyle/>
          <a:p>
            <a:pPr marL="0" lvl="0" indent="0" algn="l" rtl="0">
              <a:lnSpc>
                <a:spcPct val="50000"/>
              </a:lnSpc>
              <a:spcBef>
                <a:spcPts val="0"/>
              </a:spcBef>
              <a:spcAft>
                <a:spcPts val="0"/>
              </a:spcAft>
              <a:buNone/>
            </a:pPr>
            <a:r>
              <a:rPr lang="de" dirty="0">
                <a:solidFill>
                  <a:srgbClr val="000000"/>
                </a:solidFill>
              </a:rPr>
              <a:t>- 63 casillas que se dibujaban sobre  </a:t>
            </a: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 cualquier superficie -&gt; guía de ida y </a:t>
            </a: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 vuelta del Camino de Santiago</a:t>
            </a:r>
            <a:endParaRPr dirty="0">
              <a:solidFill>
                <a:srgbClr val="000000"/>
              </a:solidFill>
            </a:endParaRPr>
          </a:p>
          <a:p>
            <a:pPr marL="0" lvl="0" indent="0" algn="l" rtl="0">
              <a:lnSpc>
                <a:spcPct val="50000"/>
              </a:lnSpc>
              <a:spcBef>
                <a:spcPts val="1600"/>
              </a:spcBef>
              <a:spcAft>
                <a:spcPts val="0"/>
              </a:spcAft>
              <a:buNone/>
            </a:pP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  -las 32 casillas iniciales representa</a:t>
            </a:r>
            <a:r>
              <a:rPr lang="de-DE" dirty="0">
                <a:solidFill>
                  <a:srgbClr val="000000"/>
                </a:solidFill>
              </a:rPr>
              <a:t>b</a:t>
            </a:r>
            <a:r>
              <a:rPr lang="de" dirty="0">
                <a:solidFill>
                  <a:srgbClr val="000000"/>
                </a:solidFill>
              </a:rPr>
              <a:t>an </a:t>
            </a: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   el viaje de ida a la Catedral de Santiago</a:t>
            </a:r>
            <a:endParaRPr dirty="0">
              <a:solidFill>
                <a:srgbClr val="000000"/>
              </a:solidFill>
            </a:endParaRPr>
          </a:p>
          <a:p>
            <a:pPr marL="0" lvl="0" indent="0" algn="l" rtl="0">
              <a:lnSpc>
                <a:spcPct val="50000"/>
              </a:lnSpc>
              <a:spcBef>
                <a:spcPts val="1600"/>
              </a:spcBef>
              <a:spcAft>
                <a:spcPts val="0"/>
              </a:spcAft>
              <a:buNone/>
            </a:pP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  -las casillas 33 a 63, el regreso</a:t>
            </a:r>
            <a:endParaRPr dirty="0">
              <a:solidFill>
                <a:srgbClr val="000000"/>
              </a:solidFill>
            </a:endParaRPr>
          </a:p>
          <a:p>
            <a:pPr marL="0" lvl="0" indent="0" algn="l" rtl="0">
              <a:lnSpc>
                <a:spcPct val="50000"/>
              </a:lnSpc>
              <a:spcBef>
                <a:spcPts val="1600"/>
              </a:spcBef>
              <a:spcAft>
                <a:spcPts val="0"/>
              </a:spcAft>
              <a:buNone/>
            </a:pP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 hay 24 casillas que cuentan con figuras </a:t>
            </a:r>
            <a:endParaRPr dirty="0">
              <a:solidFill>
                <a:srgbClr val="000000"/>
              </a:solidFill>
            </a:endParaRPr>
          </a:p>
          <a:p>
            <a:pPr marL="0" lvl="0" indent="0" algn="l" rtl="0">
              <a:lnSpc>
                <a:spcPct val="50000"/>
              </a:lnSpc>
              <a:spcBef>
                <a:spcPts val="1600"/>
              </a:spcBef>
              <a:spcAft>
                <a:spcPts val="1600"/>
              </a:spcAft>
              <a:buNone/>
            </a:pPr>
            <a:r>
              <a:rPr lang="de" dirty="0">
                <a:solidFill>
                  <a:srgbClr val="000000"/>
                </a:solidFill>
              </a:rPr>
              <a:t> la historia de la región y del Camino</a:t>
            </a:r>
            <a:endParaRPr dirty="0">
              <a:solidFill>
                <a:srgbClr val="000000"/>
              </a:solidFill>
            </a:endParaRPr>
          </a:p>
        </p:txBody>
      </p:sp>
      <p:pic>
        <p:nvPicPr>
          <p:cNvPr id="79" name="Google Shape;79;p16"/>
          <p:cNvPicPr preferRelativeResize="0"/>
          <p:nvPr/>
        </p:nvPicPr>
        <p:blipFill>
          <a:blip r:embed="rId3">
            <a:alphaModFix/>
          </a:blip>
          <a:stretch>
            <a:fillRect/>
          </a:stretch>
        </p:blipFill>
        <p:spPr>
          <a:xfrm>
            <a:off x="4691675" y="1146300"/>
            <a:ext cx="4011851" cy="2674567"/>
          </a:xfrm>
          <a:prstGeom prst="rect">
            <a:avLst/>
          </a:prstGeom>
          <a:noFill/>
          <a:ln>
            <a:noFill/>
          </a:ln>
        </p:spPr>
      </p:pic>
      <p:sp>
        <p:nvSpPr>
          <p:cNvPr id="80" name="Google Shape;80;p16"/>
          <p:cNvSpPr txBox="1"/>
          <p:nvPr/>
        </p:nvSpPr>
        <p:spPr>
          <a:xfrm>
            <a:off x="4691650" y="3820875"/>
            <a:ext cx="4011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100" u="sng">
                <a:solidFill>
                  <a:schemeClr val="hlink"/>
                </a:solidFill>
                <a:hlinkClick r:id="rId4"/>
              </a:rPr>
              <a:t>https://santiagoways.com/juego-oca-camino-santiago/#El_Juego_de_la_Oca_como_guia_del_Camino_de_Santiago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87" name="Google Shape;87;p17"/>
          <p:cNvSpPr txBox="1"/>
          <p:nvPr/>
        </p:nvSpPr>
        <p:spPr>
          <a:xfrm>
            <a:off x="3344400" y="4814100"/>
            <a:ext cx="5799600" cy="3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100" b="1" u="sng">
                <a:hlinkClick r:id="rId4"/>
              </a:rPr>
              <a:t>https://www.lanuevacronica.com/la-oca-que-ya-jugaban-los-abuelos-de-los-abuelos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791525" y="0"/>
            <a:ext cx="3380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4800" b="1"/>
              <a:t>La historia</a:t>
            </a:r>
            <a:endParaRPr sz="4800" b="1"/>
          </a:p>
        </p:txBody>
      </p:sp>
      <p:sp>
        <p:nvSpPr>
          <p:cNvPr id="93" name="Google Shape;93;p18"/>
          <p:cNvSpPr txBox="1">
            <a:spLocks noGrp="1"/>
          </p:cNvSpPr>
          <p:nvPr>
            <p:ph type="body" idx="1"/>
          </p:nvPr>
        </p:nvSpPr>
        <p:spPr>
          <a:xfrm>
            <a:off x="0" y="942875"/>
            <a:ext cx="5370600" cy="41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solidFill>
                  <a:srgbClr val="000000"/>
                </a:solidFill>
              </a:rPr>
              <a:t>Hay dos teorías sobre el origen del juego de la oca</a:t>
            </a:r>
            <a:endParaRPr dirty="0">
              <a:solidFill>
                <a:srgbClr val="000000"/>
              </a:solidFill>
            </a:endParaRPr>
          </a:p>
          <a:p>
            <a:pPr marL="0" lvl="0" indent="0" algn="l" rtl="0">
              <a:lnSpc>
                <a:spcPct val="50000"/>
              </a:lnSpc>
              <a:spcBef>
                <a:spcPts val="1600"/>
              </a:spcBef>
              <a:spcAft>
                <a:spcPts val="0"/>
              </a:spcAft>
              <a:buNone/>
            </a:pPr>
            <a:r>
              <a:rPr lang="de" b="1" dirty="0">
                <a:solidFill>
                  <a:srgbClr val="000000"/>
                </a:solidFill>
              </a:rPr>
              <a:t>1.La oca y el disco de Phaistos</a:t>
            </a: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 </a:t>
            </a:r>
            <a:r>
              <a:rPr lang="de" dirty="0">
                <a:solidFill>
                  <a:schemeClr val="dk1"/>
                </a:solidFill>
              </a:rPr>
              <a:t>-1908: se descubrió en Creta </a:t>
            </a:r>
            <a:r>
              <a:rPr lang="de" u="sng" dirty="0">
                <a:solidFill>
                  <a:schemeClr val="dk1"/>
                </a:solidFill>
              </a:rPr>
              <a:t>un disco de arcilla  </a:t>
            </a:r>
            <a:r>
              <a:rPr lang="de" dirty="0">
                <a:solidFill>
                  <a:schemeClr val="dk1"/>
                </a:solidFill>
              </a:rPr>
              <a:t>  </a:t>
            </a:r>
            <a:endParaRPr dirty="0">
              <a:solidFill>
                <a:schemeClr val="dk1"/>
              </a:solidFill>
            </a:endParaRPr>
          </a:p>
          <a:p>
            <a:pPr marL="0" lvl="0" indent="0" algn="l" rtl="0">
              <a:lnSpc>
                <a:spcPct val="50000"/>
              </a:lnSpc>
              <a:spcBef>
                <a:spcPts val="1600"/>
              </a:spcBef>
              <a:spcAft>
                <a:spcPts val="0"/>
              </a:spcAft>
              <a:buNone/>
            </a:pPr>
            <a:r>
              <a:rPr lang="de" dirty="0">
                <a:solidFill>
                  <a:schemeClr val="dk1"/>
                </a:solidFill>
              </a:rPr>
              <a:t>            (1580 a.C.)</a:t>
            </a:r>
            <a:endParaRPr dirty="0">
              <a:solidFill>
                <a:schemeClr val="dk1"/>
              </a:solidFill>
            </a:endParaRPr>
          </a:p>
          <a:p>
            <a:pPr marL="0" lvl="0" indent="0" algn="l" rtl="0">
              <a:lnSpc>
                <a:spcPct val="50000"/>
              </a:lnSpc>
              <a:spcBef>
                <a:spcPts val="1600"/>
              </a:spcBef>
              <a:spcAft>
                <a:spcPts val="0"/>
              </a:spcAft>
              <a:buNone/>
            </a:pPr>
            <a:r>
              <a:rPr lang="de" dirty="0">
                <a:solidFill>
                  <a:schemeClr val="dk1"/>
                </a:solidFill>
              </a:rPr>
              <a:t> - representa una espiral,cada dividida en 30 y 31</a:t>
            </a:r>
            <a:endParaRPr dirty="0">
              <a:solidFill>
                <a:schemeClr val="dk1"/>
              </a:solidFill>
            </a:endParaRPr>
          </a:p>
          <a:p>
            <a:pPr marL="0" lvl="0" indent="0" algn="l" rtl="0">
              <a:lnSpc>
                <a:spcPct val="50000"/>
              </a:lnSpc>
              <a:spcBef>
                <a:spcPts val="1600"/>
              </a:spcBef>
              <a:spcAft>
                <a:spcPts val="0"/>
              </a:spcAft>
              <a:buNone/>
            </a:pPr>
            <a:r>
              <a:rPr lang="de" dirty="0">
                <a:solidFill>
                  <a:schemeClr val="dk1"/>
                </a:solidFill>
              </a:rPr>
              <a:t>   casillas &gt; contenía dibujos como animales, </a:t>
            </a:r>
            <a:endParaRPr dirty="0">
              <a:solidFill>
                <a:schemeClr val="dk1"/>
              </a:solidFill>
            </a:endParaRPr>
          </a:p>
          <a:p>
            <a:pPr marL="0" lvl="0" indent="0" algn="l" rtl="0">
              <a:lnSpc>
                <a:spcPct val="50000"/>
              </a:lnSpc>
              <a:spcBef>
                <a:spcPts val="1600"/>
              </a:spcBef>
              <a:spcAft>
                <a:spcPts val="0"/>
              </a:spcAft>
              <a:buNone/>
            </a:pPr>
            <a:r>
              <a:rPr lang="de" dirty="0">
                <a:solidFill>
                  <a:schemeClr val="dk1"/>
                </a:solidFill>
              </a:rPr>
              <a:t>   personas,etc.</a:t>
            </a:r>
            <a:endParaRPr dirty="0">
              <a:solidFill>
                <a:schemeClr val="dk1"/>
              </a:solidFill>
            </a:endParaRPr>
          </a:p>
          <a:p>
            <a:pPr marL="0" lvl="0" indent="0" algn="l" rtl="0">
              <a:lnSpc>
                <a:spcPct val="100000"/>
              </a:lnSpc>
              <a:spcBef>
                <a:spcPts val="1600"/>
              </a:spcBef>
              <a:spcAft>
                <a:spcPts val="0"/>
              </a:spcAft>
              <a:buNone/>
            </a:pPr>
            <a:r>
              <a:rPr lang="de" dirty="0">
                <a:solidFill>
                  <a:schemeClr val="dk1"/>
                </a:solidFill>
              </a:rPr>
              <a:t> - 8 símbolos podían ser ocas</a:t>
            </a:r>
            <a:endParaRPr dirty="0">
              <a:solidFill>
                <a:schemeClr val="dk1"/>
              </a:solidFill>
            </a:endParaRPr>
          </a:p>
          <a:p>
            <a:pPr marL="0" lvl="0" indent="0" algn="l" rtl="0">
              <a:lnSpc>
                <a:spcPct val="50000"/>
              </a:lnSpc>
              <a:spcBef>
                <a:spcPts val="1600"/>
              </a:spcBef>
              <a:spcAft>
                <a:spcPts val="0"/>
              </a:spcAft>
              <a:buNone/>
            </a:pPr>
            <a:r>
              <a:rPr lang="de" dirty="0">
                <a:solidFill>
                  <a:schemeClr val="dk1"/>
                </a:solidFill>
              </a:rPr>
              <a:t> </a:t>
            </a:r>
            <a:endParaRPr dirty="0">
              <a:solidFill>
                <a:schemeClr val="dk1"/>
              </a:solidFill>
            </a:endParaRPr>
          </a:p>
          <a:p>
            <a:pPr marL="0" lvl="0" indent="0" algn="l" rtl="0">
              <a:lnSpc>
                <a:spcPct val="50000"/>
              </a:lnSpc>
              <a:spcBef>
                <a:spcPts val="1600"/>
              </a:spcBef>
              <a:spcAft>
                <a:spcPts val="0"/>
              </a:spcAft>
              <a:buNone/>
            </a:pPr>
            <a:r>
              <a:rPr lang="de" dirty="0">
                <a:solidFill>
                  <a:schemeClr val="dk1"/>
                </a:solidFill>
              </a:rPr>
              <a:t>&gt; el Juego de la Oca está relacionado con este </a:t>
            </a:r>
            <a:endParaRPr dirty="0">
              <a:solidFill>
                <a:schemeClr val="dk1"/>
              </a:solidFill>
            </a:endParaRPr>
          </a:p>
          <a:p>
            <a:pPr marL="0" lvl="0" indent="0" algn="l" rtl="0">
              <a:lnSpc>
                <a:spcPct val="50000"/>
              </a:lnSpc>
              <a:spcBef>
                <a:spcPts val="1600"/>
              </a:spcBef>
              <a:spcAft>
                <a:spcPts val="0"/>
              </a:spcAft>
              <a:buNone/>
            </a:pPr>
            <a:r>
              <a:rPr lang="de" dirty="0">
                <a:solidFill>
                  <a:schemeClr val="dk1"/>
                </a:solidFill>
              </a:rPr>
              <a:t>   disco y la isla de Creta</a:t>
            </a:r>
            <a:endParaRPr dirty="0">
              <a:solidFill>
                <a:schemeClr val="dk1"/>
              </a:solidFill>
            </a:endParaRPr>
          </a:p>
          <a:p>
            <a:pPr marL="0" lvl="0" indent="0" algn="l" rtl="0">
              <a:lnSpc>
                <a:spcPct val="50000"/>
              </a:lnSpc>
              <a:spcBef>
                <a:spcPts val="1600"/>
              </a:spcBef>
              <a:spcAft>
                <a:spcPts val="0"/>
              </a:spcAft>
              <a:buNone/>
            </a:pPr>
            <a:endParaRPr dirty="0">
              <a:solidFill>
                <a:schemeClr val="dk1"/>
              </a:solidFill>
            </a:endParaRPr>
          </a:p>
          <a:p>
            <a:pPr marL="0" lvl="0" indent="0" algn="l" rtl="0">
              <a:lnSpc>
                <a:spcPct val="50000"/>
              </a:lnSpc>
              <a:spcBef>
                <a:spcPts val="1600"/>
              </a:spcBef>
              <a:spcAft>
                <a:spcPts val="0"/>
              </a:spcAft>
              <a:buNone/>
            </a:pPr>
            <a:endParaRPr dirty="0">
              <a:solidFill>
                <a:schemeClr val="dk1"/>
              </a:solidFill>
            </a:endParaRPr>
          </a:p>
          <a:p>
            <a:pPr marL="0" lvl="0" indent="0" algn="l" rtl="0">
              <a:lnSpc>
                <a:spcPct val="50000"/>
              </a:lnSpc>
              <a:spcBef>
                <a:spcPts val="1600"/>
              </a:spcBef>
              <a:spcAft>
                <a:spcPts val="1600"/>
              </a:spcAft>
              <a:buNone/>
            </a:pPr>
            <a:r>
              <a:rPr lang="de" dirty="0">
                <a:solidFill>
                  <a:srgbClr val="000000"/>
                </a:solidFill>
              </a:rPr>
              <a:t>   , </a:t>
            </a:r>
            <a:endParaRPr dirty="0">
              <a:solidFill>
                <a:srgbClr val="000000"/>
              </a:solidFill>
            </a:endParaRPr>
          </a:p>
        </p:txBody>
      </p:sp>
      <p:pic>
        <p:nvPicPr>
          <p:cNvPr id="94" name="Google Shape;94;p18"/>
          <p:cNvPicPr preferRelativeResize="0"/>
          <p:nvPr/>
        </p:nvPicPr>
        <p:blipFill>
          <a:blip r:embed="rId3">
            <a:alphaModFix/>
          </a:blip>
          <a:stretch>
            <a:fillRect/>
          </a:stretch>
        </p:blipFill>
        <p:spPr>
          <a:xfrm>
            <a:off x="5370675" y="889500"/>
            <a:ext cx="3714750" cy="3810000"/>
          </a:xfrm>
          <a:prstGeom prst="rect">
            <a:avLst/>
          </a:prstGeom>
          <a:noFill/>
          <a:ln>
            <a:noFill/>
          </a:ln>
        </p:spPr>
      </p:pic>
      <p:sp>
        <p:nvSpPr>
          <p:cNvPr id="95" name="Google Shape;95;p18"/>
          <p:cNvSpPr txBox="1"/>
          <p:nvPr/>
        </p:nvSpPr>
        <p:spPr>
          <a:xfrm>
            <a:off x="5499450" y="4699500"/>
            <a:ext cx="3457200" cy="1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100" u="sng">
                <a:solidFill>
                  <a:schemeClr val="hlink"/>
                </a:solidFill>
                <a:hlinkClick r:id="rId4"/>
              </a:rPr>
              <a:t>https://www.pinterest.de/pin/782289397742956764/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9"/>
        <p:cNvGrpSpPr/>
        <p:nvPr/>
      </p:nvGrpSpPr>
      <p:grpSpPr>
        <a:xfrm>
          <a:off x="0" y="0"/>
          <a:ext cx="0" cy="0"/>
          <a:chOff x="0" y="0"/>
          <a:chExt cx="0" cy="0"/>
        </a:xfrm>
      </p:grpSpPr>
      <p:sp>
        <p:nvSpPr>
          <p:cNvPr id="100" name="Google Shape;100;p19"/>
          <p:cNvSpPr txBox="1"/>
          <p:nvPr/>
        </p:nvSpPr>
        <p:spPr>
          <a:xfrm>
            <a:off x="267000" y="303025"/>
            <a:ext cx="8614800" cy="4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t>2. Los templarios del Camino de Santiago y el Juego de la Oca</a:t>
            </a:r>
            <a:endParaRPr sz="1800" b="1"/>
          </a:p>
        </p:txBody>
      </p:sp>
      <p:pic>
        <p:nvPicPr>
          <p:cNvPr id="101" name="Google Shape;101;p19"/>
          <p:cNvPicPr preferRelativeResize="0"/>
          <p:nvPr/>
        </p:nvPicPr>
        <p:blipFill>
          <a:blip r:embed="rId3">
            <a:alphaModFix/>
          </a:blip>
          <a:stretch>
            <a:fillRect/>
          </a:stretch>
        </p:blipFill>
        <p:spPr>
          <a:xfrm>
            <a:off x="4703175" y="886375"/>
            <a:ext cx="3991775" cy="3020425"/>
          </a:xfrm>
          <a:prstGeom prst="rect">
            <a:avLst/>
          </a:prstGeom>
          <a:noFill/>
          <a:ln>
            <a:noFill/>
          </a:ln>
        </p:spPr>
      </p:pic>
      <p:sp>
        <p:nvSpPr>
          <p:cNvPr id="102" name="Google Shape;102;p19"/>
          <p:cNvSpPr txBox="1"/>
          <p:nvPr/>
        </p:nvSpPr>
        <p:spPr>
          <a:xfrm>
            <a:off x="5206925" y="3906725"/>
            <a:ext cx="3543300" cy="1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100" u="sng">
                <a:solidFill>
                  <a:schemeClr val="hlink"/>
                </a:solidFill>
                <a:hlinkClick r:id="rId4"/>
              </a:rPr>
              <a:t>https://www.pinterest.de/pin/560698222342103616/</a:t>
            </a:r>
            <a:endParaRPr/>
          </a:p>
        </p:txBody>
      </p:sp>
      <p:sp>
        <p:nvSpPr>
          <p:cNvPr id="103" name="Google Shape;103;p19"/>
          <p:cNvSpPr txBox="1"/>
          <p:nvPr/>
        </p:nvSpPr>
        <p:spPr>
          <a:xfrm>
            <a:off x="323225" y="955625"/>
            <a:ext cx="3991800" cy="29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dirty="0"/>
              <a:t>-el Juego de la Oca está inspirado por </a:t>
            </a:r>
            <a:r>
              <a:rPr lang="de" sz="1800" u="sng" dirty="0"/>
              <a:t>la concha de nautilo </a:t>
            </a:r>
            <a:endParaRPr sz="1800" u="sng" dirty="0"/>
          </a:p>
          <a:p>
            <a:pPr marL="0" lvl="0" indent="0" algn="l" rtl="0">
              <a:spcBef>
                <a:spcPts val="0"/>
              </a:spcBef>
              <a:spcAft>
                <a:spcPts val="0"/>
              </a:spcAft>
              <a:buNone/>
            </a:pPr>
            <a:endParaRPr sz="1800" dirty="0"/>
          </a:p>
          <a:p>
            <a:pPr marL="0" lvl="0" indent="0" algn="l" rtl="0">
              <a:spcBef>
                <a:spcPts val="0"/>
              </a:spcBef>
              <a:spcAft>
                <a:spcPts val="0"/>
              </a:spcAft>
              <a:buNone/>
            </a:pPr>
            <a:r>
              <a:rPr lang="de" sz="1800" dirty="0"/>
              <a:t>-cuenta con 63 espacios (igual  al  tablero de la oca)</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de" sz="1800" dirty="0"/>
              <a:t>-juego que jugaban los templarios</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de" sz="1800" dirty="0"/>
              <a:t>    pero los</a:t>
            </a:r>
            <a:r>
              <a:rPr lang="de" sz="1800" u="sng" dirty="0"/>
              <a:t> juegos de dados</a:t>
            </a:r>
            <a:r>
              <a:rPr lang="de" sz="1800" dirty="0"/>
              <a:t> fueron prohibidos</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de" sz="1200" dirty="0">
                <a:solidFill>
                  <a:srgbClr val="6D6D6D"/>
                </a:solidFill>
                <a:highlight>
                  <a:srgbClr val="FFFFFF"/>
                </a:highlight>
                <a:latin typeface="Montserrat"/>
                <a:ea typeface="Montserrat"/>
                <a:cs typeface="Montserrat"/>
                <a:sym typeface="Montserrat"/>
              </a:rPr>
              <a:t>              </a:t>
            </a:r>
            <a:endParaRPr sz="1800" dirty="0"/>
          </a:p>
        </p:txBody>
      </p:sp>
      <p:sp>
        <p:nvSpPr>
          <p:cNvPr id="104" name="Google Shape;104;p19"/>
          <p:cNvSpPr/>
          <p:nvPr/>
        </p:nvSpPr>
        <p:spPr>
          <a:xfrm>
            <a:off x="409000" y="3142650"/>
            <a:ext cx="235500" cy="3231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p:nvPr/>
        </p:nvSpPr>
        <p:spPr>
          <a:xfrm>
            <a:off x="136300" y="4176775"/>
            <a:ext cx="508200" cy="2478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9"/>
          <p:cNvSpPr txBox="1"/>
          <p:nvPr/>
        </p:nvSpPr>
        <p:spPr>
          <a:xfrm>
            <a:off x="580200" y="4028050"/>
            <a:ext cx="4241100" cy="9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dirty="0"/>
              <a:t>Por eso el juego fue probablemente </a:t>
            </a:r>
            <a:r>
              <a:rPr lang="de" sz="1800" b="1" u="sng" dirty="0"/>
              <a:t>un guía críptico</a:t>
            </a:r>
            <a:r>
              <a:rPr lang="de" sz="1800" b="1" dirty="0"/>
              <a:t> de ida y vuelta del Camino de Santiago.</a:t>
            </a:r>
            <a:endParaRPr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205300" y="0"/>
            <a:ext cx="4733400" cy="73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4800" b="1"/>
              <a:t>La gastronomía</a:t>
            </a:r>
            <a:endParaRPr sz="4800" b="1"/>
          </a:p>
        </p:txBody>
      </p:sp>
      <p:sp>
        <p:nvSpPr>
          <p:cNvPr id="112" name="Google Shape;112;p20"/>
          <p:cNvSpPr txBox="1">
            <a:spLocks noGrp="1"/>
          </p:cNvSpPr>
          <p:nvPr>
            <p:ph type="body" idx="1"/>
          </p:nvPr>
        </p:nvSpPr>
        <p:spPr>
          <a:xfrm>
            <a:off x="0" y="948925"/>
            <a:ext cx="5750700" cy="4120200"/>
          </a:xfrm>
          <a:prstGeom prst="rect">
            <a:avLst/>
          </a:prstGeom>
        </p:spPr>
        <p:txBody>
          <a:bodyPr spcFirstLastPara="1" wrap="square" lIns="91425" tIns="91425" rIns="91425" bIns="91425" anchor="t" anchorCtr="0">
            <a:noAutofit/>
          </a:bodyPr>
          <a:lstStyle/>
          <a:p>
            <a:pPr marL="0" lvl="0" indent="0" algn="l" rtl="0">
              <a:lnSpc>
                <a:spcPct val="50000"/>
              </a:lnSpc>
              <a:spcBef>
                <a:spcPts val="0"/>
              </a:spcBef>
              <a:spcAft>
                <a:spcPts val="0"/>
              </a:spcAft>
              <a:buNone/>
            </a:pPr>
            <a:r>
              <a:rPr lang="de" dirty="0">
                <a:solidFill>
                  <a:srgbClr val="000000"/>
                </a:solidFill>
              </a:rPr>
              <a:t>Una rica gastronomía gracias a la</a:t>
            </a: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gran cantidad de tierras de cultivo</a:t>
            </a: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y el espacio natural para la</a:t>
            </a:r>
            <a:endParaRPr dirty="0">
              <a:solidFill>
                <a:srgbClr val="000000"/>
              </a:solidFill>
            </a:endParaRPr>
          </a:p>
          <a:p>
            <a:pPr marL="0" lvl="0" indent="0" algn="l" rtl="0">
              <a:lnSpc>
                <a:spcPct val="50000"/>
              </a:lnSpc>
              <a:spcBef>
                <a:spcPts val="1600"/>
              </a:spcBef>
              <a:spcAft>
                <a:spcPts val="0"/>
              </a:spcAft>
              <a:buNone/>
            </a:pPr>
            <a:r>
              <a:rPr lang="de" u="sng" dirty="0">
                <a:solidFill>
                  <a:srgbClr val="000000"/>
                </a:solidFill>
              </a:rPr>
              <a:t>ganadería.</a:t>
            </a:r>
            <a:endParaRPr u="sng" dirty="0">
              <a:solidFill>
                <a:srgbClr val="000000"/>
              </a:solidFill>
            </a:endParaRPr>
          </a:p>
          <a:p>
            <a:pPr marL="0" lvl="0" indent="0" algn="l" rtl="0">
              <a:lnSpc>
                <a:spcPct val="50000"/>
              </a:lnSpc>
              <a:spcBef>
                <a:spcPts val="1600"/>
              </a:spcBef>
              <a:spcAft>
                <a:spcPts val="0"/>
              </a:spcAft>
              <a:buNone/>
            </a:pPr>
            <a:endParaRPr dirty="0">
              <a:solidFill>
                <a:srgbClr val="000000"/>
              </a:solidFill>
            </a:endParaRPr>
          </a:p>
          <a:p>
            <a:pPr marL="0" lvl="0" indent="0" algn="l" rtl="0">
              <a:lnSpc>
                <a:spcPct val="50000"/>
              </a:lnSpc>
              <a:spcBef>
                <a:spcPts val="1600"/>
              </a:spcBef>
              <a:spcAft>
                <a:spcPts val="0"/>
              </a:spcAft>
              <a:buNone/>
            </a:pPr>
            <a:r>
              <a:rPr lang="de" dirty="0">
                <a:solidFill>
                  <a:srgbClr val="000000"/>
                </a:solidFill>
              </a:rPr>
              <a:t>-</a:t>
            </a:r>
            <a:r>
              <a:rPr lang="de" u="sng" dirty="0">
                <a:solidFill>
                  <a:srgbClr val="000000"/>
                </a:solidFill>
              </a:rPr>
              <a:t>espárragos</a:t>
            </a:r>
            <a:r>
              <a:rPr lang="de" dirty="0">
                <a:solidFill>
                  <a:srgbClr val="000000"/>
                </a:solidFill>
              </a:rPr>
              <a:t>,tomates,pimientos</a:t>
            </a:r>
            <a:endParaRPr dirty="0">
              <a:solidFill>
                <a:srgbClr val="000000"/>
              </a:solidFill>
            </a:endParaRPr>
          </a:p>
          <a:p>
            <a:pPr marL="0" lvl="0" indent="0" algn="l" rtl="0">
              <a:lnSpc>
                <a:spcPct val="50000"/>
              </a:lnSpc>
              <a:spcBef>
                <a:spcPts val="1600"/>
              </a:spcBef>
              <a:spcAft>
                <a:spcPts val="0"/>
              </a:spcAft>
              <a:buNone/>
            </a:pPr>
            <a:endParaRPr u="sng" dirty="0">
              <a:solidFill>
                <a:srgbClr val="000000"/>
              </a:solidFill>
            </a:endParaRPr>
          </a:p>
          <a:p>
            <a:pPr marL="0" lvl="0" indent="0" algn="l" rtl="0">
              <a:lnSpc>
                <a:spcPct val="50000"/>
              </a:lnSpc>
              <a:spcBef>
                <a:spcPts val="1600"/>
              </a:spcBef>
              <a:spcAft>
                <a:spcPts val="0"/>
              </a:spcAft>
              <a:buNone/>
            </a:pPr>
            <a:r>
              <a:rPr lang="de" u="sng" dirty="0">
                <a:solidFill>
                  <a:srgbClr val="000000"/>
                </a:solidFill>
              </a:rPr>
              <a:t>-cordero, gallina, solomillo, chuletón</a:t>
            </a:r>
            <a:r>
              <a:rPr lang="de" i="1" u="sng" dirty="0">
                <a:solidFill>
                  <a:srgbClr val="000000"/>
                </a:solidFill>
              </a:rPr>
              <a:t>,</a:t>
            </a:r>
            <a:r>
              <a:rPr lang="de" b="1" i="1" u="sng" dirty="0">
                <a:solidFill>
                  <a:srgbClr val="000000"/>
                </a:solidFill>
              </a:rPr>
              <a:t> </a:t>
            </a:r>
            <a:r>
              <a:rPr lang="de" u="sng" dirty="0">
                <a:solidFill>
                  <a:srgbClr val="000000"/>
                </a:solidFill>
              </a:rPr>
              <a:t>ternera</a:t>
            </a:r>
            <a:endParaRPr u="sng" dirty="0">
              <a:solidFill>
                <a:srgbClr val="000000"/>
              </a:solidFill>
            </a:endParaRPr>
          </a:p>
          <a:p>
            <a:pPr marL="0" lvl="0" indent="0" algn="l" rtl="0">
              <a:lnSpc>
                <a:spcPct val="50000"/>
              </a:lnSpc>
              <a:spcBef>
                <a:spcPts val="1600"/>
              </a:spcBef>
              <a:spcAft>
                <a:spcPts val="0"/>
              </a:spcAft>
              <a:buNone/>
            </a:pPr>
            <a:endParaRPr i="1" dirty="0">
              <a:solidFill>
                <a:srgbClr val="000000"/>
              </a:solidFill>
            </a:endParaRPr>
          </a:p>
          <a:p>
            <a:pPr marL="0" lvl="0" indent="0" algn="l" rtl="0">
              <a:lnSpc>
                <a:spcPct val="50000"/>
              </a:lnSpc>
              <a:spcBef>
                <a:spcPts val="1600"/>
              </a:spcBef>
              <a:spcAft>
                <a:spcPts val="0"/>
              </a:spcAft>
              <a:buNone/>
            </a:pPr>
            <a:r>
              <a:rPr lang="de" dirty="0">
                <a:solidFill>
                  <a:srgbClr val="000000"/>
                </a:solidFill>
              </a:rPr>
              <a:t>-</a:t>
            </a:r>
            <a:r>
              <a:rPr lang="de" u="sng" dirty="0">
                <a:solidFill>
                  <a:srgbClr val="000000"/>
                </a:solidFill>
              </a:rPr>
              <a:t>ajoarriero</a:t>
            </a:r>
            <a:endParaRPr u="sng" dirty="0">
              <a:solidFill>
                <a:srgbClr val="000000"/>
              </a:solidFill>
            </a:endParaRPr>
          </a:p>
          <a:p>
            <a:pPr marL="0" lvl="0" indent="0" algn="l" rtl="0">
              <a:lnSpc>
                <a:spcPct val="50000"/>
              </a:lnSpc>
              <a:spcBef>
                <a:spcPts val="1600"/>
              </a:spcBef>
              <a:spcAft>
                <a:spcPts val="0"/>
              </a:spcAft>
              <a:buNone/>
            </a:pPr>
            <a:endParaRPr b="1" i="1" dirty="0">
              <a:solidFill>
                <a:srgbClr val="000000"/>
              </a:solidFill>
            </a:endParaRPr>
          </a:p>
          <a:p>
            <a:pPr marL="0" lvl="0" indent="0" algn="l" rtl="0">
              <a:lnSpc>
                <a:spcPct val="50000"/>
              </a:lnSpc>
              <a:spcBef>
                <a:spcPts val="1600"/>
              </a:spcBef>
              <a:spcAft>
                <a:spcPts val="0"/>
              </a:spcAft>
              <a:buNone/>
            </a:pPr>
            <a:r>
              <a:rPr lang="de" dirty="0">
                <a:solidFill>
                  <a:srgbClr val="000000"/>
                </a:solidFill>
              </a:rPr>
              <a:t>-</a:t>
            </a:r>
            <a:r>
              <a:rPr lang="de" u="sng" dirty="0">
                <a:solidFill>
                  <a:srgbClr val="000000"/>
                </a:solidFill>
              </a:rPr>
              <a:t>natillas caseras</a:t>
            </a:r>
            <a:endParaRPr u="sng" dirty="0">
              <a:solidFill>
                <a:srgbClr val="000000"/>
              </a:solidFill>
            </a:endParaRPr>
          </a:p>
          <a:p>
            <a:pPr marL="0" lvl="0" indent="0" algn="l" rtl="0">
              <a:lnSpc>
                <a:spcPct val="50000"/>
              </a:lnSpc>
              <a:spcBef>
                <a:spcPts val="1600"/>
              </a:spcBef>
              <a:spcAft>
                <a:spcPts val="1600"/>
              </a:spcAft>
              <a:buNone/>
            </a:pPr>
            <a:endParaRPr b="1" i="1" dirty="0">
              <a:solidFill>
                <a:srgbClr val="000000"/>
              </a:solidFill>
            </a:endParaRPr>
          </a:p>
        </p:txBody>
      </p:sp>
      <p:pic>
        <p:nvPicPr>
          <p:cNvPr id="113" name="Google Shape;113;p20"/>
          <p:cNvPicPr preferRelativeResize="0"/>
          <p:nvPr/>
        </p:nvPicPr>
        <p:blipFill>
          <a:blip r:embed="rId3">
            <a:alphaModFix/>
          </a:blip>
          <a:stretch>
            <a:fillRect/>
          </a:stretch>
        </p:blipFill>
        <p:spPr>
          <a:xfrm>
            <a:off x="7188613" y="735900"/>
            <a:ext cx="1955376" cy="1955376"/>
          </a:xfrm>
          <a:prstGeom prst="rect">
            <a:avLst/>
          </a:prstGeom>
          <a:noFill/>
          <a:ln>
            <a:noFill/>
          </a:ln>
        </p:spPr>
      </p:pic>
      <p:sp>
        <p:nvSpPr>
          <p:cNvPr id="114" name="Google Shape;114;p20"/>
          <p:cNvSpPr txBox="1"/>
          <p:nvPr/>
        </p:nvSpPr>
        <p:spPr>
          <a:xfrm>
            <a:off x="5750800" y="1988100"/>
            <a:ext cx="3271800" cy="31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b="1"/>
              <a:t>&gt; </a:t>
            </a:r>
            <a:r>
              <a:rPr lang="de" i="1"/>
              <a:t>Viehbestand</a:t>
            </a:r>
            <a:endParaRPr i="1"/>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de" b="1"/>
              <a:t>&gt; </a:t>
            </a:r>
            <a:r>
              <a:rPr lang="de" i="1"/>
              <a:t>Spargel</a:t>
            </a:r>
            <a:endParaRPr i="1"/>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0" algn="l" rtl="0">
              <a:spcBef>
                <a:spcPts val="0"/>
              </a:spcBef>
              <a:spcAft>
                <a:spcPts val="0"/>
              </a:spcAft>
              <a:buNone/>
            </a:pPr>
            <a:r>
              <a:rPr lang="de" b="1"/>
              <a:t>&gt;</a:t>
            </a:r>
            <a:r>
              <a:rPr lang="de" i="1"/>
              <a:t>Lamm, Huhn, Filet, Steak, Kalb</a:t>
            </a:r>
            <a:endParaRPr i="1"/>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0" algn="l" rtl="0">
              <a:spcBef>
                <a:spcPts val="0"/>
              </a:spcBef>
              <a:spcAft>
                <a:spcPts val="0"/>
              </a:spcAft>
              <a:buNone/>
            </a:pPr>
            <a:r>
              <a:rPr lang="de" b="1"/>
              <a:t>&gt;</a:t>
            </a:r>
            <a:r>
              <a:rPr lang="de" i="1"/>
              <a:t>aragonisch-baskisches Gericht   aus Stockfisch und Knoblauch</a:t>
            </a:r>
            <a:endParaRPr i="1"/>
          </a:p>
          <a:p>
            <a:pPr marL="0" lvl="0" indent="0" algn="l" rtl="0">
              <a:spcBef>
                <a:spcPts val="0"/>
              </a:spcBef>
              <a:spcAft>
                <a:spcPts val="0"/>
              </a:spcAft>
              <a:buNone/>
            </a:pPr>
            <a:endParaRPr i="1"/>
          </a:p>
          <a:p>
            <a:pPr marL="0" lvl="0" indent="0" algn="l" rtl="0">
              <a:spcBef>
                <a:spcPts val="0"/>
              </a:spcBef>
              <a:spcAft>
                <a:spcPts val="0"/>
              </a:spcAft>
              <a:buNone/>
            </a:pPr>
            <a:r>
              <a:rPr lang="de" b="1"/>
              <a:t>&gt;</a:t>
            </a:r>
            <a:r>
              <a:rPr lang="de" i="1"/>
              <a:t>selbstgemachte Cremespeise</a:t>
            </a:r>
            <a:endParaRPr i="1"/>
          </a:p>
        </p:txBody>
      </p:sp>
      <p:sp>
        <p:nvSpPr>
          <p:cNvPr id="115" name="Google Shape;115;p20"/>
          <p:cNvSpPr txBox="1"/>
          <p:nvPr/>
        </p:nvSpPr>
        <p:spPr>
          <a:xfrm>
            <a:off x="7205113" y="2571750"/>
            <a:ext cx="19224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u="sng">
                <a:solidFill>
                  <a:schemeClr val="hlink"/>
                </a:solidFill>
                <a:hlinkClick r:id="rId4"/>
              </a:rPr>
              <a:t>https://www.lecturas.com/recetas/natillas-caseras-galleta_3318.html</a:t>
            </a:r>
            <a:endParaRPr sz="900"/>
          </a:p>
        </p:txBody>
      </p:sp>
      <p:cxnSp>
        <p:nvCxnSpPr>
          <p:cNvPr id="116" name="Google Shape;116;p20"/>
          <p:cNvCxnSpPr/>
          <p:nvPr/>
        </p:nvCxnSpPr>
        <p:spPr>
          <a:xfrm flipH="1">
            <a:off x="5750800" y="1049525"/>
            <a:ext cx="24300" cy="404520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206100"/>
            <a:ext cx="8520600" cy="6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4800" dirty="0"/>
              <a:t>Concurso </a:t>
            </a:r>
            <a:r>
              <a:rPr lang="de" sz="3000" dirty="0"/>
              <a:t>-de preguntas y re</a:t>
            </a:r>
            <a:r>
              <a:rPr lang="de-DE" sz="3000" dirty="0"/>
              <a:t>s</a:t>
            </a:r>
            <a:r>
              <a:rPr lang="de" sz="3000" dirty="0"/>
              <a:t>puestas</a:t>
            </a:r>
            <a:endParaRPr sz="3000" dirty="0"/>
          </a:p>
        </p:txBody>
      </p:sp>
      <p:sp>
        <p:nvSpPr>
          <p:cNvPr id="122" name="Google Shape;122;p21"/>
          <p:cNvSpPr txBox="1">
            <a:spLocks noGrp="1"/>
          </p:cNvSpPr>
          <p:nvPr>
            <p:ph type="body" idx="1"/>
          </p:nvPr>
        </p:nvSpPr>
        <p:spPr>
          <a:xfrm>
            <a:off x="154625" y="1595050"/>
            <a:ext cx="3752100" cy="1180500"/>
          </a:xfrm>
          <a:prstGeom prst="rect">
            <a:avLst/>
          </a:prstGeom>
        </p:spPr>
        <p:txBody>
          <a:bodyPr spcFirstLastPara="1" wrap="square" lIns="91425" tIns="91425" rIns="91425" bIns="91425" anchor="t" anchorCtr="0">
            <a:noAutofit/>
          </a:bodyPr>
          <a:lstStyle/>
          <a:p>
            <a:pPr marL="0" lvl="0" indent="0" algn="l" rtl="0">
              <a:lnSpc>
                <a:spcPct val="50000"/>
              </a:lnSpc>
              <a:spcBef>
                <a:spcPts val="0"/>
              </a:spcBef>
              <a:spcAft>
                <a:spcPts val="0"/>
              </a:spcAft>
              <a:buNone/>
            </a:pPr>
            <a:r>
              <a:rPr lang="de" b="1" dirty="0">
                <a:solidFill>
                  <a:srgbClr val="000000"/>
                </a:solidFill>
              </a:rPr>
              <a:t>1.¿Cu</a:t>
            </a:r>
            <a:r>
              <a:rPr lang="de-DE" b="1" dirty="0">
                <a:solidFill>
                  <a:srgbClr val="000000"/>
                </a:solidFill>
              </a:rPr>
              <a:t>á</a:t>
            </a:r>
            <a:r>
              <a:rPr lang="de" b="1" dirty="0">
                <a:solidFill>
                  <a:srgbClr val="000000"/>
                </a:solidFill>
              </a:rPr>
              <a:t>nt</a:t>
            </a:r>
            <a:r>
              <a:rPr lang="de-DE" b="1" dirty="0">
                <a:solidFill>
                  <a:srgbClr val="000000"/>
                </a:solidFill>
              </a:rPr>
              <a:t>o</a:t>
            </a:r>
            <a:r>
              <a:rPr lang="de" b="1" dirty="0">
                <a:solidFill>
                  <a:srgbClr val="000000"/>
                </a:solidFill>
              </a:rPr>
              <a:t>s kilómetros hay entre </a:t>
            </a:r>
            <a:endParaRPr b="1" dirty="0">
              <a:solidFill>
                <a:srgbClr val="000000"/>
              </a:solidFill>
            </a:endParaRPr>
          </a:p>
          <a:p>
            <a:pPr marL="0" lvl="0" indent="0" algn="l" rtl="0">
              <a:lnSpc>
                <a:spcPct val="50000"/>
              </a:lnSpc>
              <a:spcBef>
                <a:spcPts val="1600"/>
              </a:spcBef>
              <a:spcAft>
                <a:spcPts val="0"/>
              </a:spcAft>
              <a:buNone/>
            </a:pPr>
            <a:r>
              <a:rPr lang="de" b="1" dirty="0">
                <a:solidFill>
                  <a:srgbClr val="000000"/>
                </a:solidFill>
              </a:rPr>
              <a:t>Puente la Reina y Pamplona?</a:t>
            </a:r>
            <a:endParaRPr b="1" dirty="0">
              <a:solidFill>
                <a:srgbClr val="000000"/>
              </a:solidFill>
            </a:endParaRPr>
          </a:p>
          <a:p>
            <a:pPr marL="0" lvl="0" indent="0" algn="l" rtl="0">
              <a:lnSpc>
                <a:spcPct val="50000"/>
              </a:lnSpc>
              <a:spcBef>
                <a:spcPts val="1600"/>
              </a:spcBef>
              <a:spcAft>
                <a:spcPts val="1600"/>
              </a:spcAft>
              <a:buNone/>
            </a:pPr>
            <a:r>
              <a:rPr lang="de" dirty="0">
                <a:solidFill>
                  <a:srgbClr val="000000"/>
                </a:solidFill>
              </a:rPr>
              <a:t>           24  ; 55  ; 129</a:t>
            </a:r>
            <a:endParaRPr dirty="0">
              <a:solidFill>
                <a:srgbClr val="000000"/>
              </a:solidFill>
            </a:endParaRPr>
          </a:p>
        </p:txBody>
      </p:sp>
      <p:sp>
        <p:nvSpPr>
          <p:cNvPr id="123" name="Google Shape;123;p21"/>
          <p:cNvSpPr txBox="1"/>
          <p:nvPr/>
        </p:nvSpPr>
        <p:spPr>
          <a:xfrm>
            <a:off x="4237175" y="1510800"/>
            <a:ext cx="4482900" cy="21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dirty="0"/>
              <a:t>2.¿Qué función tienen l</a:t>
            </a:r>
            <a:r>
              <a:rPr lang="de-DE" sz="1800" b="1" dirty="0"/>
              <a:t>a</a:t>
            </a:r>
            <a:r>
              <a:rPr lang="de" sz="1800" b="1" dirty="0"/>
              <a:t>s figuras de l</a:t>
            </a:r>
            <a:r>
              <a:rPr lang="de-DE" sz="1800" b="1" dirty="0"/>
              <a:t>a</a:t>
            </a:r>
            <a:r>
              <a:rPr lang="de" sz="1800" b="1" dirty="0"/>
              <a:t>s 24 casillas especiales?</a:t>
            </a:r>
            <a:endParaRPr sz="1800" b="1" dirty="0"/>
          </a:p>
        </p:txBody>
      </p:sp>
      <p:sp>
        <p:nvSpPr>
          <p:cNvPr id="124" name="Google Shape;124;p21"/>
          <p:cNvSpPr txBox="1"/>
          <p:nvPr/>
        </p:nvSpPr>
        <p:spPr>
          <a:xfrm>
            <a:off x="323225" y="3049550"/>
            <a:ext cx="3583500" cy="12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dirty="0"/>
              <a:t>3. ¿De dónde era el disco de la pr</a:t>
            </a:r>
            <a:r>
              <a:rPr lang="de-DE" sz="1800" b="1" dirty="0" err="1"/>
              <a:t>imer</a:t>
            </a:r>
            <a:r>
              <a:rPr lang="de" sz="1800" b="1" dirty="0"/>
              <a:t>a teoría?</a:t>
            </a:r>
            <a:endParaRPr sz="1800" b="1" dirty="0"/>
          </a:p>
          <a:p>
            <a:pPr marL="0" lvl="0" indent="0" algn="l" rtl="0">
              <a:spcBef>
                <a:spcPts val="0"/>
              </a:spcBef>
              <a:spcAft>
                <a:spcPts val="0"/>
              </a:spcAft>
              <a:buNone/>
            </a:pPr>
            <a:r>
              <a:rPr lang="de" sz="1800" dirty="0"/>
              <a:t>  Creta  ; Roma  ; Atenas</a:t>
            </a:r>
            <a:endParaRPr sz="1800" dirty="0"/>
          </a:p>
        </p:txBody>
      </p:sp>
      <p:sp>
        <p:nvSpPr>
          <p:cNvPr id="125" name="Google Shape;125;p21"/>
          <p:cNvSpPr txBox="1"/>
          <p:nvPr/>
        </p:nvSpPr>
        <p:spPr>
          <a:xfrm>
            <a:off x="4539200" y="3105775"/>
            <a:ext cx="3667800" cy="10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1"/>
          <p:cNvSpPr txBox="1"/>
          <p:nvPr/>
        </p:nvSpPr>
        <p:spPr>
          <a:xfrm>
            <a:off x="4426775" y="3218200"/>
            <a:ext cx="4103700" cy="10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dirty="0"/>
              <a:t>4.¿</a:t>
            </a:r>
            <a:r>
              <a:rPr lang="de-DE" sz="1800" b="1" dirty="0"/>
              <a:t>T</a:t>
            </a:r>
            <a:r>
              <a:rPr lang="de" sz="1800" b="1" dirty="0"/>
              <a:t>res platos típicos de Puente la Reina?</a:t>
            </a:r>
            <a:endParaRPr sz="1800" b="1"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Bildschirmpräsentation (16:9)</PresentationFormat>
  <Paragraphs>99</Paragraphs>
  <Slides>10</Slides>
  <Notes>10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10</vt:i4>
      </vt:variant>
    </vt:vector>
  </HeadingPairs>
  <TitlesOfParts>
    <vt:vector size="13" baseType="lpstr">
      <vt:lpstr>Arial</vt:lpstr>
      <vt:lpstr>Montserrat</vt:lpstr>
      <vt:lpstr>Simple Light</vt:lpstr>
      <vt:lpstr>El juego de la oca</vt:lpstr>
      <vt:lpstr>El índice</vt:lpstr>
      <vt:lpstr>La situación geográfica</vt:lpstr>
      <vt:lpstr>El Juego de la Oca</vt:lpstr>
      <vt:lpstr>PowerPoint-Präsentation</vt:lpstr>
      <vt:lpstr>La historia</vt:lpstr>
      <vt:lpstr>PowerPoint-Präsentation</vt:lpstr>
      <vt:lpstr>La gastronomía</vt:lpstr>
      <vt:lpstr>Concurso -de preguntas y respuestas</vt:lpstr>
      <vt:lpstr>Las fuentes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juego de la oca</dc:title>
  <dc:creator>Silke Rebmann</dc:creator>
  <cp:lastModifiedBy>Karin Lenerz</cp:lastModifiedBy>
  <cp:revision>3</cp:revision>
  <dcterms:modified xsi:type="dcterms:W3CDTF">2020-02-09T14:50:55Z</dcterms:modified>
</cp:coreProperties>
</file>