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103" d="100"/>
          <a:sy n="103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B65F5-0BF5-481D-B4C4-A4F11E7BD9A5}" type="datetimeFigureOut">
              <a:rPr lang="de-DE" smtClean="0"/>
              <a:pPr/>
              <a:t>09.02.2020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DC20F-CBA1-4713-9199-0BA078B8A79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806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DC20F-CBA1-4713-9199-0BA078B8A794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DC20F-CBA1-4713-9199-0BA078B8A794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de-DE"/>
              <a:t>13.12.2019</a:t>
            </a:r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de-DE"/>
              <a:t>MSS12 ,esg5, Mari Miura</a:t>
            </a:r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6A052F-16A9-43CC-B6A6-0D06E1E660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13.12.2019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MSS12 ,esg5, Mari Miura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052F-16A9-43CC-B6A6-0D06E1E660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13.12.2019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MSS12 ,esg5, Mari Miura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052F-16A9-43CC-B6A6-0D06E1E660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13.12.2019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MSS12 ,esg5, Mari Miura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052F-16A9-43CC-B6A6-0D06E1E660F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13.12.2019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MSS12 ,esg5, Mari Miura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052F-16A9-43CC-B6A6-0D06E1E660F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13.12.2019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MSS12 ,esg5, Mari Miura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052F-16A9-43CC-B6A6-0D06E1E660F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13.12.2019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MSS12 ,esg5, Mari Miura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052F-16A9-43CC-B6A6-0D06E1E660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13.12.2019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MSS12 ,esg5, Mari Miura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052F-16A9-43CC-B6A6-0D06E1E660F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13.12.2019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MSS12 ,esg5, Mari Miura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052F-16A9-43CC-B6A6-0D06E1E660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de-DE"/>
              <a:t>13.12.2019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MSS12 ,esg5, Mari Miura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052F-16A9-43CC-B6A6-0D06E1E660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de-DE"/>
              <a:t>13.12.2019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de-DE"/>
              <a:t>MSS12 ,esg5, Mari Miura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6A052F-16A9-43CC-B6A6-0D06E1E660F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de-DE"/>
              <a:t>13.12.2019</a:t>
            </a:r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de-DE"/>
              <a:t>MSS12 ,esg5, Mari Miura</a:t>
            </a:r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6A052F-16A9-43CC-B6A6-0D06E1E660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kdiario.com/recetas/receta-menestra-cordero-3477198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s://www.cicerone.co.uk/camino-de-santiago-camino-frances-second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ein-spanien-urlaub.de/Reiseziele-Spanien/Kastilien-Leon/Leon.php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s://www.pinterest.de/pin/333055334918505693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hyperlink" Target="https://vivecamino.com/concha-peregrino-vieira-camino-santiago-no-472/" TargetMode="External"/><Relationship Id="rId4" Type="http://schemas.openxmlformats.org/officeDocument/2006/relationships/hyperlink" Target="http://mejoreszonas.com/donde-alojarse-en-leon-espana/" TargetMode="External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iajarconelarte.blogspot.com/2015/06/la-historia-y-el-templo-de-la-real_15.html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s://m.arteguias.com/catedral/colegiatasanisidoro.ht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okdiario.com/recetas/receta-menestra-cordero-3477198" TargetMode="External"/><Relationship Id="rId3" Type="http://schemas.openxmlformats.org/officeDocument/2006/relationships/hyperlink" Target="http://mejoreszonas.com/donde-alojarse-en-leon-espana/" TargetMode="External"/><Relationship Id="rId7" Type="http://schemas.openxmlformats.org/officeDocument/2006/relationships/hyperlink" Target="https://vivecamino.com/concha-peregrino-vieira-camino-santiago-no-472/" TargetMode="External"/><Relationship Id="rId2" Type="http://schemas.openxmlformats.org/officeDocument/2006/relationships/hyperlink" Target="https://www.cicerone.co.uk/camino-de-santiago-camino-frances-secon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iajarconelarte.blogspot.com/2015/06/la-historia-y-el-templo-de-la-real_15.html" TargetMode="External"/><Relationship Id="rId5" Type="http://schemas.openxmlformats.org/officeDocument/2006/relationships/hyperlink" Target="https://www.mein-spanien-urlaub.de/Reiseziele-Spanien/Kastilien-Leon/Leon.php" TargetMode="External"/><Relationship Id="rId4" Type="http://schemas.openxmlformats.org/officeDocument/2006/relationships/hyperlink" Target="https://www.pinterest.de/pin/333055334918505693/" TargetMode="External"/><Relationship Id="rId9" Type="http://schemas.openxmlformats.org/officeDocument/2006/relationships/hyperlink" Target="https://es.wikipedia.org/wiki/Bas%C3%ADlica_de_San_Isidoro_de_Le%C3%B3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772400" cy="1829761"/>
          </a:xfrm>
        </p:spPr>
        <p:txBody>
          <a:bodyPr>
            <a:normAutofit/>
          </a:bodyPr>
          <a:lstStyle/>
          <a:p>
            <a:r>
              <a:rPr lang="de-DE" sz="6600" dirty="0"/>
              <a:t>LEÓN- cap.8</a:t>
            </a:r>
            <a:br>
              <a:rPr lang="de-DE" sz="6600" dirty="0"/>
            </a:br>
            <a:r>
              <a:rPr lang="de-DE" sz="2000" dirty="0"/>
              <a:t>León </a:t>
            </a:r>
            <a:r>
              <a:rPr lang="de-DE" sz="2000" dirty="0" err="1"/>
              <a:t>viene</a:t>
            </a:r>
            <a:r>
              <a:rPr lang="de-DE" sz="2000" dirty="0"/>
              <a:t> del </a:t>
            </a:r>
            <a:r>
              <a:rPr lang="de-DE" sz="2000" dirty="0" err="1"/>
              <a:t>latín</a:t>
            </a:r>
            <a:r>
              <a:rPr lang="de-DE" sz="2000" dirty="0"/>
              <a:t> </a:t>
            </a:r>
            <a:r>
              <a:rPr lang="de-DE" sz="2000" dirty="0" err="1"/>
              <a:t>Legio</a:t>
            </a:r>
            <a:endParaRPr lang="de-DE" sz="2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99592" y="3573016"/>
            <a:ext cx="7772400" cy="1199704"/>
          </a:xfrm>
        </p:spPr>
        <p:txBody>
          <a:bodyPr>
            <a:normAutofit/>
          </a:bodyPr>
          <a:lstStyle/>
          <a:p>
            <a:r>
              <a:rPr lang="de-DE" sz="2800" dirty="0"/>
              <a:t>MSS12, esg5, </a:t>
            </a:r>
          </a:p>
          <a:p>
            <a:r>
              <a:rPr lang="de-DE" sz="2800" dirty="0"/>
              <a:t>Mari </a:t>
            </a:r>
            <a:r>
              <a:rPr lang="de-DE" sz="2800" dirty="0" err="1"/>
              <a:t>Miura</a:t>
            </a:r>
            <a:endParaRPr lang="de-DE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28596" y="1571612"/>
            <a:ext cx="8435280" cy="4525963"/>
          </a:xfrm>
        </p:spPr>
        <p:txBody>
          <a:bodyPr numCol="1"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de-DE" sz="2800" dirty="0"/>
              <a:t>La </a:t>
            </a:r>
            <a:r>
              <a:rPr lang="de-DE" sz="2800" dirty="0" err="1"/>
              <a:t>ciudad</a:t>
            </a:r>
            <a:r>
              <a:rPr lang="de-DE" sz="2800" dirty="0"/>
              <a:t> de León:</a:t>
            </a:r>
          </a:p>
          <a:p>
            <a:pPr lvl="1">
              <a:buFont typeface="Symbol" pitchFamily="18" charset="2"/>
              <a:buChar char="-"/>
            </a:pPr>
            <a:r>
              <a:rPr lang="de-DE" sz="2800" dirty="0" err="1"/>
              <a:t>Informaciones</a:t>
            </a:r>
            <a:r>
              <a:rPr lang="de-DE" sz="2800" dirty="0"/>
              <a:t> </a:t>
            </a:r>
            <a:r>
              <a:rPr lang="de-DE" sz="2800" dirty="0" err="1"/>
              <a:t>generales</a:t>
            </a:r>
            <a:endParaRPr lang="de-DE" sz="2800" dirty="0"/>
          </a:p>
          <a:p>
            <a:pPr lvl="1">
              <a:buFont typeface="Symbol" pitchFamily="18" charset="2"/>
              <a:buChar char="-"/>
            </a:pPr>
            <a:r>
              <a:rPr lang="de-DE" sz="2800" dirty="0"/>
              <a:t>La </a:t>
            </a:r>
            <a:r>
              <a:rPr lang="de-DE" sz="2800" dirty="0" err="1"/>
              <a:t>Catedral</a:t>
            </a:r>
            <a:r>
              <a:rPr lang="de-DE" sz="2800" dirty="0"/>
              <a:t> de León</a:t>
            </a:r>
          </a:p>
          <a:p>
            <a:pPr lvl="1">
              <a:buFont typeface="Symbol" pitchFamily="18" charset="2"/>
              <a:buChar char="-"/>
            </a:pPr>
            <a:r>
              <a:rPr lang="de-DE" sz="2800" dirty="0"/>
              <a:t>La </a:t>
            </a:r>
            <a:r>
              <a:rPr lang="de-DE" sz="2800" dirty="0" err="1"/>
              <a:t>Colegiata</a:t>
            </a:r>
            <a:r>
              <a:rPr lang="de-DE" sz="2800" dirty="0"/>
              <a:t> de San Isidoro</a:t>
            </a:r>
          </a:p>
          <a:p>
            <a:pPr marL="624078" indent="-514350">
              <a:buFont typeface="Wingdings" pitchFamily="2" charset="2"/>
              <a:buChar char="v"/>
            </a:pPr>
            <a:r>
              <a:rPr lang="de-DE" sz="2800" dirty="0"/>
              <a:t>Quiz</a:t>
            </a:r>
          </a:p>
          <a:p>
            <a:pPr marL="624078" indent="-514350">
              <a:buFont typeface="Wingdings" pitchFamily="2" charset="2"/>
              <a:buChar char="v"/>
            </a:pPr>
            <a:r>
              <a:rPr lang="de-DE" sz="2800" dirty="0"/>
              <a:t>Las </a:t>
            </a:r>
            <a:r>
              <a:rPr lang="de-DE" sz="2800" dirty="0" err="1"/>
              <a:t>fuentes</a:t>
            </a:r>
            <a:endParaRPr lang="de-DE" sz="2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400" dirty="0" err="1"/>
              <a:t>Contenido</a:t>
            </a:r>
            <a:endParaRPr lang="de-DE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0" y="1142984"/>
            <a:ext cx="8229600" cy="4525963"/>
          </a:xfrm>
        </p:spPr>
        <p:txBody>
          <a:bodyPr>
            <a:normAutofit/>
          </a:bodyPr>
          <a:lstStyle/>
          <a:p>
            <a:r>
              <a:rPr lang="de-DE" dirty="0" err="1"/>
              <a:t>Está</a:t>
            </a:r>
            <a:r>
              <a:rPr lang="de-DE" dirty="0"/>
              <a:t> a </a:t>
            </a:r>
            <a:r>
              <a:rPr lang="de-DE" dirty="0" err="1"/>
              <a:t>mitad</a:t>
            </a:r>
            <a:r>
              <a:rPr lang="de-DE" dirty="0"/>
              <a:t> del Camino</a:t>
            </a:r>
          </a:p>
          <a:p>
            <a:r>
              <a:rPr lang="de-DE" dirty="0"/>
              <a:t>Origen del </a:t>
            </a:r>
            <a:r>
              <a:rPr lang="de-DE" dirty="0" err="1"/>
              <a:t>nombre</a:t>
            </a:r>
            <a:r>
              <a:rPr lang="de-DE" dirty="0"/>
              <a:t>:</a:t>
            </a:r>
          </a:p>
          <a:p>
            <a:pPr>
              <a:buNone/>
            </a:pPr>
            <a:r>
              <a:rPr lang="de-DE" dirty="0"/>
              <a:t>    la </a:t>
            </a:r>
            <a:r>
              <a:rPr lang="de-DE" dirty="0" err="1"/>
              <a:t>ciudad</a:t>
            </a:r>
            <a:r>
              <a:rPr lang="de-DE" dirty="0"/>
              <a:t> </a:t>
            </a:r>
            <a:r>
              <a:rPr lang="de-DE" dirty="0" err="1"/>
              <a:t>fue</a:t>
            </a:r>
            <a:r>
              <a:rPr lang="de-DE" dirty="0"/>
              <a:t> </a:t>
            </a:r>
            <a:r>
              <a:rPr lang="de-DE" dirty="0" err="1"/>
              <a:t>creada</a:t>
            </a:r>
            <a:endParaRPr lang="de-DE" dirty="0"/>
          </a:p>
          <a:p>
            <a:pPr>
              <a:buNone/>
            </a:pPr>
            <a:r>
              <a:rPr lang="de-DE" dirty="0"/>
              <a:t>    </a:t>
            </a:r>
            <a:r>
              <a:rPr lang="de-DE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alrededor</a:t>
            </a:r>
            <a:r>
              <a:rPr lang="de-DE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dirty="0"/>
              <a:t>del </a:t>
            </a:r>
            <a:r>
              <a:rPr lang="de-DE" dirty="0" err="1"/>
              <a:t>campamento</a:t>
            </a:r>
            <a:endParaRPr lang="de-DE" dirty="0"/>
          </a:p>
          <a:p>
            <a:pPr>
              <a:buNone/>
            </a:pPr>
            <a:r>
              <a:rPr lang="de-DE" dirty="0"/>
              <a:t>    de </a:t>
            </a:r>
            <a:r>
              <a:rPr lang="de-DE" dirty="0" err="1"/>
              <a:t>una</a:t>
            </a:r>
            <a:r>
              <a:rPr lang="de-DE" dirty="0"/>
              <a:t> </a:t>
            </a:r>
            <a:r>
              <a:rPr lang="de-DE" dirty="0" err="1"/>
              <a:t>legión</a:t>
            </a:r>
            <a:r>
              <a:rPr lang="de-DE" dirty="0"/>
              <a:t> </a:t>
            </a:r>
            <a:r>
              <a:rPr lang="de-DE" dirty="0" err="1"/>
              <a:t>romana</a:t>
            </a:r>
            <a:r>
              <a:rPr lang="de-DE" dirty="0"/>
              <a:t> ( </a:t>
            </a:r>
            <a:r>
              <a:rPr lang="de-DE" dirty="0" err="1"/>
              <a:t>siglo</a:t>
            </a:r>
            <a:r>
              <a:rPr lang="de-DE" dirty="0"/>
              <a:t> I.)</a:t>
            </a:r>
          </a:p>
          <a:p>
            <a:r>
              <a:rPr lang="de-DE" dirty="0" err="1"/>
              <a:t>Tiene</a:t>
            </a:r>
            <a:r>
              <a:rPr lang="de-DE" dirty="0"/>
              <a:t> </a:t>
            </a:r>
            <a:r>
              <a:rPr lang="de-DE" dirty="0" err="1"/>
              <a:t>el</a:t>
            </a:r>
            <a:r>
              <a:rPr lang="de-DE" dirty="0"/>
              <a:t> </a:t>
            </a:r>
            <a:r>
              <a:rPr lang="de-DE" dirty="0" err="1"/>
              <a:t>conjunto</a:t>
            </a:r>
            <a:r>
              <a:rPr lang="de-DE" dirty="0"/>
              <a:t> de arte </a:t>
            </a:r>
          </a:p>
          <a:p>
            <a:pPr>
              <a:buNone/>
            </a:pPr>
            <a:r>
              <a:rPr lang="de-DE" dirty="0"/>
              <a:t>    </a:t>
            </a:r>
            <a:r>
              <a:rPr lang="de-DE" dirty="0" err="1"/>
              <a:t>románico</a:t>
            </a:r>
            <a:r>
              <a:rPr lang="de-DE" dirty="0"/>
              <a:t> </a:t>
            </a:r>
            <a:r>
              <a:rPr lang="de-DE" dirty="0" err="1"/>
              <a:t>más</a:t>
            </a:r>
            <a:r>
              <a:rPr lang="de-DE" dirty="0"/>
              <a:t> </a:t>
            </a:r>
            <a:r>
              <a:rPr lang="de-DE" dirty="0" err="1"/>
              <a:t>importante</a:t>
            </a:r>
            <a:r>
              <a:rPr lang="de-DE" dirty="0"/>
              <a:t> de </a:t>
            </a:r>
            <a:r>
              <a:rPr lang="de-DE" dirty="0" err="1"/>
              <a:t>España</a:t>
            </a:r>
            <a:endParaRPr lang="de-DE" dirty="0"/>
          </a:p>
          <a:p>
            <a:r>
              <a:rPr lang="es-ES" dirty="0"/>
              <a:t>Plato de la región: </a:t>
            </a:r>
            <a:r>
              <a:rPr lang="es-E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menestra </a:t>
            </a:r>
            <a:r>
              <a:rPr lang="es-ES" dirty="0"/>
              <a:t>con </a:t>
            </a:r>
            <a:r>
              <a:rPr lang="es-E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cordero</a:t>
            </a:r>
            <a:endParaRPr lang="de-DE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de-DE" sz="4400" dirty="0" err="1"/>
              <a:t>Informaciones</a:t>
            </a:r>
            <a:r>
              <a:rPr lang="de-DE" sz="4400" dirty="0"/>
              <a:t> </a:t>
            </a:r>
            <a:r>
              <a:rPr lang="de-DE" sz="4400" dirty="0" err="1"/>
              <a:t>generales</a:t>
            </a:r>
            <a:endParaRPr lang="de-DE" sz="4400" dirty="0"/>
          </a:p>
        </p:txBody>
      </p:sp>
      <p:pic>
        <p:nvPicPr>
          <p:cNvPr id="1026" name="Picture 2" descr="C:\Users\mari\Desktop\1004_B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556792"/>
            <a:ext cx="3427818" cy="1872208"/>
          </a:xfrm>
          <a:prstGeom prst="rect">
            <a:avLst/>
          </a:prstGeom>
          <a:noFill/>
        </p:spPr>
      </p:pic>
      <p:sp>
        <p:nvSpPr>
          <p:cNvPr id="7" name="Textfeld 6"/>
          <p:cNvSpPr txBox="1"/>
          <p:nvPr/>
        </p:nvSpPr>
        <p:spPr>
          <a:xfrm>
            <a:off x="5849508" y="5934670"/>
            <a:ext cx="32944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Alrededor</a:t>
            </a:r>
            <a:r>
              <a:rPr lang="de-DE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ringsherum</a:t>
            </a:r>
          </a:p>
          <a:p>
            <a:r>
              <a:rPr lang="de-DE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</a:t>
            </a:r>
            <a:r>
              <a:rPr lang="de-DE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menestra</a:t>
            </a:r>
            <a:r>
              <a:rPr lang="de-DE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Gemüseeintopf</a:t>
            </a:r>
          </a:p>
          <a:p>
            <a:r>
              <a:rPr lang="de-DE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</a:t>
            </a:r>
            <a:r>
              <a:rPr lang="de-DE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cordero</a:t>
            </a:r>
            <a:r>
              <a:rPr lang="de-DE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Lammfleisch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687616" y="3501008"/>
            <a:ext cx="345638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>
                <a:hlinkClick r:id="rId4"/>
              </a:rPr>
              <a:t>https://www.cicerone.co.uk/camino-de-santiago-camino-frances-second</a:t>
            </a:r>
            <a:endParaRPr lang="de-DE" sz="1050" dirty="0"/>
          </a:p>
        </p:txBody>
      </p:sp>
      <p:pic>
        <p:nvPicPr>
          <p:cNvPr id="3074" name="Picture 2" descr="C:\Users\hgt\Desktop\receta-de-menestra-de-cordero-655x36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4929198"/>
            <a:ext cx="2643206" cy="1485038"/>
          </a:xfrm>
          <a:prstGeom prst="rect">
            <a:avLst/>
          </a:prstGeom>
          <a:noFill/>
        </p:spPr>
      </p:pic>
      <p:sp>
        <p:nvSpPr>
          <p:cNvPr id="9" name="Textfeld 8"/>
          <p:cNvSpPr txBox="1"/>
          <p:nvPr/>
        </p:nvSpPr>
        <p:spPr>
          <a:xfrm>
            <a:off x="857224" y="5357826"/>
            <a:ext cx="2500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hlinkClick r:id="rId6"/>
              </a:rPr>
              <a:t>https://okdiario.com/recetas/receta-menestra-cordero-3477198</a:t>
            </a:r>
            <a:endParaRPr lang="de-DE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214282" y="1214422"/>
            <a:ext cx="8229600" cy="4525963"/>
          </a:xfrm>
        </p:spPr>
        <p:txBody>
          <a:bodyPr/>
          <a:lstStyle/>
          <a:p>
            <a:r>
              <a:rPr lang="de-DE" dirty="0" err="1"/>
              <a:t>Señales</a:t>
            </a:r>
            <a:r>
              <a:rPr lang="de-DE" dirty="0"/>
              <a:t> en forma de </a:t>
            </a:r>
            <a:r>
              <a:rPr lang="de-DE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concha</a:t>
            </a:r>
            <a:r>
              <a:rPr lang="de-DE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de-DE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vieira</a:t>
            </a:r>
            <a:r>
              <a:rPr lang="de-DE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indican</a:t>
            </a:r>
            <a:r>
              <a:rPr lang="de-DE" dirty="0"/>
              <a:t> </a:t>
            </a:r>
            <a:r>
              <a:rPr lang="de-DE" dirty="0" err="1"/>
              <a:t>el</a:t>
            </a:r>
            <a:r>
              <a:rPr lang="de-DE" dirty="0"/>
              <a:t> </a:t>
            </a:r>
            <a:r>
              <a:rPr lang="de-DE" dirty="0" err="1"/>
              <a:t>camino</a:t>
            </a:r>
            <a:r>
              <a:rPr lang="de-DE" dirty="0"/>
              <a:t> </a:t>
            </a:r>
            <a:r>
              <a:rPr lang="de-DE" dirty="0" err="1"/>
              <a:t>hasta</a:t>
            </a:r>
            <a:r>
              <a:rPr lang="de-DE" dirty="0"/>
              <a:t> la </a:t>
            </a:r>
            <a:r>
              <a:rPr lang="de-DE" dirty="0" err="1"/>
              <a:t>catedral</a:t>
            </a:r>
            <a:endParaRPr lang="de-DE" dirty="0"/>
          </a:p>
          <a:p>
            <a:r>
              <a:rPr lang="de-DE" dirty="0"/>
              <a:t>La </a:t>
            </a:r>
            <a:r>
              <a:rPr lang="de-DE" dirty="0" err="1"/>
              <a:t>Catedral</a:t>
            </a:r>
            <a:r>
              <a:rPr lang="de-DE" dirty="0"/>
              <a:t> </a:t>
            </a:r>
            <a:r>
              <a:rPr lang="de-DE" dirty="0" err="1"/>
              <a:t>más</a:t>
            </a:r>
            <a:r>
              <a:rPr lang="de-DE" dirty="0"/>
              <a:t> </a:t>
            </a:r>
            <a:r>
              <a:rPr lang="de-DE" dirty="0" err="1"/>
              <a:t>bonita</a:t>
            </a:r>
            <a:endParaRPr lang="de-DE" dirty="0"/>
          </a:p>
          <a:p>
            <a:pPr>
              <a:buNone/>
            </a:pPr>
            <a:r>
              <a:rPr lang="de-DE" dirty="0"/>
              <a:t>    de </a:t>
            </a:r>
            <a:r>
              <a:rPr lang="de-DE" dirty="0" err="1"/>
              <a:t>España</a:t>
            </a:r>
            <a:endParaRPr lang="de-DE" dirty="0"/>
          </a:p>
          <a:p>
            <a:r>
              <a:rPr lang="de-DE" dirty="0" err="1"/>
              <a:t>El</a:t>
            </a:r>
            <a:r>
              <a:rPr lang="de-DE" dirty="0"/>
              <a:t> </a:t>
            </a:r>
            <a:r>
              <a:rPr lang="de-DE" dirty="0" err="1"/>
              <a:t>mejor</a:t>
            </a:r>
            <a:r>
              <a:rPr lang="de-DE" dirty="0"/>
              <a:t> </a:t>
            </a:r>
            <a:r>
              <a:rPr lang="de-DE" dirty="0" err="1"/>
              <a:t>está</a:t>
            </a:r>
            <a:r>
              <a:rPr lang="de-DE" dirty="0"/>
              <a:t> en </a:t>
            </a:r>
            <a:r>
              <a:rPr lang="de-DE" dirty="0" err="1"/>
              <a:t>el</a:t>
            </a:r>
            <a:r>
              <a:rPr lang="de-DE" dirty="0"/>
              <a:t> </a:t>
            </a:r>
            <a:r>
              <a:rPr lang="de-DE" dirty="0" err="1"/>
              <a:t>interior</a:t>
            </a:r>
            <a:r>
              <a:rPr lang="de-DE" dirty="0"/>
              <a:t>:</a:t>
            </a:r>
          </a:p>
          <a:p>
            <a:pPr lvl="1">
              <a:buFont typeface="Symbol" pitchFamily="18" charset="2"/>
              <a:buChar char="-"/>
            </a:pPr>
            <a:r>
              <a:rPr lang="de-DE" dirty="0" err="1"/>
              <a:t>Luces</a:t>
            </a:r>
            <a:endParaRPr lang="de-DE" dirty="0"/>
          </a:p>
          <a:p>
            <a:pPr lvl="1">
              <a:buFont typeface="Symbol" pitchFamily="18" charset="2"/>
              <a:buChar char="-"/>
            </a:pPr>
            <a:r>
              <a:rPr lang="de-DE" dirty="0" err="1"/>
              <a:t>Magia</a:t>
            </a:r>
            <a:r>
              <a:rPr lang="de-DE" dirty="0"/>
              <a:t> de </a:t>
            </a:r>
            <a:r>
              <a:rPr lang="de-DE" dirty="0" err="1"/>
              <a:t>colores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de-DE" sz="4400" dirty="0"/>
              <a:t>La </a:t>
            </a:r>
            <a:r>
              <a:rPr lang="de-DE" sz="4400" dirty="0" err="1"/>
              <a:t>Catedral</a:t>
            </a:r>
            <a:r>
              <a:rPr lang="de-DE" sz="4400" dirty="0"/>
              <a:t> de León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508104" y="6381328"/>
            <a:ext cx="4035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 </a:t>
            </a:r>
            <a:r>
              <a:rPr lang="de-DE" sz="1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concha</a:t>
            </a:r>
            <a:r>
              <a:rPr lang="de-DE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 </a:t>
            </a:r>
            <a:r>
              <a:rPr lang="de-DE" sz="1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vieira</a:t>
            </a:r>
            <a:r>
              <a:rPr lang="de-DE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die Jakobsmuschel</a:t>
            </a:r>
          </a:p>
        </p:txBody>
      </p:sp>
      <p:pic>
        <p:nvPicPr>
          <p:cNvPr id="2050" name="Picture 2" descr="C:\Users\mari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916832"/>
            <a:ext cx="3687085" cy="1803341"/>
          </a:xfrm>
          <a:prstGeom prst="rect">
            <a:avLst/>
          </a:prstGeom>
          <a:noFill/>
        </p:spPr>
      </p:pic>
      <p:sp>
        <p:nvSpPr>
          <p:cNvPr id="9" name="Textfeld 8"/>
          <p:cNvSpPr txBox="1"/>
          <p:nvPr/>
        </p:nvSpPr>
        <p:spPr>
          <a:xfrm>
            <a:off x="5467994" y="3717032"/>
            <a:ext cx="36760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>
                <a:hlinkClick r:id="rId4"/>
              </a:rPr>
              <a:t>http://mejoreszonas.com/donde-alojarse-en-leon-espana/</a:t>
            </a:r>
            <a:endParaRPr lang="de-DE" sz="1050" dirty="0"/>
          </a:p>
        </p:txBody>
      </p:sp>
      <p:pic>
        <p:nvPicPr>
          <p:cNvPr id="2051" name="Picture 3" descr="C:\Users\mari\Desktop\downloa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6182" y="3929066"/>
            <a:ext cx="1503288" cy="2104603"/>
          </a:xfrm>
          <a:prstGeom prst="rect">
            <a:avLst/>
          </a:prstGeom>
          <a:noFill/>
        </p:spPr>
      </p:pic>
      <p:pic>
        <p:nvPicPr>
          <p:cNvPr id="2052" name="Picture 4" descr="C:\Users\mari\Desktop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4357694"/>
            <a:ext cx="2028765" cy="1500198"/>
          </a:xfrm>
          <a:prstGeom prst="rect">
            <a:avLst/>
          </a:prstGeom>
          <a:noFill/>
        </p:spPr>
      </p:pic>
      <p:sp>
        <p:nvSpPr>
          <p:cNvPr id="11" name="Textfeld 10"/>
          <p:cNvSpPr txBox="1"/>
          <p:nvPr/>
        </p:nvSpPr>
        <p:spPr>
          <a:xfrm>
            <a:off x="3643306" y="6072206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hlinkClick r:id="rId7"/>
              </a:rPr>
              <a:t>https://www.pinterest.de/pin/333055334918505693/</a:t>
            </a:r>
            <a:endParaRPr lang="de-DE" sz="1000" dirty="0"/>
          </a:p>
        </p:txBody>
      </p:sp>
      <p:sp>
        <p:nvSpPr>
          <p:cNvPr id="12" name="Textfeld 11"/>
          <p:cNvSpPr txBox="1"/>
          <p:nvPr/>
        </p:nvSpPr>
        <p:spPr>
          <a:xfrm>
            <a:off x="2500298" y="4714884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hlinkClick r:id="rId8"/>
              </a:rPr>
              <a:t>https://www.mein-spanien-urlaub.de/Reiseziele-Spanien/Kastilien-Leon/Leon.php</a:t>
            </a:r>
            <a:endParaRPr lang="de-DE" sz="900" dirty="0"/>
          </a:p>
        </p:txBody>
      </p:sp>
      <p:pic>
        <p:nvPicPr>
          <p:cNvPr id="1026" name="Picture 2" descr="C:\Users\hgt\Desktop\concha-peregrino-vieira-camino-santiago_472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43636" y="4286256"/>
            <a:ext cx="1927713" cy="1445784"/>
          </a:xfrm>
          <a:prstGeom prst="rect">
            <a:avLst/>
          </a:prstGeom>
          <a:noFill/>
        </p:spPr>
      </p:pic>
      <p:sp>
        <p:nvSpPr>
          <p:cNvPr id="14" name="Textfeld 13"/>
          <p:cNvSpPr txBox="1"/>
          <p:nvPr/>
        </p:nvSpPr>
        <p:spPr>
          <a:xfrm>
            <a:off x="5786446" y="5715016"/>
            <a:ext cx="3357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hlinkClick r:id="rId10"/>
              </a:rPr>
              <a:t>https://vivecamino.com/concha-peregrino-vieira-camino-santiago-no-472/</a:t>
            </a:r>
            <a:endParaRPr lang="de-DE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79512" y="1340768"/>
            <a:ext cx="8229600" cy="4525963"/>
          </a:xfrm>
        </p:spPr>
        <p:txBody>
          <a:bodyPr/>
          <a:lstStyle/>
          <a:p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templo</a:t>
            </a:r>
            <a:r>
              <a:rPr lang="de-DE" dirty="0"/>
              <a:t> </a:t>
            </a:r>
            <a:r>
              <a:rPr lang="de-DE" dirty="0" err="1"/>
              <a:t>cristiano</a:t>
            </a:r>
            <a:endParaRPr lang="de-DE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de-DE" dirty="0"/>
              <a:t>uno de los </a:t>
            </a:r>
            <a:r>
              <a:rPr lang="de-DE" dirty="0" err="1"/>
              <a:t>conjuntos</a:t>
            </a:r>
            <a:endParaRPr lang="de-DE" dirty="0"/>
          </a:p>
          <a:p>
            <a:pPr>
              <a:buNone/>
            </a:pPr>
            <a:r>
              <a:rPr lang="de-DE" dirty="0"/>
              <a:t>  </a:t>
            </a:r>
            <a:r>
              <a:rPr lang="de-DE" dirty="0" err="1"/>
              <a:t>arquitectónicos</a:t>
            </a:r>
            <a:r>
              <a:rPr lang="de-DE" dirty="0"/>
              <a:t> de </a:t>
            </a:r>
            <a:r>
              <a:rPr lang="de-DE" dirty="0" err="1"/>
              <a:t>estilo</a:t>
            </a:r>
            <a:r>
              <a:rPr lang="es-ES" dirty="0"/>
              <a:t> románico </a:t>
            </a:r>
          </a:p>
          <a:p>
            <a:pPr>
              <a:buNone/>
            </a:pPr>
            <a:r>
              <a:rPr lang="es-ES" dirty="0"/>
              <a:t>  más </a:t>
            </a:r>
            <a:r>
              <a:rPr lang="es-E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destacados</a:t>
            </a:r>
            <a:r>
              <a:rPr lang="es-ES" dirty="0"/>
              <a:t> de España</a:t>
            </a:r>
          </a:p>
          <a:p>
            <a:r>
              <a:rPr lang="es-ES" dirty="0"/>
              <a:t>El panteón de los Reyes:</a:t>
            </a:r>
          </a:p>
          <a:p>
            <a:pPr>
              <a:buFont typeface="Symbol" pitchFamily="18" charset="2"/>
              <a:buChar char="-"/>
            </a:pPr>
            <a:r>
              <a:rPr lang="es-E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bóvedas </a:t>
            </a:r>
            <a:r>
              <a:rPr lang="es-ES" dirty="0"/>
              <a:t>policromadas con bonitos </a:t>
            </a:r>
            <a:r>
              <a:rPr lang="es-E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frescos</a:t>
            </a:r>
          </a:p>
          <a:p>
            <a:pPr>
              <a:buNone/>
            </a:pPr>
            <a:r>
              <a:rPr lang="es-ES" dirty="0">
                <a:sym typeface="Wingdings" pitchFamily="2" charset="2"/>
              </a:rPr>
              <a:t>   representan escenas de la vida de Cristo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La </a:t>
            </a:r>
            <a:r>
              <a:rPr lang="de-DE" dirty="0" err="1"/>
              <a:t>colegiata</a:t>
            </a:r>
            <a:r>
              <a:rPr lang="de-DE" dirty="0"/>
              <a:t> de San Isidoro</a:t>
            </a:r>
          </a:p>
        </p:txBody>
      </p:sp>
      <p:pic>
        <p:nvPicPr>
          <p:cNvPr id="3074" name="Picture 2" descr="C:\Users\mari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412776"/>
            <a:ext cx="2847975" cy="1609725"/>
          </a:xfrm>
          <a:prstGeom prst="rect">
            <a:avLst/>
          </a:prstGeom>
          <a:noFill/>
        </p:spPr>
      </p:pic>
      <p:sp>
        <p:nvSpPr>
          <p:cNvPr id="7" name="Textfeld 6"/>
          <p:cNvSpPr txBox="1"/>
          <p:nvPr/>
        </p:nvSpPr>
        <p:spPr>
          <a:xfrm>
            <a:off x="5940152" y="2996952"/>
            <a:ext cx="3347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hlinkClick r:id="rId3"/>
              </a:rPr>
              <a:t>https://viajarconelarte.blogspot.com/2015/06/la-historia-y-el-templo-de-la-real_15.html</a:t>
            </a:r>
            <a:endParaRPr lang="de-DE" sz="1000" dirty="0"/>
          </a:p>
        </p:txBody>
      </p:sp>
      <p:sp>
        <p:nvSpPr>
          <p:cNvPr id="9" name="Textfeld 8"/>
          <p:cNvSpPr txBox="1"/>
          <p:nvPr/>
        </p:nvSpPr>
        <p:spPr>
          <a:xfrm>
            <a:off x="1187624" y="5157192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hlinkClick r:id="rId4"/>
              </a:rPr>
              <a:t>https://m.arteguias.com/catedral/colegiatasanisidoro.htm</a:t>
            </a:r>
            <a:endParaRPr lang="de-DE" sz="1000" dirty="0"/>
          </a:p>
        </p:txBody>
      </p:sp>
      <p:pic>
        <p:nvPicPr>
          <p:cNvPr id="3076" name="Picture 4" descr="C:\Users\mari\Desktop\downloa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4653136"/>
            <a:ext cx="2562225" cy="1790700"/>
          </a:xfrm>
          <a:prstGeom prst="rect">
            <a:avLst/>
          </a:prstGeom>
          <a:noFill/>
        </p:spPr>
      </p:pic>
      <p:sp>
        <p:nvSpPr>
          <p:cNvPr id="11" name="Textfeld 10"/>
          <p:cNvSpPr txBox="1"/>
          <p:nvPr/>
        </p:nvSpPr>
        <p:spPr>
          <a:xfrm>
            <a:off x="5940152" y="5733256"/>
            <a:ext cx="32038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r>
              <a:rPr lang="de-DE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 </a:t>
            </a:r>
            <a:r>
              <a:rPr lang="de-DE" sz="1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bóveda</a:t>
            </a:r>
            <a:r>
              <a:rPr lang="de-DE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das Gewölbe</a:t>
            </a:r>
          </a:p>
          <a:p>
            <a:r>
              <a:rPr lang="de-DE" sz="1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</a:t>
            </a:r>
            <a:r>
              <a:rPr lang="de-DE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z="1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fresco</a:t>
            </a:r>
            <a:r>
              <a:rPr lang="de-DE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das Deckengemälde</a:t>
            </a:r>
          </a:p>
          <a:p>
            <a:r>
              <a:rPr lang="de-DE" sz="1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Destacado</a:t>
            </a:r>
            <a:r>
              <a:rPr lang="de-DE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- herausragend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459087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400" dirty="0"/>
              <a:t>León </a:t>
            </a:r>
            <a:r>
              <a:rPr lang="de-DE" sz="2400" dirty="0" err="1"/>
              <a:t>está</a:t>
            </a:r>
            <a:r>
              <a:rPr lang="de-DE" sz="2400" dirty="0"/>
              <a:t> a </a:t>
            </a:r>
            <a:r>
              <a:rPr lang="de-DE" sz="2400" dirty="0" err="1"/>
              <a:t>mitad</a:t>
            </a:r>
            <a:r>
              <a:rPr lang="de-DE" sz="2400" dirty="0"/>
              <a:t> del Camino :</a:t>
            </a:r>
          </a:p>
          <a:p>
            <a:pPr marL="822960" lvl="1" indent="-457200">
              <a:buFont typeface="+mj-lt"/>
              <a:buAutoNum type="arabicPeriod"/>
            </a:pPr>
            <a:r>
              <a:rPr lang="de-DE" sz="2400" dirty="0" err="1"/>
              <a:t>Correcto</a:t>
            </a:r>
            <a:endParaRPr lang="de-DE" sz="2400" dirty="0"/>
          </a:p>
          <a:p>
            <a:pPr marL="822960" lvl="1" indent="-457200">
              <a:buFont typeface="+mj-lt"/>
              <a:buAutoNum type="arabicPeriod"/>
            </a:pPr>
            <a:r>
              <a:rPr lang="de-DE" sz="2400" dirty="0" err="1"/>
              <a:t>Falso</a:t>
            </a:r>
            <a:endParaRPr lang="de-DE" sz="2400" dirty="0"/>
          </a:p>
          <a:p>
            <a:pPr>
              <a:buFont typeface="Wingdings" pitchFamily="2" charset="2"/>
              <a:buChar char="Ø"/>
            </a:pPr>
            <a:r>
              <a:rPr lang="de-DE" sz="2400" dirty="0"/>
              <a:t>León se </a:t>
            </a:r>
            <a:r>
              <a:rPr lang="de-DE" sz="2400" dirty="0" err="1"/>
              <a:t>llama</a:t>
            </a:r>
            <a:r>
              <a:rPr lang="de-DE" sz="2400" dirty="0"/>
              <a:t> </a:t>
            </a:r>
            <a:r>
              <a:rPr lang="de-DE" sz="2400" dirty="0" err="1"/>
              <a:t>así</a:t>
            </a:r>
            <a:r>
              <a:rPr lang="de-DE" sz="2400" dirty="0"/>
              <a:t> </a:t>
            </a:r>
            <a:r>
              <a:rPr lang="de-DE" sz="2400" dirty="0" err="1"/>
              <a:t>porque</a:t>
            </a:r>
            <a:r>
              <a:rPr lang="de-DE" sz="2400" dirty="0"/>
              <a:t> …</a:t>
            </a:r>
          </a:p>
          <a:p>
            <a:pPr marL="880110" lvl="1" indent="-514350">
              <a:buFont typeface="+mj-lt"/>
              <a:buAutoNum type="arabicPeriod"/>
            </a:pPr>
            <a:r>
              <a:rPr lang="de-DE" sz="2400" dirty="0"/>
              <a:t>se </a:t>
            </a:r>
            <a:r>
              <a:rPr lang="de-DE" sz="2400" dirty="0" err="1"/>
              <a:t>refiere</a:t>
            </a:r>
            <a:r>
              <a:rPr lang="de-DE" sz="2400" dirty="0"/>
              <a:t> al </a:t>
            </a:r>
            <a:r>
              <a:rPr lang="de-DE" sz="2400" dirty="0" err="1"/>
              <a:t>animal</a:t>
            </a:r>
            <a:endParaRPr lang="de-DE" sz="2400" dirty="0"/>
          </a:p>
          <a:p>
            <a:pPr marL="880110" lvl="1" indent="-514350">
              <a:buFont typeface="+mj-lt"/>
              <a:buAutoNum type="arabicPeriod"/>
            </a:pPr>
            <a:r>
              <a:rPr lang="de-DE" sz="2400" dirty="0"/>
              <a:t>se </a:t>
            </a:r>
            <a:r>
              <a:rPr lang="de-DE" sz="2400" dirty="0" err="1"/>
              <a:t>creó</a:t>
            </a:r>
            <a:r>
              <a:rPr lang="de-DE" sz="2400" dirty="0"/>
              <a:t> </a:t>
            </a:r>
            <a:r>
              <a:rPr lang="de-DE" sz="2400" dirty="0" err="1"/>
              <a:t>sobre</a:t>
            </a:r>
            <a:r>
              <a:rPr lang="de-DE" sz="2400" dirty="0"/>
              <a:t> </a:t>
            </a:r>
            <a:r>
              <a:rPr lang="de-DE" sz="2400" dirty="0" err="1"/>
              <a:t>el</a:t>
            </a:r>
            <a:r>
              <a:rPr lang="de-DE" sz="2400" dirty="0"/>
              <a:t> </a:t>
            </a:r>
            <a:r>
              <a:rPr lang="de-DE" sz="2400" dirty="0" err="1"/>
              <a:t>campamento</a:t>
            </a:r>
            <a:r>
              <a:rPr lang="de-DE" sz="2400" dirty="0"/>
              <a:t> de </a:t>
            </a:r>
            <a:r>
              <a:rPr lang="de-DE" sz="2400" dirty="0" err="1"/>
              <a:t>una</a:t>
            </a:r>
            <a:r>
              <a:rPr lang="de-DE" sz="2400" dirty="0"/>
              <a:t> </a:t>
            </a:r>
            <a:r>
              <a:rPr lang="de-DE" sz="2400" dirty="0" err="1"/>
              <a:t>legión</a:t>
            </a:r>
            <a:r>
              <a:rPr lang="de-DE" sz="2400" dirty="0"/>
              <a:t> </a:t>
            </a:r>
            <a:r>
              <a:rPr lang="de-DE" sz="2400" dirty="0" err="1"/>
              <a:t>romana</a:t>
            </a:r>
            <a:endParaRPr lang="de-DE" sz="2400" dirty="0"/>
          </a:p>
          <a:p>
            <a:pPr marL="880110" lvl="1" indent="-514350">
              <a:buFont typeface="+mj-lt"/>
              <a:buAutoNum type="arabicPeriod"/>
            </a:pPr>
            <a:r>
              <a:rPr lang="de-DE" sz="2400" dirty="0"/>
              <a:t>Se </a:t>
            </a:r>
            <a:r>
              <a:rPr lang="de-DE" sz="2400" dirty="0" err="1"/>
              <a:t>refiere</a:t>
            </a:r>
            <a:r>
              <a:rPr lang="de-DE" sz="2400" dirty="0"/>
              <a:t> a la </a:t>
            </a:r>
            <a:r>
              <a:rPr lang="de-DE" sz="2400" dirty="0" err="1"/>
              <a:t>palabra</a:t>
            </a:r>
            <a:r>
              <a:rPr lang="de-DE" sz="2400" dirty="0"/>
              <a:t> </a:t>
            </a:r>
            <a:r>
              <a:rPr lang="de-DE" sz="2400" dirty="0" err="1"/>
              <a:t>latina</a:t>
            </a:r>
            <a:r>
              <a:rPr lang="de-DE" sz="2400" dirty="0"/>
              <a:t> </a:t>
            </a:r>
            <a:r>
              <a:rPr lang="de-DE" sz="2400" i="1" dirty="0" err="1"/>
              <a:t>Legio</a:t>
            </a:r>
            <a:endParaRPr lang="de-DE" sz="2400" i="1" dirty="0"/>
          </a:p>
          <a:p>
            <a:pPr marL="624078" lvl="1" indent="-514350"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de-DE" sz="2400" i="1" dirty="0"/>
              <a:t>¿</a:t>
            </a:r>
            <a:r>
              <a:rPr lang="de-DE" sz="2400" i="1" dirty="0" err="1"/>
              <a:t>Qué</a:t>
            </a:r>
            <a:r>
              <a:rPr lang="de-DE" sz="2400" i="1" dirty="0"/>
              <a:t> </a:t>
            </a:r>
            <a:r>
              <a:rPr lang="de-DE" sz="2400" i="1" dirty="0" err="1"/>
              <a:t>plato</a:t>
            </a:r>
            <a:r>
              <a:rPr lang="de-DE" sz="2400" i="1" dirty="0"/>
              <a:t> </a:t>
            </a:r>
            <a:r>
              <a:rPr lang="de-DE" sz="2400" i="1" dirty="0" err="1"/>
              <a:t>tradicional</a:t>
            </a:r>
            <a:r>
              <a:rPr lang="de-DE" sz="2400" i="1" dirty="0"/>
              <a:t> </a:t>
            </a:r>
            <a:r>
              <a:rPr lang="de-DE" sz="2400" i="1" dirty="0" err="1"/>
              <a:t>hay</a:t>
            </a:r>
            <a:r>
              <a:rPr lang="de-DE" sz="2400" i="1" dirty="0"/>
              <a:t> en León?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de-DE" sz="2400" dirty="0"/>
              <a:t>¿</a:t>
            </a:r>
            <a:r>
              <a:rPr lang="de-DE" sz="2400" dirty="0" err="1"/>
              <a:t>Qué</a:t>
            </a:r>
            <a:r>
              <a:rPr lang="de-DE" sz="2400" dirty="0"/>
              <a:t> forma </a:t>
            </a:r>
            <a:r>
              <a:rPr lang="de-DE" sz="2400" dirty="0" err="1"/>
              <a:t>tienen</a:t>
            </a:r>
            <a:r>
              <a:rPr lang="de-DE" sz="2400" dirty="0"/>
              <a:t> las </a:t>
            </a:r>
            <a:r>
              <a:rPr lang="de-DE" sz="2400" dirty="0" err="1"/>
              <a:t>señales</a:t>
            </a:r>
            <a:r>
              <a:rPr lang="de-DE" sz="2400" dirty="0"/>
              <a:t> </a:t>
            </a:r>
            <a:r>
              <a:rPr lang="de-DE" sz="2400" dirty="0" err="1"/>
              <a:t>que</a:t>
            </a:r>
            <a:r>
              <a:rPr lang="de-DE" sz="2400" dirty="0"/>
              <a:t> </a:t>
            </a:r>
            <a:r>
              <a:rPr lang="de-DE" sz="2400" dirty="0" err="1"/>
              <a:t>indican</a:t>
            </a:r>
            <a:r>
              <a:rPr lang="de-DE" sz="2400" dirty="0"/>
              <a:t> </a:t>
            </a:r>
            <a:r>
              <a:rPr lang="de-DE" sz="2400" dirty="0" err="1"/>
              <a:t>el</a:t>
            </a:r>
            <a:r>
              <a:rPr lang="de-DE" sz="2400" dirty="0"/>
              <a:t> </a:t>
            </a:r>
            <a:r>
              <a:rPr lang="de-DE" sz="2400" dirty="0" err="1"/>
              <a:t>camino</a:t>
            </a:r>
            <a:r>
              <a:rPr lang="de-DE" sz="2400" dirty="0"/>
              <a:t> </a:t>
            </a:r>
            <a:r>
              <a:rPr lang="de-DE" sz="2400" dirty="0" err="1"/>
              <a:t>hasta</a:t>
            </a:r>
            <a:r>
              <a:rPr lang="de-DE" sz="2400" dirty="0"/>
              <a:t> la </a:t>
            </a:r>
            <a:r>
              <a:rPr lang="de-DE" sz="2400" dirty="0" err="1"/>
              <a:t>Cadedral</a:t>
            </a:r>
            <a:r>
              <a:rPr lang="de-DE" sz="2400" dirty="0"/>
              <a:t>?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de-DE" sz="2400" dirty="0"/>
              <a:t>¿</a:t>
            </a:r>
            <a:r>
              <a:rPr lang="de-DE" sz="2400" dirty="0" err="1"/>
              <a:t>Qué</a:t>
            </a:r>
            <a:r>
              <a:rPr lang="de-DE" sz="2400" dirty="0"/>
              <a:t> </a:t>
            </a:r>
            <a:r>
              <a:rPr lang="de-DE" sz="2400" dirty="0" err="1"/>
              <a:t>tema</a:t>
            </a:r>
            <a:r>
              <a:rPr lang="de-DE" sz="2400" dirty="0"/>
              <a:t> </a:t>
            </a:r>
            <a:r>
              <a:rPr lang="de-DE" sz="2400" dirty="0" err="1"/>
              <a:t>representan</a:t>
            </a:r>
            <a:r>
              <a:rPr lang="de-DE" sz="2400" dirty="0"/>
              <a:t> los </a:t>
            </a:r>
            <a:r>
              <a:rPr lang="de-DE" sz="2400" dirty="0" err="1"/>
              <a:t>frescos</a:t>
            </a:r>
            <a:r>
              <a:rPr lang="de-DE" sz="2400" dirty="0"/>
              <a:t> al </a:t>
            </a:r>
            <a:r>
              <a:rPr lang="de-DE" sz="2400" dirty="0" err="1"/>
              <a:t>Panteón</a:t>
            </a:r>
            <a:r>
              <a:rPr lang="de-DE" sz="2400" dirty="0"/>
              <a:t> de los Reyes?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400" dirty="0"/>
              <a:t>Quiz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/>
              <a:t>Imágenes</a:t>
            </a:r>
            <a:r>
              <a:rPr lang="de-DE" sz="2400" dirty="0"/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de-DE" sz="1600" dirty="0">
                <a:hlinkClick r:id="rId2"/>
              </a:rPr>
              <a:t>https://www.cicerone.co.uk/camino-de-santiago-camino-frances-second</a:t>
            </a:r>
          </a:p>
          <a:p>
            <a:pPr>
              <a:buFont typeface="Courier New" pitchFamily="49" charset="0"/>
              <a:buChar char="o"/>
            </a:pPr>
            <a:r>
              <a:rPr lang="de-DE" sz="1600" dirty="0">
                <a:hlinkClick r:id="rId3"/>
              </a:rPr>
              <a:t>http://mejoreszonas.com/donde-alojarse-en-leon-espana/</a:t>
            </a:r>
            <a:endParaRPr lang="de-DE" sz="1600" dirty="0"/>
          </a:p>
          <a:p>
            <a:pPr>
              <a:buFont typeface="Courier New" pitchFamily="49" charset="0"/>
              <a:buChar char="o"/>
            </a:pPr>
            <a:r>
              <a:rPr lang="de-DE" sz="1600" dirty="0">
                <a:hlinkClick r:id="rId4"/>
              </a:rPr>
              <a:t>https://www.pinterest.de/pin/333055334918505693/</a:t>
            </a:r>
            <a:endParaRPr lang="de-DE" sz="1600" dirty="0"/>
          </a:p>
          <a:p>
            <a:pPr>
              <a:buFont typeface="Courier New" pitchFamily="49" charset="0"/>
              <a:buChar char="o"/>
            </a:pPr>
            <a:r>
              <a:rPr lang="de-DE" sz="1600" dirty="0">
                <a:hlinkClick r:id="rId5"/>
              </a:rPr>
              <a:t>https://www.mein-spanien-urlaub.de/Reiseziele-Spanien/Kastilien-Leon/Leon.php</a:t>
            </a:r>
            <a:endParaRPr lang="de-DE" sz="1600" dirty="0"/>
          </a:p>
          <a:p>
            <a:pPr>
              <a:buFont typeface="Courier New" pitchFamily="49" charset="0"/>
              <a:buChar char="o"/>
            </a:pPr>
            <a:r>
              <a:rPr lang="de-DE" sz="1600" dirty="0">
                <a:hlinkClick r:id="rId6"/>
              </a:rPr>
              <a:t>https://viajarconelarte.blogspot.com/2015/06/la-historia-y-el-templo-de-la-real_15.html</a:t>
            </a:r>
            <a:endParaRPr lang="de-DE" sz="1600" dirty="0"/>
          </a:p>
          <a:p>
            <a:pPr>
              <a:buFont typeface="Courier New" pitchFamily="49" charset="0"/>
              <a:buChar char="o"/>
            </a:pPr>
            <a:r>
              <a:rPr lang="de-DE" sz="1600" dirty="0">
                <a:hlinkClick r:id="rId7"/>
              </a:rPr>
              <a:t>https://vivecamino.com/concha-peregrino-vieira-camino-santiago-no-472/</a:t>
            </a:r>
            <a:endParaRPr lang="de-DE" sz="1600" dirty="0"/>
          </a:p>
          <a:p>
            <a:pPr>
              <a:buFont typeface="Courier New" pitchFamily="49" charset="0"/>
              <a:buChar char="o"/>
            </a:pPr>
            <a:r>
              <a:rPr lang="de-DE" sz="1600" dirty="0">
                <a:hlinkClick r:id="rId8"/>
              </a:rPr>
              <a:t>https://okdiario.com/recetas/receta-menestra-cordero-3477198</a:t>
            </a:r>
            <a:endParaRPr lang="de-DE" sz="1600" dirty="0"/>
          </a:p>
          <a:p>
            <a:r>
              <a:rPr lang="de-DE" sz="2400" dirty="0" err="1"/>
              <a:t>Informaciones</a:t>
            </a:r>
            <a:r>
              <a:rPr lang="de-DE" dirty="0"/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de-DE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Hojas</a:t>
            </a:r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 </a:t>
            </a:r>
            <a:r>
              <a:rPr lang="de-DE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trabajo</a:t>
            </a:r>
            <a:endParaRPr lang="de-DE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de-DE" sz="1600" dirty="0">
                <a:hlinkClick r:id="rId9"/>
              </a:rPr>
              <a:t>https://es.wikipedia.org/wiki/Bas%C3%ADlica_de_San_Isidoro_de_Le%C3%B3n</a:t>
            </a:r>
            <a:endParaRPr lang="de-DE" sz="1600" dirty="0"/>
          </a:p>
          <a:p>
            <a:pPr>
              <a:buFont typeface="Courier New" pitchFamily="49" charset="0"/>
              <a:buChar char="o"/>
            </a:pPr>
            <a:endParaRPr lang="de-DE" sz="16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400" dirty="0"/>
              <a:t>Las </a:t>
            </a:r>
            <a:r>
              <a:rPr lang="de-DE" sz="4400" dirty="0" err="1"/>
              <a:t>fuentes</a:t>
            </a:r>
            <a:endParaRPr lang="de-DE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Benutzerdefiniert 4">
      <a:dk1>
        <a:sysClr val="windowText" lastClr="000000"/>
      </a:dk1>
      <a:lt1>
        <a:sysClr val="window" lastClr="FFFFFF"/>
      </a:lt1>
      <a:dk2>
        <a:srgbClr val="8857AD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297</Words>
  <Application>Microsoft Office PowerPoint</Application>
  <PresentationFormat>Bildschirmpräsentation (4:3)</PresentationFormat>
  <Paragraphs>75</Paragraphs>
  <Slides>7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Deimos</vt:lpstr>
      <vt:lpstr>LEÓN- cap.8 León viene del latín Legio</vt:lpstr>
      <vt:lpstr>Contenido</vt:lpstr>
      <vt:lpstr>Informaciones generales</vt:lpstr>
      <vt:lpstr>La Catedral de León</vt:lpstr>
      <vt:lpstr>La colegiata de San Isidoro</vt:lpstr>
      <vt:lpstr>Quiz</vt:lpstr>
      <vt:lpstr>Las fuentes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LEÓN</dc:title>
  <dc:creator>hgt</dc:creator>
  <cp:lastModifiedBy>Karin Lenerz</cp:lastModifiedBy>
  <cp:revision>41</cp:revision>
  <dcterms:created xsi:type="dcterms:W3CDTF">2019-12-06T08:38:04Z</dcterms:created>
  <dcterms:modified xsi:type="dcterms:W3CDTF">2020-02-09T14:52:55Z</dcterms:modified>
</cp:coreProperties>
</file>