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B4C7-DDB4-4538-9B4B-3B3DA1CB72DC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93392-0EDA-4975-A94B-F10DAB73EBF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497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Frappe</a:t>
            </a:r>
            <a:r>
              <a:rPr lang="de-DE" dirty="0"/>
              <a:t> </a:t>
            </a:r>
            <a:r>
              <a:rPr lang="de-DE" dirty="0" err="1"/>
              <a:t>FRAPPE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493392-0EDA-4975-A94B-F10DAB73EBFC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ec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ec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Gerade Verbindung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Gerade Verbindung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ec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de-DE"/>
          </a:p>
        </p:txBody>
      </p:sp>
      <p:sp>
        <p:nvSpPr>
          <p:cNvPr id="9" name="Rechtec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Gerade Verbindung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Gerade Verbindung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c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Gerade Verbindung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ec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nhaltsplatzhalt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de-DE"/>
              <a:t>Textmasterformate durch Klicken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22" name="Foliennummernplatzhalt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3" name="Fußzeilenplatzhalt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de-DE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/>
              <a:t>Textmasterformate durch Klicken bearbeiten</a:t>
            </a:r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Gerade Verbindung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Gerade Verbindung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umsplatzhalt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erade Verbindung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/>
              <a:t>Textmasterformate durch Klicken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4D5729-2D7A-4814-BBCF-2124370F7FF6}" type="datetimeFigureOut">
              <a:rPr lang="de-DE" smtClean="0"/>
              <a:pPr/>
              <a:t>09.02.2020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ec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48AF814-5216-4010-B350-15BC3F2B84E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hc.unesco.org/en/list/803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7200" dirty="0" err="1"/>
              <a:t>Tierra</a:t>
            </a:r>
            <a:r>
              <a:rPr lang="de-DE" sz="7200" dirty="0"/>
              <a:t> de </a:t>
            </a:r>
            <a:r>
              <a:rPr lang="de-DE" sz="7200" dirty="0" err="1"/>
              <a:t>templarios</a:t>
            </a:r>
            <a:endParaRPr lang="de-DE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6000" dirty="0">
                <a:solidFill>
                  <a:schemeClr val="tx1"/>
                </a:solidFill>
              </a:rPr>
              <a:t>Ponferrada cap.11</a:t>
            </a:r>
          </a:p>
        </p:txBody>
      </p:sp>
      <p:pic>
        <p:nvPicPr>
          <p:cNvPr id="134146" name="Picture 2" descr="Bildergebnis für kreuzritter clipart"/>
          <p:cNvPicPr>
            <a:picLocks noChangeAspect="1" noChangeArrowheads="1"/>
          </p:cNvPicPr>
          <p:nvPr/>
        </p:nvPicPr>
        <p:blipFill>
          <a:blip r:embed="rId2" cstate="print"/>
          <a:srcRect r="6355"/>
          <a:stretch>
            <a:fillRect/>
          </a:stretch>
        </p:blipFill>
        <p:spPr bwMode="auto">
          <a:xfrm>
            <a:off x="5643570" y="214290"/>
            <a:ext cx="2714644" cy="26142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¿</a:t>
            </a:r>
            <a:r>
              <a:rPr lang="de-DE" dirty="0" err="1"/>
              <a:t>Quiénes</a:t>
            </a:r>
            <a:r>
              <a:rPr lang="de-DE" dirty="0"/>
              <a:t> </a:t>
            </a:r>
            <a:r>
              <a:rPr lang="de-DE" dirty="0" err="1"/>
              <a:t>eran</a:t>
            </a:r>
            <a:r>
              <a:rPr lang="de-DE" dirty="0"/>
              <a:t> los </a:t>
            </a:r>
            <a:r>
              <a:rPr lang="de-DE" dirty="0" err="1"/>
              <a:t>templarios</a:t>
            </a:r>
            <a:r>
              <a:rPr lang="de-DE" dirty="0"/>
              <a:t>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/>
              <a:t>Monjes</a:t>
            </a:r>
            <a:r>
              <a:rPr lang="de-DE" dirty="0"/>
              <a:t> </a:t>
            </a:r>
            <a:r>
              <a:rPr lang="de-DE" dirty="0" err="1"/>
              <a:t>guerreros</a:t>
            </a:r>
            <a:endParaRPr lang="de-DE" dirty="0"/>
          </a:p>
          <a:p>
            <a:r>
              <a:rPr lang="de-DE" dirty="0"/>
              <a:t>El Orden del Temple </a:t>
            </a:r>
            <a:r>
              <a:rPr lang="de-DE" dirty="0" err="1"/>
              <a:t>fue</a:t>
            </a:r>
            <a:r>
              <a:rPr lang="de-DE" dirty="0"/>
              <a:t> </a:t>
            </a:r>
            <a:r>
              <a:rPr lang="de-DE" dirty="0" err="1"/>
              <a:t>fundado</a:t>
            </a:r>
            <a:r>
              <a:rPr lang="de-DE" dirty="0"/>
              <a:t> por Hugo de </a:t>
            </a:r>
            <a:r>
              <a:rPr lang="de-DE" dirty="0" err="1"/>
              <a:t>Payns</a:t>
            </a:r>
            <a:r>
              <a:rPr lang="de-DE" dirty="0"/>
              <a:t> en </a:t>
            </a:r>
            <a:r>
              <a:rPr lang="de-DE" dirty="0" err="1"/>
              <a:t>Jerusalén</a:t>
            </a:r>
            <a:r>
              <a:rPr lang="de-DE" dirty="0"/>
              <a:t> en 1118 para </a:t>
            </a:r>
            <a:r>
              <a:rPr lang="de-DE" dirty="0" err="1"/>
              <a:t>proteger</a:t>
            </a:r>
            <a:r>
              <a:rPr lang="de-DE" dirty="0"/>
              <a:t> a los </a:t>
            </a:r>
            <a:r>
              <a:rPr lang="de-DE" dirty="0" err="1"/>
              <a:t>peregrinos</a:t>
            </a:r>
            <a:endParaRPr lang="de-DE" dirty="0"/>
          </a:p>
          <a:p>
            <a:r>
              <a:rPr lang="de-DE" dirty="0"/>
              <a:t>Los </a:t>
            </a:r>
            <a:r>
              <a:rPr lang="de-DE" dirty="0" err="1"/>
              <a:t>monasterios</a:t>
            </a:r>
            <a:r>
              <a:rPr lang="de-DE" dirty="0"/>
              <a:t> </a:t>
            </a:r>
            <a:r>
              <a:rPr lang="de-DE" dirty="0" err="1"/>
              <a:t>parecen</a:t>
            </a:r>
            <a:r>
              <a:rPr lang="de-DE" dirty="0"/>
              <a:t> a </a:t>
            </a:r>
            <a:r>
              <a:rPr lang="de-DE" dirty="0" err="1"/>
              <a:t>fortalezas</a:t>
            </a:r>
            <a:endParaRPr lang="de-DE" dirty="0"/>
          </a:p>
          <a:p>
            <a:r>
              <a:rPr lang="de-DE" dirty="0" err="1"/>
              <a:t>Ropa</a:t>
            </a:r>
            <a:r>
              <a:rPr lang="de-DE" dirty="0"/>
              <a:t>: </a:t>
            </a:r>
            <a:r>
              <a:rPr lang="de-DE" dirty="0" err="1"/>
              <a:t>capas</a:t>
            </a:r>
            <a:r>
              <a:rPr lang="de-DE" dirty="0"/>
              <a:t> </a:t>
            </a:r>
            <a:r>
              <a:rPr lang="de-DE" dirty="0" err="1"/>
              <a:t>blancas</a:t>
            </a:r>
            <a:r>
              <a:rPr lang="de-DE" dirty="0"/>
              <a:t> </a:t>
            </a:r>
            <a:r>
              <a:rPr lang="de-DE" dirty="0" err="1"/>
              <a:t>con</a:t>
            </a:r>
            <a:r>
              <a:rPr lang="de-DE" dirty="0"/>
              <a:t> </a:t>
            </a:r>
            <a:r>
              <a:rPr lang="de-DE" dirty="0" err="1"/>
              <a:t>cruz</a:t>
            </a:r>
            <a:r>
              <a:rPr lang="de-DE" dirty="0"/>
              <a:t> </a:t>
            </a:r>
            <a:r>
              <a:rPr lang="de-DE" dirty="0" err="1"/>
              <a:t>roja</a:t>
            </a:r>
            <a:endParaRPr lang="de-DE" dirty="0"/>
          </a:p>
          <a:p>
            <a:r>
              <a:rPr lang="de-DE" dirty="0" err="1"/>
              <a:t>Lucharon</a:t>
            </a:r>
            <a:r>
              <a:rPr lang="de-DE" dirty="0"/>
              <a:t> contra los </a:t>
            </a:r>
            <a:r>
              <a:rPr lang="de-DE" dirty="0" err="1"/>
              <a:t>musulmanes</a:t>
            </a:r>
            <a:endParaRPr lang="de-DE" dirty="0"/>
          </a:p>
          <a:p>
            <a:r>
              <a:rPr lang="de-DE" dirty="0" err="1"/>
              <a:t>Muy</a:t>
            </a:r>
            <a:r>
              <a:rPr lang="de-DE" dirty="0"/>
              <a:t> </a:t>
            </a:r>
            <a:r>
              <a:rPr lang="de-DE" dirty="0" err="1"/>
              <a:t>ricos</a:t>
            </a:r>
            <a:r>
              <a:rPr lang="de-DE" dirty="0"/>
              <a:t>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>
                <a:sym typeface="Wingdings" pitchFamily="2" charset="2"/>
              </a:rPr>
              <a:t>gran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poder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particularmente</a:t>
            </a:r>
            <a:r>
              <a:rPr lang="de-DE" dirty="0">
                <a:sym typeface="Wingdings" pitchFamily="2" charset="2"/>
              </a:rPr>
              <a:t> en </a:t>
            </a:r>
            <a:r>
              <a:rPr lang="de-DE" dirty="0" err="1">
                <a:sym typeface="Wingdings" pitchFamily="2" charset="2"/>
              </a:rPr>
              <a:t>España</a:t>
            </a:r>
            <a:r>
              <a:rPr lang="de-DE" dirty="0">
                <a:sym typeface="Wingdings" pitchFamily="2" charset="2"/>
              </a:rPr>
              <a:t>  </a:t>
            </a:r>
            <a:r>
              <a:rPr lang="de-DE" dirty="0" err="1">
                <a:sym typeface="Wingdings" pitchFamily="2" charset="2"/>
              </a:rPr>
              <a:t>construcción</a:t>
            </a:r>
            <a:r>
              <a:rPr lang="de-DE" dirty="0">
                <a:sym typeface="Wingdings" pitchFamily="2" charset="2"/>
              </a:rPr>
              <a:t> de </a:t>
            </a:r>
            <a:r>
              <a:rPr lang="de-DE" dirty="0" err="1">
                <a:sym typeface="Wingdings" pitchFamily="2" charset="2"/>
              </a:rPr>
              <a:t>iglesias</a:t>
            </a:r>
            <a:r>
              <a:rPr lang="de-DE" dirty="0">
                <a:sym typeface="Wingdings" pitchFamily="2" charset="2"/>
              </a:rPr>
              <a:t> y </a:t>
            </a:r>
            <a:r>
              <a:rPr lang="de-DE" dirty="0" err="1">
                <a:sym typeface="Wingdings" pitchFamily="2" charset="2"/>
              </a:rPr>
              <a:t>fortalezas</a:t>
            </a:r>
            <a:r>
              <a:rPr lang="de-DE" dirty="0">
                <a:sym typeface="Wingdings" pitchFamily="2" charset="2"/>
              </a:rPr>
              <a:t>, </a:t>
            </a:r>
            <a:r>
              <a:rPr lang="de-DE" dirty="0" err="1">
                <a:sym typeface="Wingdings" pitchFamily="2" charset="2"/>
              </a:rPr>
              <a:t>posesión</a:t>
            </a:r>
            <a:r>
              <a:rPr lang="de-DE" dirty="0">
                <a:sym typeface="Wingdings" pitchFamily="2" charset="2"/>
              </a:rPr>
              <a:t> de </a:t>
            </a:r>
            <a:r>
              <a:rPr lang="de-DE" dirty="0" err="1">
                <a:sym typeface="Wingdings" pitchFamily="2" charset="2"/>
              </a:rPr>
              <a:t>tierras</a:t>
            </a:r>
            <a:r>
              <a:rPr lang="de-DE" dirty="0">
                <a:sym typeface="Wingdings" pitchFamily="2" charset="2"/>
              </a:rPr>
              <a:t>, </a:t>
            </a:r>
            <a:r>
              <a:rPr lang="de-DE" dirty="0" err="1">
                <a:sym typeface="Wingdings" pitchFamily="2" charset="2"/>
              </a:rPr>
              <a:t>pueblos</a:t>
            </a:r>
            <a:r>
              <a:rPr lang="de-DE" dirty="0">
                <a:sym typeface="Wingdings" pitchFamily="2" charset="2"/>
              </a:rPr>
              <a:t> y </a:t>
            </a:r>
            <a:r>
              <a:rPr lang="de-DE" dirty="0" err="1">
                <a:sym typeface="Wingdings" pitchFamily="2" charset="2"/>
              </a:rPr>
              <a:t>castillos</a:t>
            </a:r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 los </a:t>
            </a:r>
            <a:r>
              <a:rPr lang="de-DE" dirty="0" err="1">
                <a:sym typeface="Wingdings" pitchFamily="2" charset="2"/>
              </a:rPr>
              <a:t>reyes</a:t>
            </a:r>
            <a:r>
              <a:rPr lang="de-DE" dirty="0">
                <a:sym typeface="Wingdings" pitchFamily="2" charset="2"/>
              </a:rPr>
              <a:t> los </a:t>
            </a:r>
            <a:r>
              <a:rPr lang="de-DE" dirty="0" err="1">
                <a:sym typeface="Wingdings" pitchFamily="2" charset="2"/>
              </a:rPr>
              <a:t>temieron</a:t>
            </a:r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</a:t>
            </a:r>
            <a:r>
              <a:rPr lang="de-DE" dirty="0" err="1">
                <a:sym typeface="Wingdings" pitchFamily="2" charset="2"/>
              </a:rPr>
              <a:t>orden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disuelto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por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el</a:t>
            </a:r>
            <a:r>
              <a:rPr lang="de-DE" dirty="0">
                <a:sym typeface="Wingdings" pitchFamily="2" charset="2"/>
              </a:rPr>
              <a:t> Papa en 1312</a:t>
            </a:r>
            <a:endParaRPr lang="de-D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Ponferrada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/>
              <a:t>Capital de la </a:t>
            </a:r>
            <a:r>
              <a:rPr lang="de-DE" dirty="0" err="1"/>
              <a:t>comarca</a:t>
            </a:r>
            <a:r>
              <a:rPr lang="de-DE" dirty="0"/>
              <a:t> del </a:t>
            </a:r>
            <a:r>
              <a:rPr lang="de-DE" dirty="0" err="1"/>
              <a:t>Bierzo</a:t>
            </a:r>
            <a:endParaRPr lang="de-DE" dirty="0"/>
          </a:p>
          <a:p>
            <a:r>
              <a:rPr lang="de-DE" dirty="0" err="1"/>
              <a:t>Fundada</a:t>
            </a:r>
            <a:r>
              <a:rPr lang="de-DE" dirty="0"/>
              <a:t> </a:t>
            </a:r>
            <a:r>
              <a:rPr lang="de-DE" dirty="0" err="1"/>
              <a:t>sobre</a:t>
            </a:r>
            <a:r>
              <a:rPr lang="de-DE" dirty="0"/>
              <a:t> </a:t>
            </a:r>
            <a:r>
              <a:rPr lang="de-DE" dirty="0" err="1"/>
              <a:t>un</a:t>
            </a:r>
            <a:r>
              <a:rPr lang="de-DE" dirty="0"/>
              <a:t> </a:t>
            </a:r>
            <a:r>
              <a:rPr lang="de-DE" dirty="0" err="1"/>
              <a:t>antiguo</a:t>
            </a:r>
            <a:r>
              <a:rPr lang="de-DE" dirty="0"/>
              <a:t> </a:t>
            </a:r>
            <a:r>
              <a:rPr lang="de-DE" dirty="0" err="1"/>
              <a:t>centro</a:t>
            </a:r>
            <a:r>
              <a:rPr lang="de-DE" dirty="0"/>
              <a:t> </a:t>
            </a:r>
            <a:r>
              <a:rPr lang="de-DE" dirty="0" err="1"/>
              <a:t>celta</a:t>
            </a:r>
            <a:endParaRPr lang="de-DE" dirty="0"/>
          </a:p>
          <a:p>
            <a:r>
              <a:rPr lang="de-DE" dirty="0" err="1"/>
              <a:t>Después</a:t>
            </a:r>
            <a:r>
              <a:rPr lang="de-DE" dirty="0"/>
              <a:t> </a:t>
            </a:r>
            <a:r>
              <a:rPr lang="de-DE" dirty="0" err="1"/>
              <a:t>ciudadela</a:t>
            </a:r>
            <a:r>
              <a:rPr lang="de-DE" dirty="0"/>
              <a:t> </a:t>
            </a:r>
            <a:r>
              <a:rPr lang="de-DE" dirty="0" err="1"/>
              <a:t>romana</a:t>
            </a:r>
            <a:r>
              <a:rPr lang="de-DE" dirty="0"/>
              <a:t>: “Pons </a:t>
            </a:r>
            <a:r>
              <a:rPr lang="de-DE" dirty="0" err="1"/>
              <a:t>Ferrata</a:t>
            </a:r>
            <a:r>
              <a:rPr lang="de-DE" dirty="0"/>
              <a:t>“ (“</a:t>
            </a:r>
            <a:r>
              <a:rPr lang="de-DE" dirty="0" err="1"/>
              <a:t>puente</a:t>
            </a:r>
            <a:r>
              <a:rPr lang="de-DE" dirty="0"/>
              <a:t> de </a:t>
            </a:r>
            <a:r>
              <a:rPr lang="de-DE" dirty="0" err="1"/>
              <a:t>hierro</a:t>
            </a:r>
            <a:r>
              <a:rPr lang="de-DE" dirty="0"/>
              <a:t>“)</a:t>
            </a:r>
          </a:p>
          <a:p>
            <a:pPr>
              <a:buNone/>
            </a:pPr>
            <a:r>
              <a:rPr lang="de-DE" dirty="0"/>
              <a:t>   </a:t>
            </a:r>
            <a:r>
              <a:rPr lang="de-DE" dirty="0">
                <a:sym typeface="Wingdings" pitchFamily="2" charset="2"/>
              </a:rPr>
              <a:t></a:t>
            </a:r>
            <a:r>
              <a:rPr lang="de-DE" dirty="0" err="1">
                <a:sym typeface="Wingdings" pitchFamily="2" charset="2"/>
              </a:rPr>
              <a:t>puente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medieval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sobre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el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río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Sil</a:t>
            </a:r>
            <a:endParaRPr lang="de-DE" dirty="0">
              <a:sym typeface="Wingdings" pitchFamily="2" charset="2"/>
            </a:endParaRPr>
          </a:p>
          <a:p>
            <a:r>
              <a:rPr lang="de-DE" dirty="0" err="1">
                <a:sym typeface="Wingdings" pitchFamily="2" charset="2"/>
              </a:rPr>
              <a:t>Allí</a:t>
            </a:r>
            <a:r>
              <a:rPr lang="de-DE" dirty="0">
                <a:sym typeface="Wingdings" pitchFamily="2" charset="2"/>
              </a:rPr>
              <a:t>, los </a:t>
            </a:r>
            <a:r>
              <a:rPr lang="de-DE" dirty="0" err="1">
                <a:sym typeface="Wingdings" pitchFamily="2" charset="2"/>
              </a:rPr>
              <a:t>templarios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construyeron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un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castillo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para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defender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el</a:t>
            </a:r>
            <a:r>
              <a:rPr lang="de-DE" dirty="0">
                <a:sym typeface="Wingdings" pitchFamily="2" charset="2"/>
              </a:rPr>
              <a:t> Camino de Santiago en </a:t>
            </a:r>
            <a:r>
              <a:rPr lang="de-DE" dirty="0" err="1">
                <a:sym typeface="Wingdings" pitchFamily="2" charset="2"/>
              </a:rPr>
              <a:t>el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siglo</a:t>
            </a:r>
            <a:r>
              <a:rPr lang="de-DE" dirty="0">
                <a:sym typeface="Wingdings" pitchFamily="2" charset="2"/>
              </a:rPr>
              <a:t> XII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ransition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Monumentos</a:t>
            </a:r>
            <a:r>
              <a:rPr lang="de-DE" dirty="0"/>
              <a:t> </a:t>
            </a:r>
            <a:r>
              <a:rPr lang="de-DE" dirty="0" err="1"/>
              <a:t>templarios</a:t>
            </a:r>
            <a:r>
              <a:rPr lang="de-DE" dirty="0"/>
              <a:t> en la </a:t>
            </a:r>
            <a:r>
              <a:rPr lang="de-DE" dirty="0" err="1"/>
              <a:t>región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Las </a:t>
            </a:r>
            <a:r>
              <a:rPr lang="de-DE" dirty="0" err="1"/>
              <a:t>Médulas</a:t>
            </a:r>
            <a:r>
              <a:rPr lang="de-DE" dirty="0"/>
              <a:t> (Lehmgebirge), </a:t>
            </a:r>
            <a:r>
              <a:rPr lang="de-DE" dirty="0" err="1"/>
              <a:t>ruinas</a:t>
            </a:r>
            <a:r>
              <a:rPr lang="de-DE" dirty="0"/>
              <a:t> de </a:t>
            </a:r>
            <a:r>
              <a:rPr lang="de-DE" dirty="0" err="1"/>
              <a:t>minas</a:t>
            </a:r>
            <a:r>
              <a:rPr lang="de-DE" dirty="0"/>
              <a:t> </a:t>
            </a:r>
            <a:r>
              <a:rPr lang="de-DE" dirty="0" err="1"/>
              <a:t>romanas</a:t>
            </a:r>
            <a:r>
              <a:rPr lang="de-DE" dirty="0"/>
              <a:t> (</a:t>
            </a:r>
            <a:r>
              <a:rPr lang="de-DE" dirty="0" err="1"/>
              <a:t>oro</a:t>
            </a:r>
            <a:r>
              <a:rPr lang="de-DE" dirty="0"/>
              <a:t>)</a:t>
            </a:r>
          </a:p>
          <a:p>
            <a:pPr>
              <a:buNone/>
            </a:pPr>
            <a:r>
              <a:rPr lang="de-DE" dirty="0"/>
              <a:t>   </a:t>
            </a:r>
            <a:r>
              <a:rPr lang="de-DE" dirty="0">
                <a:sym typeface="Wingdings" pitchFamily="2" charset="2"/>
              </a:rPr>
              <a:t>los </a:t>
            </a:r>
            <a:r>
              <a:rPr lang="de-DE" dirty="0" err="1">
                <a:sym typeface="Wingdings" pitchFamily="2" charset="2"/>
              </a:rPr>
              <a:t>romanos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creían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que</a:t>
            </a:r>
            <a:r>
              <a:rPr lang="de-DE" dirty="0">
                <a:sym typeface="Wingdings" pitchFamily="2" charset="2"/>
              </a:rPr>
              <a:t> las </a:t>
            </a:r>
            <a:r>
              <a:rPr lang="de-DE" dirty="0" err="1">
                <a:sym typeface="Wingdings" pitchFamily="2" charset="2"/>
              </a:rPr>
              <a:t>minas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estaban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agotadas</a:t>
            </a:r>
            <a:r>
              <a:rPr lang="de-DE" dirty="0">
                <a:sym typeface="Wingdings" pitchFamily="2" charset="2"/>
              </a:rPr>
              <a:t>, </a:t>
            </a:r>
            <a:r>
              <a:rPr lang="de-DE" dirty="0" err="1">
                <a:sym typeface="Wingdings" pitchFamily="2" charset="2"/>
              </a:rPr>
              <a:t>pero</a:t>
            </a:r>
            <a:r>
              <a:rPr lang="de-DE" dirty="0">
                <a:sym typeface="Wingdings" pitchFamily="2" charset="2"/>
              </a:rPr>
              <a:t> los </a:t>
            </a:r>
            <a:r>
              <a:rPr lang="de-DE" dirty="0" err="1">
                <a:sym typeface="Wingdings" pitchFamily="2" charset="2"/>
              </a:rPr>
              <a:t>templarios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sabían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explotarlas</a:t>
            </a:r>
            <a:endParaRPr lang="de-DE" dirty="0">
              <a:sym typeface="Wingdings" pitchFamily="2" charset="2"/>
            </a:endParaRPr>
          </a:p>
          <a:p>
            <a:r>
              <a:rPr lang="de-DE" dirty="0">
                <a:sym typeface="Wingdings" pitchFamily="2" charset="2"/>
              </a:rPr>
              <a:t>Castillo de </a:t>
            </a:r>
            <a:r>
              <a:rPr lang="de-DE" dirty="0" err="1">
                <a:sym typeface="Wingdings" pitchFamily="2" charset="2"/>
              </a:rPr>
              <a:t>Templarios</a:t>
            </a:r>
            <a:endParaRPr lang="de-DE" dirty="0">
              <a:sym typeface="Wingdings" pitchFamily="2" charset="2"/>
            </a:endParaRP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   </a:t>
            </a:r>
            <a:r>
              <a:rPr lang="de-DE" dirty="0" err="1">
                <a:sym typeface="Wingdings" pitchFamily="2" charset="2"/>
              </a:rPr>
              <a:t>arquitectura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militar</a:t>
            </a:r>
            <a:r>
              <a:rPr lang="de-DE" dirty="0">
                <a:sym typeface="Wingdings" pitchFamily="2" charset="2"/>
              </a:rPr>
              <a:t>, </a:t>
            </a:r>
            <a:r>
              <a:rPr lang="de-DE" dirty="0" err="1">
                <a:sym typeface="Wingdings" pitchFamily="2" charset="2"/>
              </a:rPr>
              <a:t>pero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muchas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modificaciones</a:t>
            </a:r>
            <a:r>
              <a:rPr lang="de-DE" dirty="0">
                <a:sym typeface="Wingdings" pitchFamily="2" charset="2"/>
              </a:rPr>
              <a:t> a </a:t>
            </a:r>
            <a:r>
              <a:rPr lang="de-DE" dirty="0" err="1">
                <a:sym typeface="Wingdings" pitchFamily="2" charset="2"/>
              </a:rPr>
              <a:t>lo</a:t>
            </a:r>
            <a:r>
              <a:rPr lang="de-DE" dirty="0">
                <a:sym typeface="Wingdings" pitchFamily="2" charset="2"/>
              </a:rPr>
              <a:t> largo de los </a:t>
            </a:r>
            <a:r>
              <a:rPr lang="de-DE" dirty="0" err="1">
                <a:sym typeface="Wingdings" pitchFamily="2" charset="2"/>
              </a:rPr>
              <a:t>siglos</a:t>
            </a:r>
            <a:r>
              <a:rPr lang="de-DE" dirty="0">
                <a:sym typeface="Wingdings" pitchFamily="2" charset="2"/>
              </a:rPr>
              <a:t>«</a:t>
            </a:r>
            <a:r>
              <a:rPr lang="de-DE" dirty="0" err="1">
                <a:sym typeface="Wingdings" pitchFamily="2" charset="2"/>
              </a:rPr>
              <a:t>mixtura</a:t>
            </a:r>
            <a:r>
              <a:rPr lang="de-DE" dirty="0">
                <a:sym typeface="Wingdings" pitchFamily="2" charset="2"/>
              </a:rPr>
              <a:t> de </a:t>
            </a:r>
            <a:r>
              <a:rPr lang="de-DE" dirty="0" err="1">
                <a:sym typeface="Wingdings" pitchFamily="2" charset="2"/>
              </a:rPr>
              <a:t>todo</a:t>
            </a:r>
            <a:r>
              <a:rPr lang="de-DE" dirty="0">
                <a:sym typeface="Wingdings" pitchFamily="2" charset="2"/>
              </a:rPr>
              <a:t>»</a:t>
            </a:r>
          </a:p>
          <a:p>
            <a:pPr>
              <a:buNone/>
            </a:pPr>
            <a:r>
              <a:rPr lang="de-DE" dirty="0">
                <a:sym typeface="Wingdings" pitchFamily="2" charset="2"/>
              </a:rPr>
              <a:t>   en el </a:t>
            </a:r>
            <a:r>
              <a:rPr lang="de-DE" dirty="0" err="1">
                <a:sym typeface="Wingdings" pitchFamily="2" charset="2"/>
              </a:rPr>
              <a:t>siglo</a:t>
            </a:r>
            <a:r>
              <a:rPr lang="de-DE" dirty="0">
                <a:sym typeface="Wingdings" pitchFamily="2" charset="2"/>
              </a:rPr>
              <a:t> XII, el </a:t>
            </a:r>
            <a:r>
              <a:rPr lang="de-DE" dirty="0" err="1">
                <a:sym typeface="Wingdings" pitchFamily="2" charset="2"/>
              </a:rPr>
              <a:t>rey</a:t>
            </a:r>
            <a:r>
              <a:rPr lang="de-DE" dirty="0">
                <a:sym typeface="Wingdings" pitchFamily="2" charset="2"/>
              </a:rPr>
              <a:t> León </a:t>
            </a:r>
            <a:r>
              <a:rPr lang="de-DE" dirty="0" err="1">
                <a:sym typeface="Wingdings" pitchFamily="2" charset="2"/>
              </a:rPr>
              <a:t>dio</a:t>
            </a:r>
            <a:r>
              <a:rPr lang="de-DE" dirty="0">
                <a:sym typeface="Wingdings" pitchFamily="2" charset="2"/>
              </a:rPr>
              <a:t> el </a:t>
            </a:r>
            <a:r>
              <a:rPr lang="de-DE" dirty="0" err="1">
                <a:sym typeface="Wingdings" pitchFamily="2" charset="2"/>
              </a:rPr>
              <a:t>castillo</a:t>
            </a:r>
            <a:r>
              <a:rPr lang="de-DE" dirty="0">
                <a:sym typeface="Wingdings" pitchFamily="2" charset="2"/>
              </a:rPr>
              <a:t> a los </a:t>
            </a:r>
            <a:r>
              <a:rPr lang="de-DE" dirty="0" err="1">
                <a:sym typeface="Wingdings" pitchFamily="2" charset="2"/>
              </a:rPr>
              <a:t>templarios</a:t>
            </a:r>
            <a:endParaRPr lang="de-DE" dirty="0">
              <a:sym typeface="Wingdings" pitchFamily="2" charset="2"/>
            </a:endParaRPr>
          </a:p>
          <a:p>
            <a:pPr>
              <a:buNone/>
            </a:pPr>
            <a:r>
              <a:rPr lang="de-DE" dirty="0">
                <a:cs typeface="KacstBook" pitchFamily="2" charset="-78"/>
                <a:sym typeface="Wingdings" pitchFamily="2" charset="2"/>
              </a:rPr>
              <a:t>   </a:t>
            </a:r>
            <a:r>
              <a:rPr lang="de-DE" dirty="0" err="1">
                <a:cs typeface="KacstBook" pitchFamily="2" charset="-78"/>
                <a:sym typeface="Wingdings" panose="05000000000000000000" pitchFamily="2" charset="2"/>
              </a:rPr>
              <a:t>posición</a:t>
            </a:r>
            <a:r>
              <a:rPr lang="de-DE" dirty="0">
                <a:cs typeface="KacstBook" pitchFamily="2" charset="-78"/>
                <a:sym typeface="Wingdings" panose="05000000000000000000" pitchFamily="2" charset="2"/>
              </a:rPr>
              <a:t> </a:t>
            </a:r>
            <a:r>
              <a:rPr lang="de-DE" dirty="0" err="1">
                <a:cs typeface="KacstBook" pitchFamily="2" charset="-78"/>
                <a:sym typeface="Wingdings" panose="05000000000000000000" pitchFamily="2" charset="2"/>
              </a:rPr>
              <a:t>estratégica</a:t>
            </a:r>
            <a:r>
              <a:rPr lang="de-DE" dirty="0">
                <a:cs typeface="KacstBook" pitchFamily="2" charset="-78"/>
                <a:sym typeface="Wingdings" panose="05000000000000000000" pitchFamily="2" charset="2"/>
              </a:rPr>
              <a:t> para </a:t>
            </a:r>
            <a:r>
              <a:rPr lang="de-DE" dirty="0" err="1">
                <a:cs typeface="KacstBook" pitchFamily="2" charset="-78"/>
                <a:sym typeface="Wingdings" panose="05000000000000000000" pitchFamily="2" charset="2"/>
              </a:rPr>
              <a:t>proteger</a:t>
            </a:r>
            <a:r>
              <a:rPr lang="de-DE" dirty="0">
                <a:cs typeface="KacstBook" pitchFamily="2" charset="-78"/>
                <a:sym typeface="Wingdings" panose="05000000000000000000" pitchFamily="2" charset="2"/>
              </a:rPr>
              <a:t> el </a:t>
            </a:r>
            <a:r>
              <a:rPr lang="de-DE" dirty="0" err="1">
                <a:cs typeface="KacstBook" pitchFamily="2" charset="-78"/>
                <a:sym typeface="Wingdings" panose="05000000000000000000" pitchFamily="2" charset="2"/>
              </a:rPr>
              <a:t>camino</a:t>
            </a:r>
            <a:r>
              <a:rPr lang="de-DE" dirty="0">
                <a:cs typeface="KacstBook" pitchFamily="2" charset="-78"/>
                <a:sym typeface="Wingdings" panose="05000000000000000000" pitchFamily="2" charset="2"/>
              </a:rPr>
              <a:t> de Santiago y a los </a:t>
            </a:r>
            <a:r>
              <a:rPr lang="de-DE" dirty="0" err="1">
                <a:cs typeface="KacstBook" pitchFamily="2" charset="-78"/>
                <a:sym typeface="Wingdings" panose="05000000000000000000" pitchFamily="2" charset="2"/>
              </a:rPr>
              <a:t>peregrinos</a:t>
            </a:r>
            <a:endParaRPr lang="de-DE" dirty="0">
              <a:cs typeface="KacstBook" pitchFamily="2" charset="-78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2380B89-F054-44C0-85D7-A4B96764E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quiz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34DA253A-754D-4269-86DA-4ED7B5B560A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/>
              <a:t>Describe</a:t>
            </a:r>
            <a:r>
              <a:rPr lang="de-DE" dirty="0"/>
              <a:t> la </a:t>
            </a:r>
            <a:r>
              <a:rPr lang="de-DE" dirty="0" err="1"/>
              <a:t>ropa</a:t>
            </a:r>
            <a:r>
              <a:rPr lang="de-DE" dirty="0"/>
              <a:t> de los </a:t>
            </a:r>
            <a:r>
              <a:rPr lang="de-DE" dirty="0" err="1"/>
              <a:t>templarios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   a)</a:t>
            </a:r>
            <a:r>
              <a:rPr lang="de-DE" dirty="0" err="1"/>
              <a:t>cruz</a:t>
            </a:r>
            <a:r>
              <a:rPr lang="de-DE" dirty="0"/>
              <a:t> </a:t>
            </a:r>
            <a:r>
              <a:rPr lang="de-DE" dirty="0" err="1"/>
              <a:t>roja</a:t>
            </a:r>
            <a:r>
              <a:rPr lang="de-DE" dirty="0"/>
              <a:t>, </a:t>
            </a:r>
            <a:r>
              <a:rPr lang="de-DE" dirty="0" err="1"/>
              <a:t>capa</a:t>
            </a:r>
            <a:r>
              <a:rPr lang="de-DE" dirty="0"/>
              <a:t> </a:t>
            </a:r>
            <a:r>
              <a:rPr lang="de-DE" dirty="0" err="1"/>
              <a:t>blanca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   b)</a:t>
            </a:r>
            <a:r>
              <a:rPr lang="de-DE" dirty="0" err="1"/>
              <a:t>cruz</a:t>
            </a:r>
            <a:r>
              <a:rPr lang="de-DE" dirty="0"/>
              <a:t> </a:t>
            </a:r>
            <a:r>
              <a:rPr lang="de-DE" dirty="0" err="1"/>
              <a:t>blanca</a:t>
            </a:r>
            <a:r>
              <a:rPr lang="de-DE" dirty="0"/>
              <a:t>, </a:t>
            </a:r>
            <a:r>
              <a:rPr lang="de-DE" dirty="0" err="1"/>
              <a:t>capa</a:t>
            </a:r>
            <a:r>
              <a:rPr lang="de-DE" dirty="0"/>
              <a:t> </a:t>
            </a:r>
            <a:r>
              <a:rPr lang="de-DE" dirty="0" err="1"/>
              <a:t>roja</a:t>
            </a:r>
            <a:endParaRPr lang="de-DE" dirty="0"/>
          </a:p>
          <a:p>
            <a:r>
              <a:rPr lang="de-DE" dirty="0"/>
              <a:t>¿</a:t>
            </a:r>
            <a:r>
              <a:rPr lang="de-DE" dirty="0" err="1"/>
              <a:t>Quién</a:t>
            </a:r>
            <a:r>
              <a:rPr lang="de-DE" dirty="0"/>
              <a:t> </a:t>
            </a:r>
            <a:r>
              <a:rPr lang="de-DE" dirty="0" err="1"/>
              <a:t>eran</a:t>
            </a:r>
            <a:r>
              <a:rPr lang="de-DE" dirty="0"/>
              <a:t> los </a:t>
            </a:r>
            <a:r>
              <a:rPr lang="de-DE" dirty="0" err="1"/>
              <a:t>primeros</a:t>
            </a:r>
            <a:r>
              <a:rPr lang="de-DE" dirty="0"/>
              <a:t> </a:t>
            </a:r>
            <a:r>
              <a:rPr lang="de-DE" dirty="0" err="1"/>
              <a:t>habitantes</a:t>
            </a:r>
            <a:r>
              <a:rPr lang="de-DE" dirty="0"/>
              <a:t> de Ponferrada?</a:t>
            </a:r>
          </a:p>
          <a:p>
            <a:r>
              <a:rPr lang="de-DE" dirty="0"/>
              <a:t>¿</a:t>
            </a:r>
            <a:r>
              <a:rPr lang="de-DE" dirty="0" err="1"/>
              <a:t>Qué</a:t>
            </a:r>
            <a:r>
              <a:rPr lang="de-DE" dirty="0"/>
              <a:t> </a:t>
            </a:r>
            <a:r>
              <a:rPr lang="de-DE" dirty="0" err="1"/>
              <a:t>significa</a:t>
            </a:r>
            <a:r>
              <a:rPr lang="de-DE" dirty="0"/>
              <a:t> “Ponferrada“?</a:t>
            </a:r>
          </a:p>
          <a:p>
            <a:r>
              <a:rPr lang="de-DE" dirty="0"/>
              <a:t>¿</a:t>
            </a:r>
            <a:r>
              <a:rPr lang="de-DE" dirty="0" err="1"/>
              <a:t>Qué</a:t>
            </a:r>
            <a:r>
              <a:rPr lang="de-DE" dirty="0"/>
              <a:t> </a:t>
            </a:r>
            <a:r>
              <a:rPr lang="de-DE" dirty="0" err="1"/>
              <a:t>habia</a:t>
            </a:r>
            <a:r>
              <a:rPr lang="de-DE" dirty="0"/>
              <a:t> en las </a:t>
            </a:r>
            <a:r>
              <a:rPr lang="de-DE" dirty="0" err="1"/>
              <a:t>Médulas</a:t>
            </a:r>
            <a:r>
              <a:rPr lang="de-DE" dirty="0"/>
              <a:t> (</a:t>
            </a:r>
            <a:r>
              <a:rPr lang="de-DE" dirty="0" err="1"/>
              <a:t>minas</a:t>
            </a:r>
            <a:r>
              <a:rPr lang="de-DE" dirty="0"/>
              <a:t>)?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94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C8C3959-302A-419D-B08C-E0352288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Fuentes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8C58AD49-727A-4CC8-9C45-3404C36E52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err="1"/>
              <a:t>Capítulo</a:t>
            </a:r>
            <a:r>
              <a:rPr lang="de-DE" dirty="0"/>
              <a:t> 11</a:t>
            </a:r>
          </a:p>
          <a:p>
            <a:r>
              <a:rPr lang="de-DE" dirty="0">
                <a:hlinkClick r:id="rId2"/>
              </a:rPr>
              <a:t>https://whc.unesco.org/en/list/803/</a:t>
            </a:r>
            <a:endParaRPr lang="de-DE" dirty="0"/>
          </a:p>
          <a:p>
            <a:r>
              <a:rPr lang="de-DE" dirty="0"/>
              <a:t>https://www.infoescola.com/historia/ordem-dos-templarios/</a:t>
            </a:r>
          </a:p>
        </p:txBody>
      </p:sp>
    </p:spTree>
    <p:extLst>
      <p:ext uri="{BB962C8B-B14F-4D97-AF65-F5344CB8AC3E}">
        <p14:creationId xmlns:p14="http://schemas.microsoft.com/office/powerpoint/2010/main" val="3144028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reus">
  <a:themeElements>
    <a:clrScheme name="Benutzerdefiniert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Nereus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Nereus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278</Words>
  <Application>Microsoft Office PowerPoint</Application>
  <PresentationFormat>Bildschirmpräsentation (4:3)</PresentationFormat>
  <Paragraphs>37</Paragraphs>
  <Slides>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Nereus</vt:lpstr>
      <vt:lpstr>Tierra de templarios</vt:lpstr>
      <vt:lpstr>¿Quiénes eran los templarios?</vt:lpstr>
      <vt:lpstr>Ponferrada</vt:lpstr>
      <vt:lpstr>Monumentos templarios en la región</vt:lpstr>
      <vt:lpstr>quiz</vt:lpstr>
      <vt:lpstr>Fuentes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Tierra de templarios</dc:title>
  <dc:creator>Monsieur+Madame</dc:creator>
  <cp:lastModifiedBy>Karin Lenerz</cp:lastModifiedBy>
  <cp:revision>18</cp:revision>
  <dcterms:created xsi:type="dcterms:W3CDTF">2020-01-10T08:48:11Z</dcterms:created>
  <dcterms:modified xsi:type="dcterms:W3CDTF">2020-02-09T14:46:47Z</dcterms:modified>
</cp:coreProperties>
</file>