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350992a4-1d10-ad52-e81c-b3b68234b0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0098" y="-142900"/>
            <a:ext cx="10822856" cy="721523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8243918" cy="2071702"/>
          </a:xfrm>
        </p:spPr>
        <p:txBody>
          <a:bodyPr>
            <a:noAutofit/>
          </a:bodyPr>
          <a:lstStyle/>
          <a:p>
            <a:pPr algn="ctr"/>
            <a:r>
              <a:rPr lang="de-DE" sz="6000" dirty="0">
                <a:solidFill>
                  <a:schemeClr val="bg1"/>
                </a:solidFill>
                <a:latin typeface="Algerian" pitchFamily="82" charset="0"/>
              </a:rPr>
              <a:t>Santo Domingo de la </a:t>
            </a:r>
            <a:r>
              <a:rPr lang="de-DE" sz="6000" dirty="0" err="1">
                <a:solidFill>
                  <a:schemeClr val="bg1"/>
                </a:solidFill>
                <a:latin typeface="Algerian" pitchFamily="82" charset="0"/>
              </a:rPr>
              <a:t>Calzada</a:t>
            </a:r>
            <a:endParaRPr lang="de-DE" sz="60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71736" y="5886440"/>
            <a:ext cx="5057788" cy="971560"/>
          </a:xfrm>
        </p:spPr>
        <p:txBody>
          <a:bodyPr>
            <a:normAutofit/>
          </a:bodyPr>
          <a:lstStyle/>
          <a:p>
            <a:r>
              <a:rPr lang="de-DE" sz="1800" dirty="0" err="1">
                <a:solidFill>
                  <a:schemeClr val="bg1"/>
                </a:solidFill>
              </a:rPr>
              <a:t>Una</a:t>
            </a:r>
            <a:r>
              <a:rPr lang="de-DE" sz="1800" dirty="0">
                <a:solidFill>
                  <a:schemeClr val="bg1"/>
                </a:solidFill>
              </a:rPr>
              <a:t> </a:t>
            </a:r>
            <a:r>
              <a:rPr lang="de-DE" sz="1800" dirty="0" err="1">
                <a:solidFill>
                  <a:schemeClr val="bg1"/>
                </a:solidFill>
              </a:rPr>
              <a:t>presentación</a:t>
            </a:r>
            <a:r>
              <a:rPr lang="de-DE" sz="1800" dirty="0">
                <a:solidFill>
                  <a:schemeClr val="bg1"/>
                </a:solidFill>
              </a:rPr>
              <a:t> de Laura Andres y </a:t>
            </a:r>
            <a:r>
              <a:rPr lang="de-DE" sz="1800" dirty="0" err="1">
                <a:solidFill>
                  <a:schemeClr val="bg1"/>
                </a:solidFill>
              </a:rPr>
              <a:t>Leia</a:t>
            </a:r>
            <a:r>
              <a:rPr lang="de-DE" sz="1800" dirty="0">
                <a:solidFill>
                  <a:schemeClr val="bg1"/>
                </a:solidFill>
              </a:rPr>
              <a:t> Meltzer</a:t>
            </a:r>
          </a:p>
        </p:txBody>
      </p:sp>
      <p:sp>
        <p:nvSpPr>
          <p:cNvPr id="1026" name="AutoShape 2" descr="Bildergebnis für santo domingo de la calzada cathedr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28" name="AutoShape 4" descr="Bildergebnis für santo domingo de la calzada cathedr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0" name="AutoShape 6" descr="Bildergebnis für santo domingo de la calzada cathedr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9512" y="404664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>
                <a:latin typeface="+mj-lt"/>
              </a:rPr>
              <a:t>El </a:t>
            </a:r>
            <a:r>
              <a:rPr lang="de-DE" sz="4800" dirty="0" err="1">
                <a:latin typeface="+mj-lt"/>
              </a:rPr>
              <a:t>índice</a:t>
            </a:r>
            <a:endParaRPr lang="de-DE" sz="4800" dirty="0">
              <a:latin typeface="+mj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00034" y="1357298"/>
            <a:ext cx="8286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de-DE" sz="4000" dirty="0"/>
              <a:t> </a:t>
            </a:r>
            <a:r>
              <a:rPr lang="de-DE" sz="4000" dirty="0" err="1"/>
              <a:t>geografía</a:t>
            </a:r>
            <a:endParaRPr lang="de-DE" sz="4000" dirty="0"/>
          </a:p>
          <a:p>
            <a:pPr>
              <a:buFont typeface="Wingdings" pitchFamily="2" charset="2"/>
              <a:buChar char="v"/>
            </a:pPr>
            <a:endParaRPr lang="de-DE" sz="4000" dirty="0"/>
          </a:p>
          <a:p>
            <a:pPr>
              <a:buFont typeface="Wingdings" pitchFamily="2" charset="2"/>
              <a:buChar char="v"/>
            </a:pPr>
            <a:r>
              <a:rPr lang="de-DE" sz="4000" dirty="0"/>
              <a:t> </a:t>
            </a:r>
            <a:r>
              <a:rPr lang="de-DE" sz="4000" dirty="0" err="1"/>
              <a:t>historia</a:t>
            </a:r>
            <a:endParaRPr lang="de-DE" sz="4000" dirty="0"/>
          </a:p>
          <a:p>
            <a:pPr>
              <a:buFont typeface="Wingdings" pitchFamily="2" charset="2"/>
              <a:buChar char="v"/>
            </a:pPr>
            <a:endParaRPr lang="de-DE" sz="4000" dirty="0"/>
          </a:p>
          <a:p>
            <a:pPr>
              <a:buFont typeface="Wingdings" pitchFamily="2" charset="2"/>
              <a:buChar char="v"/>
            </a:pPr>
            <a:r>
              <a:rPr lang="de-DE" sz="4000" dirty="0"/>
              <a:t> </a:t>
            </a:r>
            <a:r>
              <a:rPr lang="de-DE" sz="4000" dirty="0" err="1"/>
              <a:t>leyenda</a:t>
            </a:r>
            <a:endParaRPr lang="de-DE" sz="4000" dirty="0"/>
          </a:p>
          <a:p>
            <a:pPr>
              <a:buFont typeface="Wingdings" pitchFamily="2" charset="2"/>
              <a:buChar char="v"/>
            </a:pPr>
            <a:endParaRPr lang="de-DE" sz="4000" dirty="0"/>
          </a:p>
          <a:p>
            <a:pPr>
              <a:buFont typeface="Wingdings" pitchFamily="2" charset="2"/>
              <a:buChar char="v"/>
            </a:pPr>
            <a:r>
              <a:rPr lang="de-DE" sz="4000" dirty="0"/>
              <a:t> </a:t>
            </a:r>
            <a:r>
              <a:rPr lang="de-DE" sz="4000" dirty="0" err="1"/>
              <a:t>gastronomía</a:t>
            </a:r>
            <a:endParaRPr lang="de-DE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57158" y="357166"/>
            <a:ext cx="8786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err="1">
                <a:latin typeface="+mj-lt"/>
              </a:rPr>
              <a:t>Geografía</a:t>
            </a:r>
            <a:r>
              <a:rPr lang="de-DE" sz="4000" dirty="0">
                <a:latin typeface="+mj-lt"/>
              </a:rPr>
              <a:t> y </a:t>
            </a:r>
            <a:r>
              <a:rPr lang="de-DE" sz="4000" dirty="0" err="1">
                <a:latin typeface="+mj-lt"/>
              </a:rPr>
              <a:t>informaciones</a:t>
            </a:r>
            <a:r>
              <a:rPr lang="de-DE" sz="4000" dirty="0">
                <a:latin typeface="+mj-lt"/>
              </a:rPr>
              <a:t> </a:t>
            </a:r>
            <a:r>
              <a:rPr lang="de-DE" sz="4000" dirty="0" err="1">
                <a:latin typeface="+mj-lt"/>
              </a:rPr>
              <a:t>generales</a:t>
            </a:r>
            <a:r>
              <a:rPr lang="de-DE" sz="4000" dirty="0"/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39553" y="1500174"/>
            <a:ext cx="79615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3600" dirty="0"/>
          </a:p>
          <a:p>
            <a:pPr>
              <a:buFont typeface="Wingdings" pitchFamily="2" charset="2"/>
              <a:buChar char="v"/>
            </a:pPr>
            <a:r>
              <a:rPr lang="de-DE" sz="3600" dirty="0"/>
              <a:t> </a:t>
            </a:r>
            <a:r>
              <a:rPr lang="de-DE" sz="3600" dirty="0" err="1"/>
              <a:t>está</a:t>
            </a:r>
            <a:r>
              <a:rPr lang="de-DE" sz="3600" dirty="0"/>
              <a:t> en La Rioja, </a:t>
            </a:r>
            <a:r>
              <a:rPr lang="de-DE" sz="3600" dirty="0" err="1"/>
              <a:t>una</a:t>
            </a:r>
            <a:r>
              <a:rPr lang="de-DE" sz="3600" dirty="0"/>
              <a:t> </a:t>
            </a:r>
            <a:r>
              <a:rPr lang="de-DE" sz="3600" dirty="0" err="1"/>
              <a:t>provincia</a:t>
            </a:r>
            <a:r>
              <a:rPr lang="de-DE" sz="3600" dirty="0"/>
              <a:t> en </a:t>
            </a:r>
          </a:p>
          <a:p>
            <a:r>
              <a:rPr lang="de-DE" sz="3600" dirty="0"/>
              <a:t>    </a:t>
            </a:r>
            <a:r>
              <a:rPr lang="de-DE" sz="3600" dirty="0" err="1"/>
              <a:t>el</a:t>
            </a:r>
            <a:r>
              <a:rPr lang="de-DE" sz="3600" dirty="0"/>
              <a:t> </a:t>
            </a:r>
            <a:r>
              <a:rPr lang="de-DE" sz="3600" dirty="0" err="1"/>
              <a:t>norte</a:t>
            </a:r>
            <a:r>
              <a:rPr lang="de-DE" sz="3600" dirty="0"/>
              <a:t> de </a:t>
            </a:r>
            <a:r>
              <a:rPr lang="de-DE" sz="3600" dirty="0" err="1"/>
              <a:t>España</a:t>
            </a:r>
            <a:endParaRPr lang="de-DE" sz="3600" dirty="0"/>
          </a:p>
          <a:p>
            <a:endParaRPr lang="de-DE" sz="3600" dirty="0"/>
          </a:p>
          <a:p>
            <a:pPr>
              <a:buFont typeface="Wingdings" pitchFamily="2" charset="2"/>
              <a:buChar char="v"/>
            </a:pPr>
            <a:r>
              <a:rPr lang="de-DE" sz="3600" dirty="0"/>
              <a:t> </a:t>
            </a:r>
            <a:r>
              <a:rPr lang="de-DE" sz="3600" dirty="0" err="1"/>
              <a:t>fue</a:t>
            </a:r>
            <a:r>
              <a:rPr lang="de-DE" sz="3600" dirty="0"/>
              <a:t> </a:t>
            </a:r>
            <a:r>
              <a:rPr lang="de-DE" sz="3600" dirty="0" err="1"/>
              <a:t>nombrado</a:t>
            </a:r>
            <a:r>
              <a:rPr lang="de-DE" sz="3600" dirty="0"/>
              <a:t> </a:t>
            </a:r>
            <a:r>
              <a:rPr lang="de-DE" sz="3600" dirty="0" err="1"/>
              <a:t>según</a:t>
            </a:r>
            <a:r>
              <a:rPr lang="de-DE" sz="3600" dirty="0"/>
              <a:t> Domingo  </a:t>
            </a:r>
          </a:p>
          <a:p>
            <a:r>
              <a:rPr lang="de-DE" sz="3600" dirty="0"/>
              <a:t>    García, </a:t>
            </a:r>
            <a:r>
              <a:rPr lang="de-DE" sz="3600" dirty="0" err="1"/>
              <a:t>un</a:t>
            </a:r>
            <a:r>
              <a:rPr lang="de-DE" sz="3600" dirty="0"/>
              <a:t> </a:t>
            </a:r>
            <a:r>
              <a:rPr lang="de-DE" sz="3600" dirty="0" err="1"/>
              <a:t>eremita</a:t>
            </a:r>
            <a:r>
              <a:rPr lang="de-DE" sz="3600" dirty="0"/>
              <a:t> </a:t>
            </a:r>
            <a:r>
              <a:rPr lang="de-DE" sz="3600" dirty="0" err="1"/>
              <a:t>que</a:t>
            </a:r>
            <a:r>
              <a:rPr lang="de-DE" sz="3600" dirty="0"/>
              <a:t> </a:t>
            </a:r>
            <a:r>
              <a:rPr lang="de-DE" sz="3600" dirty="0" err="1"/>
              <a:t>dedicó</a:t>
            </a:r>
            <a:r>
              <a:rPr lang="de-DE" sz="3600" dirty="0"/>
              <a:t> </a:t>
            </a:r>
            <a:r>
              <a:rPr lang="de-DE" sz="3600" dirty="0" err="1"/>
              <a:t>mucho</a:t>
            </a:r>
            <a:r>
              <a:rPr lang="de-DE" sz="3600" dirty="0"/>
              <a:t>             </a:t>
            </a:r>
          </a:p>
          <a:p>
            <a:r>
              <a:rPr lang="de-DE" sz="3600" dirty="0"/>
              <a:t>    </a:t>
            </a:r>
            <a:r>
              <a:rPr lang="de-DE" sz="3600" dirty="0" err="1"/>
              <a:t>tiempo</a:t>
            </a:r>
            <a:r>
              <a:rPr lang="de-DE" sz="3600" dirty="0"/>
              <a:t> a </a:t>
            </a:r>
            <a:r>
              <a:rPr lang="de-DE" sz="3600" dirty="0" err="1"/>
              <a:t>construir</a:t>
            </a:r>
            <a:r>
              <a:rPr lang="de-DE" sz="3600" dirty="0"/>
              <a:t> </a:t>
            </a:r>
            <a:r>
              <a:rPr lang="de-DE" sz="3600" dirty="0" err="1"/>
              <a:t>calzadas</a:t>
            </a:r>
            <a:r>
              <a:rPr lang="de-DE" sz="3600" dirty="0"/>
              <a:t> y </a:t>
            </a:r>
            <a:r>
              <a:rPr lang="de-DE" sz="3600" dirty="0" err="1"/>
              <a:t>puentes</a:t>
            </a:r>
            <a:endParaRPr lang="de-DE" sz="3600" dirty="0"/>
          </a:p>
          <a:p>
            <a:r>
              <a:rPr lang="de-DE" sz="3600" dirty="0"/>
              <a:t>    </a:t>
            </a:r>
            <a:r>
              <a:rPr lang="de-DE" sz="3600" dirty="0" err="1"/>
              <a:t>para</a:t>
            </a:r>
            <a:r>
              <a:rPr lang="de-DE" sz="3600" dirty="0"/>
              <a:t> los </a:t>
            </a:r>
            <a:r>
              <a:rPr lang="de-DE" sz="3600" dirty="0" err="1"/>
              <a:t>peregrinos</a:t>
            </a:r>
            <a:endParaRPr lang="de-DE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404664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err="1">
                <a:latin typeface="+mj-lt"/>
              </a:rPr>
              <a:t>historia</a:t>
            </a:r>
            <a:endParaRPr lang="de-DE" sz="4000" dirty="0">
              <a:latin typeface="+mj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5536" y="1148282"/>
            <a:ext cx="835292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3400" dirty="0"/>
              <a:t> </a:t>
            </a:r>
            <a:r>
              <a:rPr lang="de-DE" sz="3400" dirty="0" err="1"/>
              <a:t>siglo</a:t>
            </a:r>
            <a:r>
              <a:rPr lang="de-DE" sz="3400" dirty="0"/>
              <a:t> XI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3400" dirty="0"/>
              <a:t>Domingo Garcia </a:t>
            </a:r>
            <a:r>
              <a:rPr lang="de-DE" sz="3400" dirty="0" err="1"/>
              <a:t>era</a:t>
            </a:r>
            <a:r>
              <a:rPr lang="de-DE" sz="3400" dirty="0"/>
              <a:t> </a:t>
            </a:r>
            <a:r>
              <a:rPr lang="de-DE" sz="3400" dirty="0" err="1"/>
              <a:t>un</a:t>
            </a:r>
            <a:r>
              <a:rPr lang="de-DE" sz="3400" dirty="0"/>
              <a:t> </a:t>
            </a:r>
            <a:r>
              <a:rPr lang="de-DE" sz="3400" dirty="0" err="1"/>
              <a:t>pastor</a:t>
            </a:r>
            <a:r>
              <a:rPr lang="de-DE" sz="3400" dirty="0"/>
              <a:t> </a:t>
            </a:r>
            <a:r>
              <a:rPr lang="de-DE" sz="3400" dirty="0" err="1"/>
              <a:t>que</a:t>
            </a:r>
            <a:r>
              <a:rPr lang="de-DE" sz="3400" dirty="0"/>
              <a:t> </a:t>
            </a:r>
            <a:r>
              <a:rPr lang="de-DE" sz="3400" dirty="0" err="1"/>
              <a:t>quería</a:t>
            </a:r>
            <a:r>
              <a:rPr lang="de-DE" sz="3400" dirty="0"/>
              <a:t> </a:t>
            </a:r>
            <a:r>
              <a:rPr lang="de-DE" sz="3400" dirty="0" err="1"/>
              <a:t>ser</a:t>
            </a:r>
            <a:r>
              <a:rPr lang="de-DE" sz="3400" dirty="0"/>
              <a:t> </a:t>
            </a:r>
            <a:r>
              <a:rPr lang="de-DE" sz="3400" dirty="0" err="1"/>
              <a:t>monje</a:t>
            </a:r>
            <a:r>
              <a:rPr lang="de-DE" sz="3400" dirty="0"/>
              <a:t> en </a:t>
            </a:r>
            <a:r>
              <a:rPr lang="de-DE" sz="3400" dirty="0" err="1"/>
              <a:t>el</a:t>
            </a:r>
            <a:r>
              <a:rPr lang="de-DE" sz="3400" dirty="0"/>
              <a:t> </a:t>
            </a:r>
            <a:r>
              <a:rPr lang="de-DE" sz="3400" dirty="0" err="1"/>
              <a:t>monasterio</a:t>
            </a:r>
            <a:r>
              <a:rPr lang="de-DE" sz="3400" dirty="0"/>
              <a:t> de </a:t>
            </a:r>
            <a:r>
              <a:rPr lang="de-DE" sz="3400" dirty="0" err="1"/>
              <a:t>san</a:t>
            </a:r>
            <a:r>
              <a:rPr lang="de-DE" sz="3400" dirty="0"/>
              <a:t> Millán </a:t>
            </a:r>
            <a:r>
              <a:rPr lang="de-DE" sz="3400" dirty="0" err="1"/>
              <a:t>pero</a:t>
            </a:r>
            <a:r>
              <a:rPr lang="de-DE" sz="3400" dirty="0"/>
              <a:t> los </a:t>
            </a:r>
            <a:r>
              <a:rPr lang="de-DE" sz="3400" dirty="0" err="1"/>
              <a:t>monjes</a:t>
            </a:r>
            <a:r>
              <a:rPr lang="de-DE" sz="3400" dirty="0"/>
              <a:t> </a:t>
            </a:r>
            <a:r>
              <a:rPr lang="de-DE" sz="3400" dirty="0" err="1"/>
              <a:t>lo</a:t>
            </a:r>
            <a:r>
              <a:rPr lang="de-DE" sz="3400" dirty="0"/>
              <a:t> </a:t>
            </a:r>
            <a:r>
              <a:rPr lang="de-DE" sz="3400" dirty="0" err="1"/>
              <a:t>rechazaron</a:t>
            </a:r>
            <a:r>
              <a:rPr lang="de-DE" sz="3400" dirty="0"/>
              <a:t> </a:t>
            </a:r>
            <a:r>
              <a:rPr lang="de-DE" sz="3400" dirty="0" err="1"/>
              <a:t>porque</a:t>
            </a:r>
            <a:r>
              <a:rPr lang="de-DE" sz="3400" dirty="0"/>
              <a:t> </a:t>
            </a:r>
            <a:r>
              <a:rPr lang="de-DE" sz="3400" dirty="0" err="1"/>
              <a:t>era</a:t>
            </a:r>
            <a:r>
              <a:rPr lang="de-DE" sz="3400" dirty="0"/>
              <a:t> </a:t>
            </a:r>
            <a:r>
              <a:rPr lang="de-DE" sz="3400" dirty="0" err="1"/>
              <a:t>iletrado</a:t>
            </a:r>
            <a:endParaRPr lang="de-DE" sz="3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3400" dirty="0"/>
              <a:t> se </a:t>
            </a:r>
            <a:r>
              <a:rPr lang="de-DE" sz="3400" dirty="0" err="1"/>
              <a:t>fue</a:t>
            </a:r>
            <a:r>
              <a:rPr lang="de-DE" sz="3400" dirty="0"/>
              <a:t> </a:t>
            </a:r>
            <a:r>
              <a:rPr lang="de-DE" sz="3400" dirty="0" err="1"/>
              <a:t>vivir</a:t>
            </a:r>
            <a:r>
              <a:rPr lang="de-DE" sz="3400" dirty="0"/>
              <a:t> a </a:t>
            </a:r>
            <a:r>
              <a:rPr lang="de-DE" sz="3400" dirty="0" err="1"/>
              <a:t>Oja</a:t>
            </a:r>
            <a:r>
              <a:rPr lang="de-DE" sz="3400" dirty="0"/>
              <a:t>, en </a:t>
            </a:r>
            <a:r>
              <a:rPr lang="de-DE" sz="3400" dirty="0" err="1"/>
              <a:t>un</a:t>
            </a:r>
            <a:r>
              <a:rPr lang="de-DE" sz="3400" dirty="0"/>
              <a:t> </a:t>
            </a:r>
            <a:r>
              <a:rPr lang="de-DE" sz="3400" dirty="0" err="1"/>
              <a:t>bosque</a:t>
            </a:r>
            <a:r>
              <a:rPr lang="de-DE" sz="3400" dirty="0"/>
              <a:t> entre Logroño y Burgos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3400" dirty="0"/>
              <a:t> se </a:t>
            </a:r>
            <a:r>
              <a:rPr lang="de-DE" sz="3400" dirty="0" err="1"/>
              <a:t>instaló</a:t>
            </a:r>
            <a:r>
              <a:rPr lang="de-DE" sz="3400" dirty="0"/>
              <a:t> en </a:t>
            </a:r>
            <a:r>
              <a:rPr lang="de-DE" sz="3400" dirty="0" err="1"/>
              <a:t>un</a:t>
            </a:r>
            <a:r>
              <a:rPr lang="de-DE" sz="3400" dirty="0"/>
              <a:t> </a:t>
            </a:r>
            <a:r>
              <a:rPr lang="de-DE" sz="3400" dirty="0" err="1"/>
              <a:t>lugar</a:t>
            </a:r>
            <a:r>
              <a:rPr lang="de-DE" sz="3400" dirty="0"/>
              <a:t> del </a:t>
            </a:r>
            <a:r>
              <a:rPr lang="de-DE" sz="3400" dirty="0" err="1"/>
              <a:t>camino</a:t>
            </a:r>
            <a:r>
              <a:rPr lang="de-DE" sz="3400" dirty="0"/>
              <a:t> y </a:t>
            </a:r>
            <a:r>
              <a:rPr lang="de-DE" sz="3400" dirty="0" err="1"/>
              <a:t>construyó</a:t>
            </a:r>
            <a:r>
              <a:rPr lang="de-DE" sz="3400" dirty="0"/>
              <a:t> </a:t>
            </a:r>
            <a:r>
              <a:rPr lang="de-DE" sz="3400" dirty="0" err="1"/>
              <a:t>una</a:t>
            </a:r>
            <a:r>
              <a:rPr lang="de-DE" sz="3400" dirty="0"/>
              <a:t> </a:t>
            </a:r>
            <a:r>
              <a:rPr lang="de-DE" sz="3400" dirty="0" err="1"/>
              <a:t>ermita</a:t>
            </a:r>
            <a:r>
              <a:rPr lang="de-DE" sz="3400" dirty="0"/>
              <a:t> </a:t>
            </a:r>
            <a:r>
              <a:rPr lang="de-DE" sz="3400" dirty="0" err="1"/>
              <a:t>para</a:t>
            </a:r>
            <a:r>
              <a:rPr lang="de-DE" sz="3400" dirty="0"/>
              <a:t> los </a:t>
            </a:r>
            <a:r>
              <a:rPr lang="de-DE" sz="3400" dirty="0" err="1"/>
              <a:t>peregrinos</a:t>
            </a:r>
            <a:endParaRPr lang="de-DE" sz="3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de-DE" sz="3400" dirty="0" err="1"/>
              <a:t>Construyó</a:t>
            </a:r>
            <a:r>
              <a:rPr lang="de-DE" sz="3400" dirty="0"/>
              <a:t> </a:t>
            </a:r>
            <a:r>
              <a:rPr lang="de-DE" sz="3400" dirty="0" err="1"/>
              <a:t>también</a:t>
            </a:r>
            <a:r>
              <a:rPr lang="de-DE" sz="3400" dirty="0"/>
              <a:t> </a:t>
            </a:r>
            <a:r>
              <a:rPr lang="de-DE" sz="3400" dirty="0" err="1"/>
              <a:t>una</a:t>
            </a:r>
            <a:r>
              <a:rPr lang="de-DE" sz="3400" dirty="0"/>
              <a:t> </a:t>
            </a:r>
            <a:r>
              <a:rPr lang="de-DE" sz="3400" dirty="0" err="1"/>
              <a:t>calzada</a:t>
            </a:r>
            <a:r>
              <a:rPr lang="de-DE" sz="3400" dirty="0"/>
              <a:t>, </a:t>
            </a:r>
            <a:r>
              <a:rPr lang="de-DE" sz="3400" dirty="0" err="1"/>
              <a:t>un</a:t>
            </a:r>
            <a:r>
              <a:rPr lang="de-DE" sz="3400" dirty="0"/>
              <a:t> </a:t>
            </a:r>
            <a:r>
              <a:rPr lang="de-DE" sz="3400" dirty="0" err="1"/>
              <a:t>puente</a:t>
            </a:r>
            <a:r>
              <a:rPr lang="de-DE" sz="3400" dirty="0"/>
              <a:t>, </a:t>
            </a:r>
            <a:r>
              <a:rPr lang="de-DE" sz="3400" dirty="0" err="1"/>
              <a:t>un</a:t>
            </a:r>
            <a:r>
              <a:rPr lang="de-DE" sz="3400" dirty="0"/>
              <a:t> </a:t>
            </a:r>
            <a:r>
              <a:rPr lang="de-DE" sz="3400" dirty="0" err="1"/>
              <a:t>hospital</a:t>
            </a:r>
            <a:r>
              <a:rPr lang="de-DE" sz="3400" dirty="0"/>
              <a:t> y </a:t>
            </a:r>
            <a:r>
              <a:rPr lang="de-DE" sz="3400" dirty="0" err="1"/>
              <a:t>un</a:t>
            </a:r>
            <a:r>
              <a:rPr lang="de-DE" sz="3400" dirty="0"/>
              <a:t> </a:t>
            </a:r>
            <a:r>
              <a:rPr lang="de-DE" sz="3400" dirty="0" err="1"/>
              <a:t>albergue</a:t>
            </a:r>
            <a:r>
              <a:rPr lang="de-DE" sz="3400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4" y="404664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err="1">
                <a:latin typeface="+mj-lt"/>
              </a:rPr>
              <a:t>Leyenda</a:t>
            </a:r>
            <a:r>
              <a:rPr lang="de-DE" sz="3600" dirty="0">
                <a:latin typeface="+mj-lt"/>
              </a:rPr>
              <a:t> </a:t>
            </a:r>
            <a:r>
              <a:rPr lang="de-DE" sz="2800" dirty="0">
                <a:latin typeface="+mj-lt"/>
              </a:rPr>
              <a:t>(«</a:t>
            </a:r>
            <a:r>
              <a:rPr lang="de-DE" sz="2800" dirty="0" err="1">
                <a:latin typeface="+mj-lt"/>
              </a:rPr>
              <a:t>milagro</a:t>
            </a:r>
            <a:r>
              <a:rPr lang="de-DE" sz="2800" dirty="0">
                <a:latin typeface="+mj-lt"/>
              </a:rPr>
              <a:t> del </a:t>
            </a:r>
            <a:r>
              <a:rPr lang="de-DE" sz="2800" dirty="0" err="1">
                <a:latin typeface="+mj-lt"/>
              </a:rPr>
              <a:t>ahorcado</a:t>
            </a:r>
            <a:r>
              <a:rPr lang="de-DE" sz="2800" dirty="0">
                <a:latin typeface="+mj-lt"/>
              </a:rPr>
              <a:t>»)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3528" y="1268760"/>
            <a:ext cx="856895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de-DE" sz="3400" dirty="0"/>
              <a:t>Una </a:t>
            </a:r>
            <a:r>
              <a:rPr lang="de-DE" sz="3400" dirty="0" err="1"/>
              <a:t>familia</a:t>
            </a:r>
            <a:r>
              <a:rPr lang="de-DE" sz="3400" dirty="0"/>
              <a:t> de </a:t>
            </a:r>
            <a:r>
              <a:rPr lang="de-DE" sz="3400" dirty="0" err="1"/>
              <a:t>peregrinos</a:t>
            </a:r>
            <a:r>
              <a:rPr lang="de-DE" sz="3400" dirty="0"/>
              <a:t> </a:t>
            </a:r>
            <a:r>
              <a:rPr lang="de-DE" sz="3400" dirty="0" err="1"/>
              <a:t>alemanes</a:t>
            </a:r>
            <a:r>
              <a:rPr lang="de-DE" sz="3400" dirty="0"/>
              <a:t> </a:t>
            </a:r>
            <a:r>
              <a:rPr lang="de-DE" sz="3400" dirty="0" err="1"/>
              <a:t>pasa</a:t>
            </a:r>
            <a:r>
              <a:rPr lang="de-DE" sz="3400" dirty="0"/>
              <a:t> la </a:t>
            </a:r>
            <a:r>
              <a:rPr lang="de-DE" sz="3400" dirty="0" err="1"/>
              <a:t>noche</a:t>
            </a:r>
            <a:r>
              <a:rPr lang="de-DE" sz="3400" dirty="0"/>
              <a:t> en </a:t>
            </a:r>
            <a:r>
              <a:rPr lang="de-DE" sz="3400" dirty="0" err="1"/>
              <a:t>una</a:t>
            </a:r>
            <a:r>
              <a:rPr lang="de-DE" sz="3400" dirty="0"/>
              <a:t> </a:t>
            </a:r>
            <a:r>
              <a:rPr lang="de-DE" sz="3400" dirty="0" err="1"/>
              <a:t>posada</a:t>
            </a:r>
            <a:r>
              <a:rPr lang="de-DE" sz="3400" dirty="0"/>
              <a:t> de Santo Domingo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de-DE" sz="3400" dirty="0"/>
              <a:t>La </a:t>
            </a:r>
            <a:r>
              <a:rPr lang="es-ES" sz="3400" dirty="0"/>
              <a:t>hija del posadero quería seducir al hijo pero fue rechazada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sz="3400" dirty="0"/>
              <a:t>Para vengarse, le metió en la bolsa una copa de plata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sz="3400" dirty="0"/>
              <a:t>Después, lo acusó de robo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s-ES" sz="3400" dirty="0"/>
              <a:t>El muchacho fue ahorcado, pero sus padres comprobaron maravillados que seguía vivo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de-DE" sz="3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2348880"/>
            <a:ext cx="84969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3200" dirty="0"/>
              <a:t> Los padres fueron a ver al juez, que estaba a punto de comer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3200" dirty="0"/>
              <a:t> En la mesa, frente a él, había un gallo y una gallina asados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3200" dirty="0"/>
              <a:t> El juez se burló y dijo que su hijo estaba tan vivo como el gallo asado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sz="3200" dirty="0"/>
              <a:t> En ese momento, las aves se levantaron y cantaron y el muchacho fue liberado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969187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1520" y="404664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err="1">
                <a:latin typeface="+mj-lt"/>
              </a:rPr>
              <a:t>Gastronomía</a:t>
            </a:r>
            <a:r>
              <a:rPr lang="de-DE" sz="4000" dirty="0">
                <a:latin typeface="+mj-lt"/>
              </a:rPr>
              <a:t>/ </a:t>
            </a:r>
            <a:r>
              <a:rPr lang="de-DE" sz="4000" dirty="0" err="1">
                <a:latin typeface="+mj-lt"/>
              </a:rPr>
              <a:t>especialidades</a:t>
            </a:r>
            <a:r>
              <a:rPr lang="de-DE" sz="4400" dirty="0">
                <a:latin typeface="+mj-lt"/>
              </a:rPr>
              <a:t>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67544" y="1412776"/>
            <a:ext cx="828092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de-DE" sz="3600" dirty="0" err="1"/>
              <a:t>Pastelillos</a:t>
            </a:r>
            <a:r>
              <a:rPr lang="de-DE" sz="3600" dirty="0"/>
              <a:t> de </a:t>
            </a:r>
            <a:r>
              <a:rPr lang="de-DE" sz="3600" dirty="0" err="1"/>
              <a:t>hojaldre</a:t>
            </a:r>
            <a:r>
              <a:rPr lang="de-DE" sz="3600" dirty="0"/>
              <a:t> </a:t>
            </a:r>
            <a:r>
              <a:rPr lang="de-DE" sz="3600" dirty="0" err="1"/>
              <a:t>rellenos</a:t>
            </a:r>
            <a:r>
              <a:rPr lang="de-DE" sz="3600" dirty="0"/>
              <a:t> de </a:t>
            </a:r>
            <a:r>
              <a:rPr lang="de-DE" sz="3600" dirty="0" err="1"/>
              <a:t>pudin</a:t>
            </a:r>
            <a:r>
              <a:rPr lang="de-DE" sz="3600" dirty="0"/>
              <a:t> de </a:t>
            </a:r>
            <a:r>
              <a:rPr lang="de-DE" sz="3600" dirty="0" err="1"/>
              <a:t>frutas</a:t>
            </a:r>
            <a:endParaRPr lang="de-DE" sz="1200" dirty="0"/>
          </a:p>
          <a:p>
            <a:pPr marL="457200" indent="-457200">
              <a:buFont typeface="Wingdings" panose="05000000000000000000" pitchFamily="2" charset="2"/>
              <a:buChar char="à"/>
            </a:pPr>
            <a:r>
              <a:rPr lang="de-DE" sz="3200" dirty="0" err="1">
                <a:sym typeface="Wingdings" panose="05000000000000000000" pitchFamily="2" charset="2"/>
              </a:rPr>
              <a:t>Tomar</a:t>
            </a:r>
            <a:r>
              <a:rPr lang="de-DE" sz="3200" dirty="0">
                <a:sym typeface="Wingdings" panose="05000000000000000000" pitchFamily="2" charset="2"/>
              </a:rPr>
              <a:t> </a:t>
            </a:r>
            <a:r>
              <a:rPr lang="de-DE" sz="3200" dirty="0" err="1">
                <a:sym typeface="Wingdings" panose="05000000000000000000" pitchFamily="2" charset="2"/>
              </a:rPr>
              <a:t>con</a:t>
            </a:r>
            <a:r>
              <a:rPr lang="de-DE" sz="3200" dirty="0">
                <a:sym typeface="Wingdings" panose="05000000000000000000" pitchFamily="2" charset="2"/>
              </a:rPr>
              <a:t> </a:t>
            </a:r>
            <a:r>
              <a:rPr lang="de-DE" sz="3200" dirty="0" err="1">
                <a:sym typeface="Wingdings" panose="05000000000000000000" pitchFamily="2" charset="2"/>
              </a:rPr>
              <a:t>una</a:t>
            </a:r>
            <a:r>
              <a:rPr lang="de-DE" sz="3200" dirty="0">
                <a:sym typeface="Wingdings" panose="05000000000000000000" pitchFamily="2" charset="2"/>
              </a:rPr>
              <a:t> </a:t>
            </a:r>
            <a:r>
              <a:rPr lang="de-DE" sz="3200" dirty="0" err="1">
                <a:sym typeface="Wingdings" panose="05000000000000000000" pitchFamily="2" charset="2"/>
              </a:rPr>
              <a:t>taza</a:t>
            </a:r>
            <a:r>
              <a:rPr lang="de-DE" sz="3200" dirty="0">
                <a:sym typeface="Wingdings" panose="05000000000000000000" pitchFamily="2" charset="2"/>
              </a:rPr>
              <a:t> de </a:t>
            </a:r>
            <a:r>
              <a:rPr lang="de-DE" sz="3200" dirty="0" err="1">
                <a:sym typeface="Wingdings" panose="05000000000000000000" pitchFamily="2" charset="2"/>
              </a:rPr>
              <a:t>té</a:t>
            </a:r>
            <a:endParaRPr lang="de-DE" sz="32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à"/>
            </a:pPr>
            <a:endParaRPr lang="de-DE" sz="16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de-DE" sz="3600" dirty="0" err="1">
                <a:sym typeface="Wingdings" panose="05000000000000000000" pitchFamily="2" charset="2"/>
              </a:rPr>
              <a:t>Lentejas</a:t>
            </a:r>
            <a:r>
              <a:rPr lang="de-DE" sz="3600" dirty="0">
                <a:sym typeface="Wingdings" panose="05000000000000000000" pitchFamily="2" charset="2"/>
              </a:rPr>
              <a:t> </a:t>
            </a:r>
            <a:r>
              <a:rPr lang="de-DE" sz="3600" dirty="0" err="1">
                <a:sym typeface="Wingdings" panose="05000000000000000000" pitchFamily="2" charset="2"/>
              </a:rPr>
              <a:t>con</a:t>
            </a:r>
            <a:r>
              <a:rPr lang="de-DE" sz="3600" dirty="0">
                <a:sym typeface="Wingdings" panose="05000000000000000000" pitchFamily="2" charset="2"/>
              </a:rPr>
              <a:t> </a:t>
            </a:r>
            <a:r>
              <a:rPr lang="de-DE" sz="3600" dirty="0" err="1">
                <a:sym typeface="Wingdings" panose="05000000000000000000" pitchFamily="2" charset="2"/>
              </a:rPr>
              <a:t>oreja</a:t>
            </a:r>
            <a:r>
              <a:rPr lang="de-DE" sz="3600" dirty="0">
                <a:sym typeface="Wingdings" panose="05000000000000000000" pitchFamily="2" charset="2"/>
              </a:rPr>
              <a:t> de </a:t>
            </a:r>
            <a:r>
              <a:rPr lang="de-DE" sz="3600" dirty="0" err="1">
                <a:sym typeface="Wingdings" panose="05000000000000000000" pitchFamily="2" charset="2"/>
              </a:rPr>
              <a:t>lechón</a:t>
            </a:r>
            <a:endParaRPr lang="de-DE" sz="36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de-DE" sz="1200" dirty="0">
              <a:sym typeface="Wingdings" panose="05000000000000000000" pitchFamily="2" charset="2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de-DE" sz="3600" dirty="0">
                <a:sym typeface="Wingdings" panose="05000000000000000000" pitchFamily="2" charset="2"/>
              </a:rPr>
              <a:t>Tortilla de </a:t>
            </a:r>
            <a:r>
              <a:rPr lang="de-DE" sz="3600" dirty="0" err="1">
                <a:sym typeface="Wingdings" panose="05000000000000000000" pitchFamily="2" charset="2"/>
              </a:rPr>
              <a:t>espárragos</a:t>
            </a:r>
            <a:endParaRPr lang="de-DE" sz="3600" dirty="0">
              <a:sym typeface="Wingdings" panose="05000000000000000000" pitchFamily="2" charset="2"/>
            </a:endParaRPr>
          </a:p>
          <a:p>
            <a:endParaRPr lang="de-DE" sz="32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83330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683568" y="40466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latin typeface="+mj-lt"/>
              </a:rPr>
              <a:t>Quiz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95536" y="1340768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/>
              <a:t>¿</a:t>
            </a:r>
            <a:r>
              <a:rPr lang="de-DE" sz="3600" dirty="0" err="1"/>
              <a:t>Por</a:t>
            </a:r>
            <a:r>
              <a:rPr lang="de-DE" sz="3600" dirty="0"/>
              <a:t> </a:t>
            </a:r>
            <a:r>
              <a:rPr lang="de-DE" sz="3600" dirty="0" err="1"/>
              <a:t>qué</a:t>
            </a:r>
            <a:r>
              <a:rPr lang="de-DE" sz="3600" dirty="0"/>
              <a:t> </a:t>
            </a:r>
            <a:r>
              <a:rPr lang="de-DE" sz="3600" dirty="0" err="1"/>
              <a:t>no</a:t>
            </a:r>
            <a:r>
              <a:rPr lang="de-DE" sz="3600" dirty="0"/>
              <a:t> </a:t>
            </a:r>
            <a:r>
              <a:rPr lang="de-DE" sz="3600" dirty="0" err="1"/>
              <a:t>aceptaron</a:t>
            </a:r>
            <a:r>
              <a:rPr lang="de-DE" sz="3600" dirty="0"/>
              <a:t> a Domingo?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/>
              <a:t>¿En </a:t>
            </a:r>
            <a:r>
              <a:rPr lang="de-DE" sz="3600" dirty="0" err="1"/>
              <a:t>qué</a:t>
            </a:r>
            <a:r>
              <a:rPr lang="de-DE" sz="3600" dirty="0"/>
              <a:t> </a:t>
            </a:r>
            <a:r>
              <a:rPr lang="de-DE" sz="3600" dirty="0" err="1"/>
              <a:t>siglo</a:t>
            </a:r>
            <a:r>
              <a:rPr lang="de-DE" sz="3600" dirty="0"/>
              <a:t> </a:t>
            </a:r>
            <a:r>
              <a:rPr lang="de-DE" sz="3600" dirty="0" err="1"/>
              <a:t>vivió</a:t>
            </a:r>
            <a:r>
              <a:rPr lang="de-DE" sz="3600" dirty="0"/>
              <a:t> Domingo?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/>
              <a:t>¿En </a:t>
            </a:r>
            <a:r>
              <a:rPr lang="de-DE" sz="3600" dirty="0" err="1"/>
              <a:t>qué</a:t>
            </a:r>
            <a:r>
              <a:rPr lang="de-DE" sz="3600" dirty="0"/>
              <a:t> </a:t>
            </a:r>
            <a:r>
              <a:rPr lang="de-DE" sz="3600" dirty="0" err="1"/>
              <a:t>monumento</a:t>
            </a:r>
            <a:r>
              <a:rPr lang="de-DE" sz="3600" dirty="0"/>
              <a:t> de la </a:t>
            </a:r>
            <a:r>
              <a:rPr lang="de-DE" sz="3600" dirty="0" err="1"/>
              <a:t>ciudad</a:t>
            </a:r>
            <a:r>
              <a:rPr lang="de-DE" sz="3600" dirty="0"/>
              <a:t> </a:t>
            </a:r>
            <a:r>
              <a:rPr lang="de-DE" sz="3600" dirty="0" err="1"/>
              <a:t>está</a:t>
            </a:r>
            <a:r>
              <a:rPr lang="de-DE" sz="3600" dirty="0"/>
              <a:t> </a:t>
            </a:r>
            <a:r>
              <a:rPr lang="de-DE" sz="3600" dirty="0" err="1"/>
              <a:t>el</a:t>
            </a:r>
            <a:r>
              <a:rPr lang="de-DE" sz="3600" dirty="0"/>
              <a:t> </a:t>
            </a:r>
            <a:r>
              <a:rPr lang="de-DE" sz="3600" dirty="0" err="1"/>
              <a:t>gallo</a:t>
            </a:r>
            <a:r>
              <a:rPr lang="de-DE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58895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Met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312</Words>
  <Application>Microsoft Office PowerPoint</Application>
  <PresentationFormat>Bildschirmpräsentation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Metis</vt:lpstr>
      <vt:lpstr>Santo Domingo de la Calzada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Santo Domingo de la Calzada</dc:title>
  <dc:creator>hgt</dc:creator>
  <cp:lastModifiedBy>Karin Lenerz</cp:lastModifiedBy>
  <cp:revision>16</cp:revision>
  <dcterms:created xsi:type="dcterms:W3CDTF">2020-01-10T09:03:58Z</dcterms:created>
  <dcterms:modified xsi:type="dcterms:W3CDTF">2020-02-09T14:49:52Z</dcterms:modified>
</cp:coreProperties>
</file>