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4"/>
  </p:sldMasterIdLst>
  <p:sldIdLst>
    <p:sldId id="25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38" autoAdjust="0"/>
    <p:restoredTop sz="94660"/>
  </p:normalViewPr>
  <p:slideViewPr>
    <p:cSldViewPr snapToGrid="0">
      <p:cViewPr>
        <p:scale>
          <a:sx n="51" d="100"/>
          <a:sy n="51" d="100"/>
        </p:scale>
        <p:origin x="-2755" y="-3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889" y="-15806"/>
            <a:ext cx="9628294" cy="12833212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125" y="4488464"/>
            <a:ext cx="6118055" cy="3073097"/>
          </a:xfrm>
        </p:spPr>
        <p:txBody>
          <a:bodyPr anchor="b">
            <a:noAutofit/>
          </a:bodyPr>
          <a:lstStyle>
            <a:lvl1pPr algn="r">
              <a:defRPr sz="567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125" y="7561558"/>
            <a:ext cx="6118055" cy="2047545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C8ED-760A-43D2-929C-8C573C5051AE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6152-C8BD-409C-B9E6-A05B11659D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637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137920"/>
            <a:ext cx="6665100" cy="6353387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8344747"/>
            <a:ext cx="6665100" cy="29324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C8ED-760A-43D2-929C-8C573C5051AE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6152-C8BD-409C-B9E6-A05B11659D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576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629" y="1137920"/>
            <a:ext cx="6375791" cy="5642187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6128" y="6780107"/>
            <a:ext cx="5690794" cy="711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78" y="8344747"/>
            <a:ext cx="6665101" cy="29324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C8ED-760A-43D2-929C-8C573C5051AE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6152-C8BD-409C-B9E6-A05B11659D86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06847" y="1475372"/>
            <a:ext cx="480185" cy="1091582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5084" y="5388238"/>
            <a:ext cx="480185" cy="1091582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680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8" y="3606377"/>
            <a:ext cx="6665101" cy="4844859"/>
          </a:xfrm>
        </p:spPr>
        <p:txBody>
          <a:bodyPr anchor="b">
            <a:normAutofit/>
          </a:bodyPr>
          <a:lstStyle>
            <a:lvl1pPr algn="l">
              <a:defRPr sz="46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78" y="8451236"/>
            <a:ext cx="6665101" cy="2825973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C8ED-760A-43D2-929C-8C573C5051AE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6152-C8BD-409C-B9E6-A05B11659D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511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629" y="1137920"/>
            <a:ext cx="6375791" cy="5642187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0077" y="7491306"/>
            <a:ext cx="6665102" cy="95993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78" y="8451236"/>
            <a:ext cx="6665101" cy="2825973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C8ED-760A-43D2-929C-8C573C5051AE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6152-C8BD-409C-B9E6-A05B11659D86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06847" y="1475372"/>
            <a:ext cx="480185" cy="1091582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5084" y="5388238"/>
            <a:ext cx="480185" cy="1091582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7876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641" y="1137920"/>
            <a:ext cx="6658538" cy="5642187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0077" y="7491306"/>
            <a:ext cx="6665102" cy="95993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20">
                <a:solidFill>
                  <a:schemeClr val="accent1"/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78" y="8451236"/>
            <a:ext cx="6665101" cy="2825973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C8ED-760A-43D2-929C-8C573C5051AE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6152-C8BD-409C-B9E6-A05B11659D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3554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C8ED-760A-43D2-929C-8C573C5051AE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6152-C8BD-409C-B9E6-A05B11659D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714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6177" y="1137921"/>
            <a:ext cx="1027753" cy="9802709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79" y="1137921"/>
            <a:ext cx="5454777" cy="98027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C8ED-760A-43D2-929C-8C573C5051AE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6152-C8BD-409C-B9E6-A05B11659D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14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C8ED-760A-43D2-929C-8C573C5051AE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6152-C8BD-409C-B9E6-A05B11659D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881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8" y="5041621"/>
            <a:ext cx="6665101" cy="3409618"/>
          </a:xfrm>
        </p:spPr>
        <p:txBody>
          <a:bodyPr anchor="b"/>
          <a:lstStyle>
            <a:lvl1pPr algn="l">
              <a:defRPr sz="4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78" y="8451236"/>
            <a:ext cx="6665101" cy="1606080"/>
          </a:xfrm>
        </p:spPr>
        <p:txBody>
          <a:bodyPr anchor="t"/>
          <a:lstStyle>
            <a:lvl1pPr marL="0" indent="0" algn="l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C8ED-760A-43D2-929C-8C573C5051AE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6152-C8BD-409C-B9E6-A05B11659D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388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137920"/>
            <a:ext cx="6665100" cy="24654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1" y="4033099"/>
            <a:ext cx="3242514" cy="7244108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2664" y="4033102"/>
            <a:ext cx="3242516" cy="7244110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C8ED-760A-43D2-929C-8C573C5051AE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6152-C8BD-409C-B9E6-A05B11659D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726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1137920"/>
            <a:ext cx="6665099" cy="246549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79" y="4033835"/>
            <a:ext cx="3245206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79" y="5109527"/>
            <a:ext cx="3245206" cy="616768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59972" y="4033835"/>
            <a:ext cx="3245206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59972" y="5109527"/>
            <a:ext cx="3245206" cy="616768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C8ED-760A-43D2-929C-8C573C5051AE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6152-C8BD-409C-B9E6-A05B11659D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606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1137920"/>
            <a:ext cx="6665100" cy="24654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C8ED-760A-43D2-929C-8C573C5051AE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6152-C8BD-409C-B9E6-A05B11659D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583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C8ED-760A-43D2-929C-8C573C5051AE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6152-C8BD-409C-B9E6-A05B11659D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800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797394"/>
            <a:ext cx="2929691" cy="238647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839" y="961194"/>
            <a:ext cx="3555339" cy="1031601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79" y="5183863"/>
            <a:ext cx="2929691" cy="4824305"/>
          </a:xfrm>
        </p:spPr>
        <p:txBody>
          <a:bodyPr>
            <a:normAutofit/>
          </a:bodyPr>
          <a:lstStyle>
            <a:lvl1pPr marL="0" indent="0">
              <a:buNone/>
              <a:defRPr sz="147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C8ED-760A-43D2-929C-8C573C5051AE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6152-C8BD-409C-B9E6-A05B11659D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519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8961120"/>
            <a:ext cx="6665100" cy="1057911"/>
          </a:xfrm>
        </p:spPr>
        <p:txBody>
          <a:bodyPr anchor="b">
            <a:normAutofit/>
          </a:bodyPr>
          <a:lstStyle>
            <a:lvl1pPr algn="l">
              <a:defRPr sz="2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0079" y="1137920"/>
            <a:ext cx="6665100" cy="7178674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79" y="10019031"/>
            <a:ext cx="6665100" cy="1258178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C8ED-760A-43D2-929C-8C573C5051AE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6152-C8BD-409C-B9E6-A05B11659D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559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890" y="-15806"/>
            <a:ext cx="9628295" cy="12833212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79" y="1137920"/>
            <a:ext cx="6665099" cy="24654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79" y="4033102"/>
            <a:ext cx="6665100" cy="7244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75521" y="11277212"/>
            <a:ext cx="718339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C8ED-760A-43D2-929C-8C573C5051AE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79" y="11277212"/>
            <a:ext cx="4854122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6910" y="11277212"/>
            <a:ext cx="538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accent1"/>
                </a:solidFill>
              </a:defRPr>
            </a:lvl1pPr>
          </a:lstStyle>
          <a:p>
            <a:fld id="{54FD6152-C8BD-409C-B9E6-A05B11659D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890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txStyles>
    <p:titleStyle>
      <a:lvl1pPr algn="l" defTabSz="480060" rtl="0" eaLnBrk="1" latinLnBrk="0" hangingPunct="1">
        <a:spcBef>
          <a:spcPct val="0"/>
        </a:spcBef>
        <a:buNone/>
        <a:defRPr sz="378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0045" indent="-360045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80098" indent="-300038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015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8021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6027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4033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12039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0045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08051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hyperlink" Target="https://sk.wikipedia.org/wiki/S%C3%BAbor:Slav%C3%ADn,_Bratislava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s://en.wikipedia.org/wiki/Bojnice_Castle" TargetMode="External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2189CF72-0F6C-43CD-BAC5-D2151A66D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048" y="1745264"/>
            <a:ext cx="6118055" cy="3073097"/>
          </a:xfrm>
        </p:spPr>
        <p:txBody>
          <a:bodyPr/>
          <a:lstStyle/>
          <a:p>
            <a:r>
              <a:rPr lang="sk-SK" sz="9600" dirty="0">
                <a:latin typeface="Arial Rounded MT Bold" panose="020F0704030504030204" pitchFamily="34" charset="0"/>
              </a:rPr>
              <a:t>Slovakia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14E3819-EF51-433C-A75D-E77E3FDF43B4}"/>
              </a:ext>
            </a:extLst>
          </p:cNvPr>
          <p:cNvSpPr txBox="1"/>
          <p:nvPr/>
        </p:nvSpPr>
        <p:spPr>
          <a:xfrm>
            <a:off x="2219498" y="4942434"/>
            <a:ext cx="704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 smtClean="0"/>
              <a:t>Beautiful</a:t>
            </a:r>
            <a:r>
              <a:rPr lang="sk-SK" sz="2400" dirty="0" smtClean="0"/>
              <a:t> </a:t>
            </a:r>
            <a:r>
              <a:rPr lang="sk-SK" sz="2400" dirty="0" err="1" smtClean="0"/>
              <a:t>Heart</a:t>
            </a:r>
            <a:r>
              <a:rPr lang="sk-SK" sz="2400" dirty="0" smtClean="0"/>
              <a:t> </a:t>
            </a:r>
            <a:r>
              <a:rPr lang="sk-SK" sz="2400" dirty="0" err="1"/>
              <a:t>of</a:t>
            </a:r>
            <a:r>
              <a:rPr lang="sk-SK" sz="2400" dirty="0"/>
              <a:t> </a:t>
            </a:r>
            <a:r>
              <a:rPr lang="sk-SK" sz="2400" dirty="0" err="1" smtClean="0"/>
              <a:t>Europe</a:t>
            </a:r>
            <a:endParaRPr lang="sk-SK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B1EB38A-391F-4029-83D5-D18160DC6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28" y="5652656"/>
            <a:ext cx="7421613" cy="4168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A8AFDE-F662-4FBE-A260-6566E0772BDB}"/>
              </a:ext>
            </a:extLst>
          </p:cNvPr>
          <p:cNvSpPr txBox="1"/>
          <p:nvPr/>
        </p:nvSpPr>
        <p:spPr>
          <a:xfrm>
            <a:off x="7801841" y="12555379"/>
            <a:ext cx="2933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/>
              <a:t>Completed by Dávid Rehák</a:t>
            </a:r>
          </a:p>
        </p:txBody>
      </p:sp>
    </p:spTree>
    <p:extLst>
      <p:ext uri="{BB962C8B-B14F-4D97-AF65-F5344CB8AC3E}">
        <p14:creationId xmlns:p14="http://schemas.microsoft.com/office/powerpoint/2010/main" val="84286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5235A7-8EC5-439E-B81F-85319FC2F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91124" y="-1564532"/>
            <a:ext cx="6118055" cy="3073097"/>
          </a:xfrm>
        </p:spPr>
        <p:txBody>
          <a:bodyPr/>
          <a:lstStyle/>
          <a:p>
            <a:r>
              <a:rPr lang="sk-SK" sz="5400" dirty="0"/>
              <a:t>Nature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A467AF-8FFF-42FC-AB88-EECAC990B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443" y="1849494"/>
            <a:ext cx="6118055" cy="2047545"/>
          </a:xfrm>
        </p:spPr>
        <p:txBody>
          <a:bodyPr/>
          <a:lstStyle/>
          <a:p>
            <a:pPr algn="l"/>
            <a:r>
              <a:rPr lang="sk-SK" dirty="0">
                <a:solidFill>
                  <a:schemeClr val="tx1"/>
                </a:solidFill>
              </a:rPr>
              <a:t>There are nine national parks in Slovakia. They are very beautiful. </a:t>
            </a:r>
            <a:r>
              <a:rPr lang="en-US" dirty="0">
                <a:solidFill>
                  <a:schemeClr val="tx1"/>
                </a:solidFill>
              </a:rPr>
              <a:t>These include, for example, </a:t>
            </a:r>
            <a:r>
              <a:rPr lang="sk-SK" dirty="0">
                <a:solidFill>
                  <a:schemeClr val="tx1"/>
                </a:solidFill>
              </a:rPr>
              <a:t>TANAP </a:t>
            </a:r>
            <a:r>
              <a:rPr lang="en-US" dirty="0">
                <a:solidFill>
                  <a:schemeClr val="tx1"/>
                </a:solidFill>
              </a:rPr>
              <a:t>or Slovak Paradise</a:t>
            </a:r>
            <a:r>
              <a:rPr lang="sk-SK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19985C-DBF4-4128-904A-EBDC153FF015}"/>
              </a:ext>
            </a:extLst>
          </p:cNvPr>
          <p:cNvSpPr txBox="1"/>
          <p:nvPr/>
        </p:nvSpPr>
        <p:spPr>
          <a:xfrm>
            <a:off x="4056492" y="9513192"/>
            <a:ext cx="4054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The Green Lake </a:t>
            </a:r>
            <a:r>
              <a:rPr lang="en-US" dirty="0"/>
              <a:t>is located</a:t>
            </a:r>
            <a:r>
              <a:rPr lang="sk-SK" dirty="0"/>
              <a:t> in TANAP,</a:t>
            </a:r>
            <a:r>
              <a:rPr lang="en-US" dirty="0"/>
              <a:t> near the village </a:t>
            </a:r>
            <a:r>
              <a:rPr lang="en-US" dirty="0" err="1"/>
              <a:t>Tatranska</a:t>
            </a:r>
            <a:r>
              <a:rPr lang="en-US" dirty="0"/>
              <a:t> </a:t>
            </a:r>
            <a:r>
              <a:rPr lang="en-US" dirty="0" err="1"/>
              <a:t>Javorina</a:t>
            </a:r>
            <a:r>
              <a:rPr lang="en-US" dirty="0"/>
              <a:t>. There are two cottages nearby. It is very nice even in winter and still has a beautiful turquoise color.</a:t>
            </a:r>
            <a:endParaRPr lang="sk-SK" dirty="0"/>
          </a:p>
          <a:p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F6AB3F-A8A9-4066-93DC-D630518B7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65" y="10306305"/>
            <a:ext cx="2578649" cy="1933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379A31-187E-4DA8-B1B8-6BBA1E748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55" y="6367234"/>
            <a:ext cx="3807230" cy="2472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611259-2522-4426-A38F-A9E051A6BB0F}"/>
              </a:ext>
            </a:extLst>
          </p:cNvPr>
          <p:cNvSpPr txBox="1"/>
          <p:nvPr/>
        </p:nvSpPr>
        <p:spPr>
          <a:xfrm>
            <a:off x="4878549" y="8945454"/>
            <a:ext cx="2410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Green Lake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A7679C-A305-4F04-B6F0-D20E5ED655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54" y="7137160"/>
            <a:ext cx="2322100" cy="12916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C1F464A-2F8E-4F55-8D61-EBC5FCC157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64" y="3187586"/>
            <a:ext cx="1581302" cy="21084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46753C-E88F-4B5B-8AF5-9D48F0263581}"/>
              </a:ext>
            </a:extLst>
          </p:cNvPr>
          <p:cNvSpPr txBox="1"/>
          <p:nvPr/>
        </p:nvSpPr>
        <p:spPr>
          <a:xfrm>
            <a:off x="1693109" y="6634081"/>
            <a:ext cx="232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Chamois in TANAP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63F8298-6CA0-48FA-8C40-EEF118A79EEF}"/>
              </a:ext>
            </a:extLst>
          </p:cNvPr>
          <p:cNvSpPr txBox="1"/>
          <p:nvPr/>
        </p:nvSpPr>
        <p:spPr>
          <a:xfrm>
            <a:off x="1222175" y="3250452"/>
            <a:ext cx="175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Slovak Paradise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6B3A207-71B4-4843-98AB-08FD070128D6}"/>
              </a:ext>
            </a:extLst>
          </p:cNvPr>
          <p:cNvSpPr txBox="1"/>
          <p:nvPr/>
        </p:nvSpPr>
        <p:spPr>
          <a:xfrm>
            <a:off x="1408443" y="9407119"/>
            <a:ext cx="158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Green Lake in Winter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08FAD3B-85EF-4463-B5CF-63D1CC32E4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50" y="2813217"/>
            <a:ext cx="3018216" cy="2263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BB43778-6639-429C-9D01-521450AB1A9E}"/>
              </a:ext>
            </a:extLst>
          </p:cNvPr>
          <p:cNvSpPr txBox="1"/>
          <p:nvPr/>
        </p:nvSpPr>
        <p:spPr>
          <a:xfrm>
            <a:off x="4543399" y="5097138"/>
            <a:ext cx="170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NAPANT</a:t>
            </a:r>
          </a:p>
        </p:txBody>
      </p:sp>
    </p:spTree>
    <p:extLst>
      <p:ext uri="{BB962C8B-B14F-4D97-AF65-F5344CB8AC3E}">
        <p14:creationId xmlns:p14="http://schemas.microsoft.com/office/powerpoint/2010/main" val="263831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857C9A-8938-4D9E-98F3-80CDE1366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7042309"/>
            <a:ext cx="4813069" cy="1702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dirty="0">
                <a:solidFill>
                  <a:schemeClr val="tx1"/>
                </a:solidFill>
              </a:rPr>
              <a:t>Dobsinska Ice Cave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Dob</a:t>
            </a:r>
            <a:r>
              <a:rPr lang="sk-SK" sz="1800" dirty="0">
                <a:solidFill>
                  <a:schemeClr val="tx1"/>
                </a:solidFill>
              </a:rPr>
              <a:t>s</a:t>
            </a:r>
            <a:r>
              <a:rPr lang="en-US" sz="1800" dirty="0" err="1">
                <a:solidFill>
                  <a:schemeClr val="tx1"/>
                </a:solidFill>
              </a:rPr>
              <a:t>insk</a:t>
            </a:r>
            <a:r>
              <a:rPr lang="sk-SK" sz="1800" dirty="0">
                <a:solidFill>
                  <a:schemeClr val="tx1"/>
                </a:solidFill>
              </a:rPr>
              <a:t>a</a:t>
            </a:r>
            <a:r>
              <a:rPr lang="en-US" sz="1800" dirty="0">
                <a:solidFill>
                  <a:schemeClr val="tx1"/>
                </a:solidFill>
              </a:rPr>
              <a:t> Ice Cave is very beautiful. There are many ice stalactites and stalagmites. It is located in the Slovak Paradise National Park</a:t>
            </a:r>
            <a:r>
              <a:rPr lang="sk-SK" sz="1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731AE22-01B0-45E6-9EB1-F7451D769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72" y="8613666"/>
            <a:ext cx="3115265" cy="2077492"/>
          </a:xfrm>
          <a:prstGeom prst="rect">
            <a:avLst/>
          </a:prstGeom>
        </p:spPr>
      </p:pic>
      <p:pic>
        <p:nvPicPr>
          <p:cNvPr id="1026" name="Picture 2" descr="https://sacr3-files.s3-eu-west-1.amazonaws.com/_processed_/csm_Dobsinska%25206_09_d8a345ac2f.jpg">
            <a:extLst>
              <a:ext uri="{FF2B5EF4-FFF2-40B4-BE49-F238E27FC236}">
                <a16:creationId xmlns:a16="http://schemas.microsoft.com/office/drawing/2014/main" xmlns="" id="{5F14AFB8-D03E-48C7-BEE9-25C4005E3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5" y="8744989"/>
            <a:ext cx="4106675" cy="274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5F0F1B-AD22-45AF-890B-E6E6647A675B}"/>
              </a:ext>
            </a:extLst>
          </p:cNvPr>
          <p:cNvSpPr txBox="1"/>
          <p:nvPr/>
        </p:nvSpPr>
        <p:spPr>
          <a:xfrm>
            <a:off x="5098908" y="10658213"/>
            <a:ext cx="2792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Beautiful ice decoration in Dobsinska Ice Cave</a:t>
            </a:r>
          </a:p>
          <a:p>
            <a:r>
              <a:rPr lang="sk-SK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CBF93CB-8547-46C9-ABFC-C6B4DCA347EF}"/>
              </a:ext>
            </a:extLst>
          </p:cNvPr>
          <p:cNvSpPr txBox="1"/>
          <p:nvPr/>
        </p:nvSpPr>
        <p:spPr>
          <a:xfrm>
            <a:off x="1045790" y="2008838"/>
            <a:ext cx="48130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Liptovska</a:t>
            </a:r>
            <a:r>
              <a:rPr lang="en-US" dirty="0"/>
              <a:t> </a:t>
            </a:r>
            <a:r>
              <a:rPr lang="sk-SK" dirty="0"/>
              <a:t>M</a:t>
            </a:r>
            <a:r>
              <a:rPr lang="en-US" dirty="0" err="1"/>
              <a:t>ara</a:t>
            </a:r>
            <a:r>
              <a:rPr lang="en-US" dirty="0"/>
              <a:t>, also called the Slovak Sea, is a large reservoir. It is located near </a:t>
            </a:r>
            <a:r>
              <a:rPr lang="en-US" dirty="0" err="1"/>
              <a:t>Liptovsky</a:t>
            </a:r>
            <a:r>
              <a:rPr lang="en-US" dirty="0"/>
              <a:t> </a:t>
            </a:r>
            <a:r>
              <a:rPr lang="en-US" dirty="0" err="1"/>
              <a:t>Mikulas</a:t>
            </a:r>
            <a:r>
              <a:rPr lang="en-US" dirty="0"/>
              <a:t>. There are a lot of big fish </a:t>
            </a:r>
            <a:r>
              <a:rPr lang="sk-SK" dirty="0"/>
              <a:t>in the lake </a:t>
            </a:r>
            <a:r>
              <a:rPr lang="en-US" dirty="0"/>
              <a:t>so it is a good place for enthusiastic fishermen</a:t>
            </a:r>
            <a:endParaRPr lang="sk-SK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C95BF84-A6C5-45F6-9A8A-943ED4099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4" y="3703334"/>
            <a:ext cx="2171769" cy="16233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D1F7E03-5439-4EFC-9BD6-F6ABC5799C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7" y="2039654"/>
            <a:ext cx="2476500" cy="139303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B40C6DE-7A8E-4A7B-ACF4-3570C44FF918}"/>
              </a:ext>
            </a:extLst>
          </p:cNvPr>
          <p:cNvSpPr txBox="1"/>
          <p:nvPr/>
        </p:nvSpPr>
        <p:spPr>
          <a:xfrm>
            <a:off x="5573109" y="1316345"/>
            <a:ext cx="20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Carp in Liptovska Mara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864E349-627F-4D6F-949F-A89A55272B67}"/>
              </a:ext>
            </a:extLst>
          </p:cNvPr>
          <p:cNvSpPr txBox="1"/>
          <p:nvPr/>
        </p:nvSpPr>
        <p:spPr>
          <a:xfrm>
            <a:off x="640079" y="547164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Catfish caught in Liptovska Mara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8369939-64BC-4474-AE92-55F6AC341F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79" y="3542367"/>
            <a:ext cx="3116241" cy="207749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34D8742-A88F-4A54-A1A6-F956E35D8B7C}"/>
              </a:ext>
            </a:extLst>
          </p:cNvPr>
          <p:cNvSpPr txBox="1"/>
          <p:nvPr/>
        </p:nvSpPr>
        <p:spPr>
          <a:xfrm>
            <a:off x="3551491" y="5962520"/>
            <a:ext cx="4410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We have more than 7000 caves. For example: Demanovska cave of Liberty or Dobsinska ice cave.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0A823D2-A0CF-40EE-BB3E-DCD8E74158E7}"/>
              </a:ext>
            </a:extLst>
          </p:cNvPr>
          <p:cNvSpPr txBox="1"/>
          <p:nvPr/>
        </p:nvSpPr>
        <p:spPr>
          <a:xfrm>
            <a:off x="1731452" y="1547173"/>
            <a:ext cx="2630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Liptovska Mara</a:t>
            </a:r>
          </a:p>
        </p:txBody>
      </p:sp>
    </p:spTree>
    <p:extLst>
      <p:ext uri="{BB962C8B-B14F-4D97-AF65-F5344CB8AC3E}">
        <p14:creationId xmlns:p14="http://schemas.microsoft.com/office/powerpoint/2010/main" val="52069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56C92C-22F4-4218-A6B9-3EC81F98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297" y="1298197"/>
            <a:ext cx="6665099" cy="2465493"/>
          </a:xfrm>
        </p:spPr>
        <p:txBody>
          <a:bodyPr>
            <a:normAutofit/>
          </a:bodyPr>
          <a:lstStyle/>
          <a:p>
            <a:r>
              <a:rPr lang="sk-SK" sz="5400" dirty="0"/>
              <a:t>Towns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4A0DFE-1A6F-4664-AC16-AD55E9D1F81E}"/>
              </a:ext>
            </a:extLst>
          </p:cNvPr>
          <p:cNvSpPr txBox="1"/>
          <p:nvPr/>
        </p:nvSpPr>
        <p:spPr>
          <a:xfrm>
            <a:off x="3312598" y="2915744"/>
            <a:ext cx="431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/>
              <a:t>Bratislava</a:t>
            </a:r>
          </a:p>
          <a:p>
            <a:r>
              <a:rPr lang="sk-SK" dirty="0"/>
              <a:t>Bratislava is a capital city of Slovakia. It has many parts. Many kings, such as Maria Theresa, were crowned here.</a:t>
            </a:r>
          </a:p>
          <a:p>
            <a:pPr algn="ctr"/>
            <a:endParaRPr lang="sk-S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BA790D-8761-46FD-9E62-757D4492DA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8" y="3499768"/>
            <a:ext cx="2451610" cy="1631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7ED4147-E750-40BE-B2F2-251B241A0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12" y="4938429"/>
            <a:ext cx="2484366" cy="1538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7043C1C-2CD7-4E2E-9D51-3F60BC23F41C}"/>
              </a:ext>
            </a:extLst>
          </p:cNvPr>
          <p:cNvSpPr txBox="1"/>
          <p:nvPr/>
        </p:nvSpPr>
        <p:spPr>
          <a:xfrm>
            <a:off x="54043" y="5347143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Old town (part of Bratislava)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4A4BEC3-AC64-4F0D-91E0-70A4FCB9A282}"/>
              </a:ext>
            </a:extLst>
          </p:cNvPr>
          <p:cNvSpPr txBox="1"/>
          <p:nvPr/>
        </p:nvSpPr>
        <p:spPr>
          <a:xfrm>
            <a:off x="1414746" y="6593260"/>
            <a:ext cx="431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There are seven bridges in Bratislava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260C64A-8216-4ECF-A1FE-811B5097C999}"/>
              </a:ext>
            </a:extLst>
          </p:cNvPr>
          <p:cNvSpPr txBox="1"/>
          <p:nvPr/>
        </p:nvSpPr>
        <p:spPr>
          <a:xfrm>
            <a:off x="434787" y="7353560"/>
            <a:ext cx="4587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/>
              <a:t>Zilina</a:t>
            </a:r>
          </a:p>
          <a:p>
            <a:pPr algn="ctr"/>
            <a:r>
              <a:rPr lang="sk-SK" dirty="0"/>
              <a:t>Zilina is a big town in Slovakia. T</a:t>
            </a:r>
            <a:r>
              <a:rPr lang="en-US" dirty="0"/>
              <a:t>here is </a:t>
            </a:r>
            <a:endParaRPr lang="sk-SK" dirty="0"/>
          </a:p>
          <a:p>
            <a:pPr algn="ctr"/>
            <a:r>
              <a:rPr lang="en-US" dirty="0"/>
              <a:t>a nice square and the City Castle</a:t>
            </a:r>
            <a:r>
              <a:rPr lang="sk-SK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1282ACB-219F-41C0-8552-4726A67092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0" y="9386835"/>
            <a:ext cx="2457450" cy="16649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0083E04-A044-4C3D-BAD1-5DB36E292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7" y="8028257"/>
            <a:ext cx="2689860" cy="17932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5CC556A-A42D-4217-B71C-6CC5B68F0F09}"/>
              </a:ext>
            </a:extLst>
          </p:cNvPr>
          <p:cNvSpPr txBox="1"/>
          <p:nvPr/>
        </p:nvSpPr>
        <p:spPr>
          <a:xfrm>
            <a:off x="987520" y="8802095"/>
            <a:ext cx="196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Zilina at night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E230707-21B2-4AD6-AF37-410DC9A334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040889" y="5386618"/>
            <a:ext cx="2427511" cy="16689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5B35156-3FF2-47AC-A33E-F3F300A58FA9}"/>
              </a:ext>
            </a:extLst>
          </p:cNvPr>
          <p:cNvSpPr txBox="1"/>
          <p:nvPr/>
        </p:nvSpPr>
        <p:spPr>
          <a:xfrm>
            <a:off x="6847806" y="4762403"/>
            <a:ext cx="184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Slavin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03B3B1D-5E3D-4B9D-BFAD-AB36B7279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03" y="10219320"/>
            <a:ext cx="3276600" cy="218926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A9145F5-2EE3-4238-9F8D-391D82BD6F0F}"/>
              </a:ext>
            </a:extLst>
          </p:cNvPr>
          <p:cNvSpPr txBox="1"/>
          <p:nvPr/>
        </p:nvSpPr>
        <p:spPr>
          <a:xfrm>
            <a:off x="5469058" y="7533784"/>
            <a:ext cx="227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Square in Zilina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E7AF9B3-7B18-43B5-A082-F8C401554542}"/>
              </a:ext>
            </a:extLst>
          </p:cNvPr>
          <p:cNvSpPr txBox="1"/>
          <p:nvPr/>
        </p:nvSpPr>
        <p:spPr>
          <a:xfrm>
            <a:off x="2130803" y="11753218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Castle of Zilina</a:t>
            </a:r>
          </a:p>
        </p:txBody>
      </p:sp>
    </p:spTree>
    <p:extLst>
      <p:ext uri="{BB962C8B-B14F-4D97-AF65-F5344CB8AC3E}">
        <p14:creationId xmlns:p14="http://schemas.microsoft.com/office/powerpoint/2010/main" val="192887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4D4501-5C37-4142-ACF6-E8DF986BE874}"/>
              </a:ext>
            </a:extLst>
          </p:cNvPr>
          <p:cNvSpPr txBox="1"/>
          <p:nvPr/>
        </p:nvSpPr>
        <p:spPr>
          <a:xfrm>
            <a:off x="3390584" y="542789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Banská Bystrica</a:t>
            </a:r>
          </a:p>
          <a:p>
            <a:r>
              <a:rPr lang="sk-SK" dirty="0"/>
              <a:t>Banska Bystrica is a beautiful city surrounded by </a:t>
            </a:r>
            <a:r>
              <a:rPr lang="en-US" dirty="0"/>
              <a:t>mountains</a:t>
            </a:r>
            <a:r>
              <a:rPr lang="sk-SK" dirty="0"/>
              <a:t>. Nearby is a geopark-important mineral deposit.</a:t>
            </a:r>
          </a:p>
          <a:p>
            <a:endParaRPr lang="sk-S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2313B64-42AB-46A1-9CDC-6DEC2D5AC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94" y="1985797"/>
            <a:ext cx="3261360" cy="21728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E8C98E2-A249-4A16-8586-F449331457A7}"/>
              </a:ext>
            </a:extLst>
          </p:cNvPr>
          <p:cNvSpPr txBox="1"/>
          <p:nvPr/>
        </p:nvSpPr>
        <p:spPr>
          <a:xfrm>
            <a:off x="659130" y="4245834"/>
            <a:ext cx="414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Singing fountain in Banska Bystrica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7CD664-02A5-4FA1-B07B-0C1290D66DB7}"/>
              </a:ext>
            </a:extLst>
          </p:cNvPr>
          <p:cNvSpPr txBox="1"/>
          <p:nvPr/>
        </p:nvSpPr>
        <p:spPr>
          <a:xfrm>
            <a:off x="4571686" y="2758752"/>
            <a:ext cx="318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Square in Banska Bystrica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6A7D846-9009-4496-B6EE-128A0BEEF2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5" y="7854195"/>
            <a:ext cx="3611941" cy="22538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DB4C256-7DDB-4CA1-A004-CD6E962E5771}"/>
              </a:ext>
            </a:extLst>
          </p:cNvPr>
          <p:cNvSpPr txBox="1"/>
          <p:nvPr/>
        </p:nvSpPr>
        <p:spPr>
          <a:xfrm>
            <a:off x="844404" y="7416304"/>
            <a:ext cx="310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Neptune fountain in Presov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12D98B7-45F4-452C-BA51-4A14C486D7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62" y="10534606"/>
            <a:ext cx="2899441" cy="214800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7A08711-DCC1-44FC-83BD-83F31F7F89A3}"/>
              </a:ext>
            </a:extLst>
          </p:cNvPr>
          <p:cNvSpPr txBox="1"/>
          <p:nvPr/>
        </p:nvSpPr>
        <p:spPr>
          <a:xfrm>
            <a:off x="4714543" y="10113619"/>
            <a:ext cx="289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Saltern in Presov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9D9B58E-6C40-4552-B62B-CE0184ADC199}"/>
              </a:ext>
            </a:extLst>
          </p:cNvPr>
          <p:cNvSpPr txBox="1"/>
          <p:nvPr/>
        </p:nvSpPr>
        <p:spPr>
          <a:xfrm>
            <a:off x="5400158" y="7532976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Presov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C555EEF-9E1F-4455-90F8-4787B3527C72}"/>
              </a:ext>
            </a:extLst>
          </p:cNvPr>
          <p:cNvSpPr txBox="1"/>
          <p:nvPr/>
        </p:nvSpPr>
        <p:spPr>
          <a:xfrm>
            <a:off x="1554766" y="4699059"/>
            <a:ext cx="350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Geopark in Banska Bystrica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2297B1B-FA82-47BC-9BF9-6D76E1F14B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93" y="3132867"/>
            <a:ext cx="2931038" cy="19549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B6F605-F08D-41AA-ACE4-D5E7DA5F7B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06" y="5068014"/>
            <a:ext cx="2393356" cy="159756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511C0E6-6865-4685-A90D-3F1BF52E6342}"/>
              </a:ext>
            </a:extLst>
          </p:cNvPr>
          <p:cNvSpPr txBox="1"/>
          <p:nvPr/>
        </p:nvSpPr>
        <p:spPr>
          <a:xfrm>
            <a:off x="4383390" y="8287298"/>
            <a:ext cx="361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</a:t>
            </a:r>
            <a:r>
              <a:rPr lang="sk-SK" dirty="0"/>
              <a:t>s</a:t>
            </a:r>
            <a:r>
              <a:rPr lang="en-US" dirty="0" err="1"/>
              <a:t>ov</a:t>
            </a:r>
            <a:r>
              <a:rPr lang="en-US" dirty="0"/>
              <a:t> is a town in eastern Slovakia. There are many historical monuments. There is also the only salt</a:t>
            </a:r>
            <a:r>
              <a:rPr lang="sk-SK" dirty="0"/>
              <a:t>tern</a:t>
            </a:r>
            <a:r>
              <a:rPr lang="en-US" dirty="0"/>
              <a:t> in Slovakia.</a:t>
            </a:r>
            <a:endParaRPr lang="sk-SK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FA8B208C-697E-490B-B2EB-9836233C34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49" y="10751535"/>
            <a:ext cx="2899441" cy="193107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6808432-392A-4D92-B465-57B17EE0F553}"/>
              </a:ext>
            </a:extLst>
          </p:cNvPr>
          <p:cNvSpPr txBox="1"/>
          <p:nvPr/>
        </p:nvSpPr>
        <p:spPr>
          <a:xfrm>
            <a:off x="1788819" y="10402108"/>
            <a:ext cx="243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Rakoczi Palace</a:t>
            </a:r>
          </a:p>
        </p:txBody>
      </p:sp>
    </p:spTree>
    <p:extLst>
      <p:ext uri="{BB962C8B-B14F-4D97-AF65-F5344CB8AC3E}">
        <p14:creationId xmlns:p14="http://schemas.microsoft.com/office/powerpoint/2010/main" val="47793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427947-D791-48E7-B0A2-F278FD2E0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52" y="462755"/>
            <a:ext cx="6665099" cy="2465493"/>
          </a:xfrm>
        </p:spPr>
        <p:txBody>
          <a:bodyPr>
            <a:normAutofit/>
          </a:bodyPr>
          <a:lstStyle/>
          <a:p>
            <a:pPr algn="ctr"/>
            <a:r>
              <a:rPr lang="sk-SK" sz="5400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E20BA7-9EC4-426B-97C2-97FAC83FA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067" y="3288535"/>
            <a:ext cx="6080762" cy="724411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>
                <a:solidFill>
                  <a:schemeClr val="tx1"/>
                </a:solidFill>
              </a:rPr>
              <a:t>Tren</a:t>
            </a:r>
            <a:r>
              <a:rPr lang="sk-SK" sz="1800" dirty="0">
                <a:solidFill>
                  <a:schemeClr val="tx1"/>
                </a:solidFill>
              </a:rPr>
              <a:t>ci</a:t>
            </a:r>
            <a:r>
              <a:rPr lang="en-US" sz="1800" dirty="0">
                <a:solidFill>
                  <a:schemeClr val="tx1"/>
                </a:solidFill>
              </a:rPr>
              <a:t>n Castle is </a:t>
            </a:r>
            <a:r>
              <a:rPr lang="sk-SK" sz="1800" dirty="0">
                <a:solidFill>
                  <a:schemeClr val="tx1"/>
                </a:solidFill>
              </a:rPr>
              <a:t>indeed</a:t>
            </a:r>
            <a:r>
              <a:rPr lang="en-US" sz="1800" dirty="0">
                <a:solidFill>
                  <a:schemeClr val="tx1"/>
                </a:solidFill>
              </a:rPr>
              <a:t> one of the most beautiful c</a:t>
            </a:r>
            <a:r>
              <a:rPr lang="sk-SK" sz="1800" dirty="0">
                <a:solidFill>
                  <a:schemeClr val="tx1"/>
                </a:solidFill>
              </a:rPr>
              <a:t>astles</a:t>
            </a:r>
            <a:r>
              <a:rPr lang="en-US" sz="1800" dirty="0">
                <a:solidFill>
                  <a:schemeClr val="tx1"/>
                </a:solidFill>
              </a:rPr>
              <a:t> in Slovakia. </a:t>
            </a:r>
            <a:r>
              <a:rPr lang="sk-SK" sz="1800" dirty="0">
                <a:solidFill>
                  <a:schemeClr val="tx1"/>
                </a:solidFill>
              </a:rPr>
              <a:t>T</a:t>
            </a:r>
            <a:r>
              <a:rPr lang="en-US" sz="1800" dirty="0">
                <a:solidFill>
                  <a:schemeClr val="tx1"/>
                </a:solidFill>
              </a:rPr>
              <a:t>here are falconers in the castle garden and there are often small souvenir shops. The castle has two parts</a:t>
            </a:r>
            <a:r>
              <a:rPr lang="sk-SK" sz="1800" dirty="0">
                <a:solidFill>
                  <a:schemeClr val="tx1"/>
                </a:solidFill>
              </a:rPr>
              <a:t>.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sk-SK" sz="1800" dirty="0">
                <a:solidFill>
                  <a:schemeClr val="tx1"/>
                </a:solidFill>
              </a:rPr>
              <a:t>There are </a:t>
            </a:r>
            <a:r>
              <a:rPr lang="en-US" sz="1800" dirty="0">
                <a:solidFill>
                  <a:schemeClr val="tx1"/>
                </a:solidFill>
              </a:rPr>
              <a:t>various exhibitions about the past </a:t>
            </a:r>
            <a:r>
              <a:rPr lang="sk-SK" sz="1800" dirty="0">
                <a:solidFill>
                  <a:schemeClr val="tx1"/>
                </a:solidFill>
              </a:rPr>
              <a:t>in the first part </a:t>
            </a:r>
            <a:r>
              <a:rPr lang="en-US" sz="1800" dirty="0">
                <a:solidFill>
                  <a:schemeClr val="tx1"/>
                </a:solidFill>
              </a:rPr>
              <a:t>of the castle plus one that is </a:t>
            </a:r>
            <a:r>
              <a:rPr lang="sk-SK" sz="1800" dirty="0">
                <a:solidFill>
                  <a:schemeClr val="tx1"/>
                </a:solidFill>
              </a:rPr>
              <a:t>constantly </a:t>
            </a:r>
            <a:r>
              <a:rPr lang="en-US" sz="1800" dirty="0">
                <a:solidFill>
                  <a:schemeClr val="tx1"/>
                </a:solidFill>
              </a:rPr>
              <a:t>changing. This is, for example, a leg</a:t>
            </a:r>
            <a:r>
              <a:rPr lang="sk-SK" sz="1800" dirty="0">
                <a:solidFill>
                  <a:schemeClr val="tx1"/>
                </a:solidFill>
              </a:rPr>
              <a:t>o</a:t>
            </a:r>
            <a:r>
              <a:rPr lang="en-US" sz="1800" dirty="0">
                <a:solidFill>
                  <a:schemeClr val="tx1"/>
                </a:solidFill>
              </a:rPr>
              <a:t> or </a:t>
            </a:r>
            <a:r>
              <a:rPr lang="sk-SK" sz="1800" dirty="0">
                <a:solidFill>
                  <a:schemeClr val="tx1"/>
                </a:solidFill>
              </a:rPr>
              <a:t>a </a:t>
            </a:r>
            <a:r>
              <a:rPr lang="en-US" sz="1800" dirty="0">
                <a:solidFill>
                  <a:schemeClr val="tx1"/>
                </a:solidFill>
              </a:rPr>
              <a:t>fairy tale</a:t>
            </a:r>
            <a:r>
              <a:rPr lang="sk-SK" sz="1800" dirty="0">
                <a:solidFill>
                  <a:schemeClr val="tx1"/>
                </a:solidFill>
              </a:rPr>
              <a:t> exhibition</a:t>
            </a:r>
            <a:r>
              <a:rPr lang="en-US" sz="1800" dirty="0">
                <a:solidFill>
                  <a:schemeClr val="tx1"/>
                </a:solidFill>
              </a:rPr>
              <a:t>. Below the castle</a:t>
            </a:r>
            <a:r>
              <a:rPr lang="sk-SK" sz="1800" dirty="0">
                <a:solidFill>
                  <a:schemeClr val="tx1"/>
                </a:solidFill>
              </a:rPr>
              <a:t>, there</a:t>
            </a:r>
            <a:r>
              <a:rPr lang="en-US" sz="1800" dirty="0">
                <a:solidFill>
                  <a:schemeClr val="tx1"/>
                </a:solidFill>
              </a:rPr>
              <a:t> is a hotel from which you can see a Roman inscription on a rock from the period of antiquity</a:t>
            </a:r>
            <a:r>
              <a:rPr lang="sk-SK" sz="1800" dirty="0">
                <a:solidFill>
                  <a:schemeClr val="tx1"/>
                </a:solidFill>
              </a:rPr>
              <a:t>.</a:t>
            </a:r>
          </a:p>
          <a:p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461083-E525-482D-832A-8403E9A5B6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82" y="6910590"/>
            <a:ext cx="2636520" cy="3471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C73415-8238-4445-8E3E-1E52D6118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302" y="5767735"/>
            <a:ext cx="2867286" cy="2150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EB2F70-2082-4F51-A7DF-FDF464C934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68" y="7955501"/>
            <a:ext cx="2636520" cy="2636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DD1708-13D4-4B0F-B6ED-5B21A679D9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43" y="7955501"/>
            <a:ext cx="2013790" cy="2505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6ABC13-2AC1-4AC9-B46C-8C734D1A54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52" y="10392395"/>
            <a:ext cx="2595267" cy="1946450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xmlns="" id="{45BD163C-A9A1-409B-935B-CD397F0414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51" y="10790018"/>
            <a:ext cx="3480747" cy="19739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C9566B-5932-4FDB-BE81-1006F77876CB}"/>
              </a:ext>
            </a:extLst>
          </p:cNvPr>
          <p:cNvSpPr txBox="1"/>
          <p:nvPr/>
        </p:nvSpPr>
        <p:spPr>
          <a:xfrm>
            <a:off x="2621324" y="2826102"/>
            <a:ext cx="3899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Trencin Castle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C687E5-B4F4-48C8-B636-125A9BA4C5A1}"/>
              </a:ext>
            </a:extLst>
          </p:cNvPr>
          <p:cNvSpPr txBox="1"/>
          <p:nvPr/>
        </p:nvSpPr>
        <p:spPr>
          <a:xfrm>
            <a:off x="2285026" y="1541711"/>
            <a:ext cx="3424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Slovakia is rich in various historical monuments such as castles</a:t>
            </a:r>
            <a:r>
              <a:rPr lang="sk-SK" dirty="0"/>
              <a:t>, palaces</a:t>
            </a:r>
            <a:r>
              <a:rPr lang="en-US" dirty="0"/>
              <a:t> or mines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965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5DA40F-F995-4E6A-8564-6BFDB4FB0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32" y="1276801"/>
            <a:ext cx="6665100" cy="2367698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>
                <a:solidFill>
                  <a:schemeClr val="tx1"/>
                </a:solidFill>
              </a:rPr>
              <a:t>Dubnik </a:t>
            </a:r>
            <a:r>
              <a:rPr lang="en-US" sz="2000" dirty="0">
                <a:solidFill>
                  <a:schemeClr val="tx1"/>
                </a:solidFill>
              </a:rPr>
              <a:t>opal mines are located near Pre</a:t>
            </a:r>
            <a:r>
              <a:rPr lang="sk-SK" sz="2000" dirty="0">
                <a:solidFill>
                  <a:schemeClr val="tx1"/>
                </a:solidFill>
              </a:rPr>
              <a:t>s</a:t>
            </a:r>
            <a:r>
              <a:rPr lang="en-US" sz="2000" dirty="0" err="1">
                <a:solidFill>
                  <a:schemeClr val="tx1"/>
                </a:solidFill>
              </a:rPr>
              <a:t>ov</a:t>
            </a:r>
            <a:r>
              <a:rPr lang="en-US" sz="2000" dirty="0">
                <a:solidFill>
                  <a:schemeClr val="tx1"/>
                </a:solidFill>
              </a:rPr>
              <a:t> in the village </a:t>
            </a:r>
            <a:r>
              <a:rPr lang="sk-SK" sz="2000" dirty="0">
                <a:solidFill>
                  <a:schemeClr val="tx1"/>
                </a:solidFill>
              </a:rPr>
              <a:t>C</a:t>
            </a:r>
            <a:r>
              <a:rPr lang="en-US" sz="2000" dirty="0" err="1">
                <a:solidFill>
                  <a:schemeClr val="tx1"/>
                </a:solidFill>
              </a:rPr>
              <a:t>ervenica</a:t>
            </a:r>
            <a:r>
              <a:rPr lang="en-US" sz="2000" dirty="0">
                <a:solidFill>
                  <a:schemeClr val="tx1"/>
                </a:solidFill>
              </a:rPr>
              <a:t>. For a long time they were the only known opal mines in the world. The largest infused opal in these mines is Harlequin</a:t>
            </a:r>
            <a:r>
              <a:rPr lang="sk-SK" sz="2000" dirty="0">
                <a:solidFill>
                  <a:schemeClr val="tx1"/>
                </a:solidFill>
              </a:rPr>
              <a:t>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sk-SK" sz="2000" dirty="0">
                <a:solidFill>
                  <a:schemeClr val="tx1"/>
                </a:solidFill>
              </a:rPr>
              <a:t>I</a:t>
            </a:r>
            <a:r>
              <a:rPr lang="en-US" sz="2000" dirty="0" err="1">
                <a:solidFill>
                  <a:schemeClr val="tx1"/>
                </a:solidFill>
              </a:rPr>
              <a:t>ts</a:t>
            </a:r>
            <a:r>
              <a:rPr lang="en-US" sz="2000" dirty="0">
                <a:solidFill>
                  <a:schemeClr val="tx1"/>
                </a:solidFill>
              </a:rPr>
              <a:t> price </a:t>
            </a:r>
            <a:r>
              <a:rPr lang="sk-SK" sz="2000" dirty="0">
                <a:solidFill>
                  <a:schemeClr val="tx1"/>
                </a:solidFill>
              </a:rPr>
              <a:t>was</a:t>
            </a:r>
            <a:r>
              <a:rPr lang="en-US" sz="2000" dirty="0">
                <a:solidFill>
                  <a:schemeClr val="tx1"/>
                </a:solidFill>
              </a:rPr>
              <a:t> estimated at 700,000 Dutch guilders. Today it is located in the Vienna Museum. There is also a pile on which you can find opals and take them home.</a:t>
            </a:r>
            <a:endParaRPr lang="sk-SK" sz="2000" dirty="0">
              <a:solidFill>
                <a:schemeClr val="tx1"/>
              </a:solidFill>
            </a:endParaRPr>
          </a:p>
          <a:p>
            <a:endParaRPr lang="sk-S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DC0C59-B817-4D91-BBCC-4B206240A0E1}"/>
              </a:ext>
            </a:extLst>
          </p:cNvPr>
          <p:cNvSpPr txBox="1"/>
          <p:nvPr/>
        </p:nvSpPr>
        <p:spPr>
          <a:xfrm>
            <a:off x="2410690" y="662703"/>
            <a:ext cx="4779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Dubnik opal mines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A58F57-A203-4D2C-96FF-EA75904DF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1" y="4609683"/>
            <a:ext cx="3190253" cy="2119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B64436-ED8D-42F7-A154-3213E7E938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75" y="3479038"/>
            <a:ext cx="2992924" cy="1995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92E5B2-00D8-4507-8707-E39909C71E7F}"/>
              </a:ext>
            </a:extLst>
          </p:cNvPr>
          <p:cNvSpPr txBox="1"/>
          <p:nvPr/>
        </p:nvSpPr>
        <p:spPr>
          <a:xfrm>
            <a:off x="612832" y="4129229"/>
            <a:ext cx="218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Harlequin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DBFFA0-272F-41A1-BF09-898F3C06A9BE}"/>
              </a:ext>
            </a:extLst>
          </p:cNvPr>
          <p:cNvSpPr txBox="1"/>
          <p:nvPr/>
        </p:nvSpPr>
        <p:spPr>
          <a:xfrm>
            <a:off x="2888672" y="7359448"/>
            <a:ext cx="382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Bojnice Castle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B256AB2-89ED-4FE0-BB45-2AAA58610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694046" y="10172161"/>
            <a:ext cx="2992924" cy="22446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10A3F3C-2A83-478F-9DA1-107D0141A9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21" y="10379433"/>
            <a:ext cx="3102444" cy="19390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F84F6EE-65A1-4761-9AF2-2124ED3EC27E}"/>
              </a:ext>
            </a:extLst>
          </p:cNvPr>
          <p:cNvSpPr txBox="1"/>
          <p:nvPr/>
        </p:nvSpPr>
        <p:spPr>
          <a:xfrm>
            <a:off x="612832" y="7749671"/>
            <a:ext cx="66794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Bojnice castle </a:t>
            </a:r>
            <a:r>
              <a:rPr lang="en-US" dirty="0"/>
              <a:t>is a beautiful castle in the town of </a:t>
            </a:r>
            <a:r>
              <a:rPr lang="en-US" dirty="0" err="1"/>
              <a:t>Bojnice</a:t>
            </a:r>
            <a:r>
              <a:rPr lang="en-US" dirty="0"/>
              <a:t>. </a:t>
            </a:r>
            <a:r>
              <a:rPr lang="sk-SK" dirty="0"/>
              <a:t>T</a:t>
            </a:r>
            <a:r>
              <a:rPr lang="en-US" dirty="0"/>
              <a:t>here are various exhibitions</a:t>
            </a:r>
            <a:r>
              <a:rPr lang="sk-SK" dirty="0"/>
              <a:t> inside</a:t>
            </a:r>
            <a:r>
              <a:rPr lang="en-US" dirty="0"/>
              <a:t>.</a:t>
            </a:r>
            <a:r>
              <a:rPr lang="sk-SK" dirty="0"/>
              <a:t> The large  zoo is near the castle. B</a:t>
            </a:r>
            <a:r>
              <a:rPr lang="en-US" dirty="0" err="1"/>
              <a:t>elow</a:t>
            </a:r>
            <a:r>
              <a:rPr lang="en-US" dirty="0"/>
              <a:t> the castle is a botanical garden and outside Matej's linden tree - the oldest tree in </a:t>
            </a:r>
            <a:r>
              <a:rPr lang="sk-SK" dirty="0"/>
              <a:t>Slovakia</a:t>
            </a:r>
            <a:r>
              <a:rPr lang="en-US" dirty="0"/>
              <a:t>. The castle is a bit like a castle for Cinderella in Disneyland.</a:t>
            </a:r>
            <a:endParaRPr lang="sk-SK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A797EC9-F1EE-4DBD-9DF2-0A22CE7CEB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30" y="9857018"/>
            <a:ext cx="2578906" cy="193902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8191C55-443F-40A6-A581-4DE3B54BB760}"/>
              </a:ext>
            </a:extLst>
          </p:cNvPr>
          <p:cNvSpPr txBox="1"/>
          <p:nvPr/>
        </p:nvSpPr>
        <p:spPr>
          <a:xfrm>
            <a:off x="1460978" y="9500371"/>
            <a:ext cx="2484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Matej's linden tree</a:t>
            </a:r>
            <a:endParaRPr lang="sk-SK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9706A14-CA0D-446D-A696-8465CE22F8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72" y="5548816"/>
            <a:ext cx="3190253" cy="17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3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6C5C8-4718-4896-9324-FA8156CA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725" y="691561"/>
            <a:ext cx="6665099" cy="2465493"/>
          </a:xfrm>
        </p:spPr>
        <p:txBody>
          <a:bodyPr>
            <a:normAutofit/>
          </a:bodyPr>
          <a:lstStyle/>
          <a:p>
            <a:r>
              <a:rPr lang="sk-SK" sz="5400" dirty="0"/>
              <a:t>With kids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8E95B1-ECB3-487F-BB6A-69525ED94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85" y="3545351"/>
            <a:ext cx="6665100" cy="7244110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>
                <a:solidFill>
                  <a:schemeClr val="tx1"/>
                </a:solidFill>
              </a:rPr>
              <a:t>You can </a:t>
            </a:r>
            <a:r>
              <a:rPr lang="en-US" sz="2000" dirty="0">
                <a:solidFill>
                  <a:schemeClr val="tx1"/>
                </a:solidFill>
              </a:rPr>
              <a:t>pet different animals </a:t>
            </a:r>
            <a:r>
              <a:rPr lang="sk-SK" sz="2000" dirty="0">
                <a:solidFill>
                  <a:schemeClr val="tx1"/>
                </a:solidFill>
              </a:rPr>
              <a:t>in The Zoo Contact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sk-SK" sz="2000" dirty="0">
                <a:solidFill>
                  <a:schemeClr val="tx1"/>
                </a:solidFill>
              </a:rPr>
              <a:t>One can f</a:t>
            </a:r>
            <a:r>
              <a:rPr lang="en-US" sz="2000" dirty="0" err="1">
                <a:solidFill>
                  <a:schemeClr val="tx1"/>
                </a:solidFill>
              </a:rPr>
              <a:t>eed</a:t>
            </a:r>
            <a:r>
              <a:rPr lang="en-US" sz="2000" dirty="0">
                <a:solidFill>
                  <a:schemeClr val="tx1"/>
                </a:solidFill>
              </a:rPr>
              <a:t> them and play with them. For example, you may have a parrot on the head or a snake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around the neck.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</a:p>
          <a:p>
            <a:endParaRPr lang="sk-S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E10E2E-1CD0-4E20-B85C-917E956E6238}"/>
              </a:ext>
            </a:extLst>
          </p:cNvPr>
          <p:cNvSpPr txBox="1"/>
          <p:nvPr/>
        </p:nvSpPr>
        <p:spPr>
          <a:xfrm>
            <a:off x="1416129" y="3019003"/>
            <a:ext cx="474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Zoo Contact Liptovsky Mikulas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D80B980-40A9-416C-BB8C-A3359CAEC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0" y="5119870"/>
            <a:ext cx="2927525" cy="1661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DC3539-7EE3-4DE4-BB2C-06CBF3A3A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21" y="4774822"/>
            <a:ext cx="2428875" cy="1876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FF4EFC6-909E-4B79-95F5-28B427B3A205}"/>
              </a:ext>
            </a:extLst>
          </p:cNvPr>
          <p:cNvSpPr txBox="1"/>
          <p:nvPr/>
        </p:nvSpPr>
        <p:spPr>
          <a:xfrm>
            <a:off x="2325018" y="7847870"/>
            <a:ext cx="417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Aquapark Besenova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2A023A9-5580-41CC-AD1C-91C7AA008D90}"/>
              </a:ext>
            </a:extLst>
          </p:cNvPr>
          <p:cNvSpPr txBox="1"/>
          <p:nvPr/>
        </p:nvSpPr>
        <p:spPr>
          <a:xfrm>
            <a:off x="1601423" y="8328566"/>
            <a:ext cx="5174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Aquapark Besenova is a big aquapark in middle Slovakia. T</a:t>
            </a:r>
            <a:r>
              <a:rPr lang="en-US" dirty="0"/>
              <a:t>here are many attractions in it</a:t>
            </a:r>
            <a:r>
              <a:rPr lang="sk-SK" dirty="0"/>
              <a:t>, </a:t>
            </a:r>
            <a:r>
              <a:rPr lang="en-US" dirty="0"/>
              <a:t>for example, a water castle or a </a:t>
            </a:r>
            <a:r>
              <a:rPr lang="sk-SK" dirty="0"/>
              <a:t>big</a:t>
            </a:r>
            <a:r>
              <a:rPr lang="en-US" dirty="0"/>
              <a:t> water slide</a:t>
            </a:r>
            <a:r>
              <a:rPr lang="sk-SK" dirty="0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288A803-F22C-4FF8-B089-00F2F85790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65" y="10371677"/>
            <a:ext cx="2683980" cy="2012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4A92161-7F5B-42C4-89DC-CF28CEB44A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89" y="9573591"/>
            <a:ext cx="3323411" cy="22156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1A1E74B-ADFB-4AD9-AC03-AAC364DC1CA5}"/>
              </a:ext>
            </a:extLst>
          </p:cNvPr>
          <p:cNvSpPr txBox="1"/>
          <p:nvPr/>
        </p:nvSpPr>
        <p:spPr>
          <a:xfrm>
            <a:off x="1338891" y="1834762"/>
            <a:ext cx="4819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There are many zoo parks in Slovakia. For example Zoo Contact in Liptovsky Mikulas or Zoo Bojnice.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7BAECFD-E347-4670-96D6-56F35EAC5B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45" y="4327094"/>
            <a:ext cx="2391370" cy="15855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F0CFA7F-1990-4003-9E12-5B0D5AA55CF9}"/>
              </a:ext>
            </a:extLst>
          </p:cNvPr>
          <p:cNvSpPr txBox="1"/>
          <p:nvPr/>
        </p:nvSpPr>
        <p:spPr>
          <a:xfrm>
            <a:off x="1874725" y="6867164"/>
            <a:ext cx="4606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There are also many aquaparks in Slovakia. For example aquapark Senec or aquapark Besenova.</a:t>
            </a:r>
          </a:p>
        </p:txBody>
      </p:sp>
    </p:spTree>
    <p:extLst>
      <p:ext uri="{BB962C8B-B14F-4D97-AF65-F5344CB8AC3E}">
        <p14:creationId xmlns:p14="http://schemas.microsoft.com/office/powerpoint/2010/main" val="350618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1ED956-F985-4F19-80AC-63934E379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0" y="4273314"/>
            <a:ext cx="1975429" cy="1430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CCE05C-1FCF-4F45-98A8-555C96662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14" y="4210551"/>
            <a:ext cx="3115264" cy="1767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9D1E1E-B837-4B41-AEF3-C8A6811EDC3F}"/>
              </a:ext>
            </a:extLst>
          </p:cNvPr>
          <p:cNvSpPr txBox="1"/>
          <p:nvPr/>
        </p:nvSpPr>
        <p:spPr>
          <a:xfrm>
            <a:off x="1439916" y="2430879"/>
            <a:ext cx="4813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SMOPaJ is a big museum in Liptovsky Mikulas, </a:t>
            </a:r>
            <a:r>
              <a:rPr lang="en-US" dirty="0"/>
              <a:t>there is</a:t>
            </a:r>
            <a:r>
              <a:rPr lang="sk-SK" dirty="0"/>
              <a:t>,</a:t>
            </a:r>
            <a:r>
              <a:rPr lang="en-US" dirty="0"/>
              <a:t> for example, an exhibition about Tatra animals or about Minerals in Slovakia</a:t>
            </a:r>
            <a:r>
              <a:rPr lang="sk-SK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9FDA71-BFA5-4641-A855-36837114ACCB}"/>
              </a:ext>
            </a:extLst>
          </p:cNvPr>
          <p:cNvSpPr txBox="1"/>
          <p:nvPr/>
        </p:nvSpPr>
        <p:spPr>
          <a:xfrm>
            <a:off x="759907" y="1939893"/>
            <a:ext cx="70530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dirty="0"/>
              <a:t>SMOPaJ (Slovakia Museum of Nature and Caves)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2E0455-EF70-4CF3-8A4A-6A5591D63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43" y="4139452"/>
            <a:ext cx="2738000" cy="16798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FC209CE-4247-46A5-A5F2-0A200AAB8529}"/>
              </a:ext>
            </a:extLst>
          </p:cNvPr>
          <p:cNvSpPr txBox="1"/>
          <p:nvPr/>
        </p:nvSpPr>
        <p:spPr>
          <a:xfrm>
            <a:off x="6174837" y="5780021"/>
            <a:ext cx="2306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Exhibition about Slovakia caves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967F1E-6374-4CDA-880F-6BFA5937A441}"/>
              </a:ext>
            </a:extLst>
          </p:cNvPr>
          <p:cNvSpPr txBox="1"/>
          <p:nvPr/>
        </p:nvSpPr>
        <p:spPr>
          <a:xfrm>
            <a:off x="2302837" y="3770120"/>
            <a:ext cx="365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Exhibition about Tatra animals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33268C4-2F13-4B91-8DBC-43A9E9AB4F0E}"/>
              </a:ext>
            </a:extLst>
          </p:cNvPr>
          <p:cNvSpPr txBox="1"/>
          <p:nvPr/>
        </p:nvSpPr>
        <p:spPr>
          <a:xfrm>
            <a:off x="120550" y="5703704"/>
            <a:ext cx="211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Mamut in SMOPaJ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8E2AE8-634D-42A0-A203-8A474FB2EF0C}"/>
              </a:ext>
            </a:extLst>
          </p:cNvPr>
          <p:cNvSpPr txBox="1"/>
          <p:nvPr/>
        </p:nvSpPr>
        <p:spPr>
          <a:xfrm>
            <a:off x="1838382" y="655967"/>
            <a:ext cx="4718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We have a lot of m</a:t>
            </a:r>
            <a:r>
              <a:rPr lang="nn-NO" dirty="0"/>
              <a:t>useums</a:t>
            </a:r>
            <a:r>
              <a:rPr lang="sk-SK" dirty="0"/>
              <a:t> in Slovakia. For example Slovakia National Museum or SMOPaJ.</a:t>
            </a:r>
            <a:r>
              <a:rPr lang="nn-NO" dirty="0"/>
              <a:t> </a:t>
            </a:r>
          </a:p>
          <a:p>
            <a:endParaRPr lang="sk-SK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FFD9D6-F763-49EE-9DB3-02CD7CCE2BF8}"/>
              </a:ext>
            </a:extLst>
          </p:cNvPr>
          <p:cNvSpPr txBox="1"/>
          <p:nvPr/>
        </p:nvSpPr>
        <p:spPr>
          <a:xfrm>
            <a:off x="3211351" y="6341787"/>
            <a:ext cx="5485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Oblazy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0F26FE0-6702-4840-8F18-80EFF722F9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1" y="8949597"/>
            <a:ext cx="3115264" cy="20794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1281BD9-B12B-4F45-98DF-C06F6EE32E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26" y="10387479"/>
            <a:ext cx="2896113" cy="21720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64C0238-44C4-490C-8308-CCB41BCB8F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09" y="8457333"/>
            <a:ext cx="3115264" cy="24043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0DDA452-9554-4B74-AE19-A3B0EA3ECB43}"/>
              </a:ext>
            </a:extLst>
          </p:cNvPr>
          <p:cNvSpPr txBox="1"/>
          <p:nvPr/>
        </p:nvSpPr>
        <p:spPr>
          <a:xfrm>
            <a:off x="1739103" y="6759476"/>
            <a:ext cx="4215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Oblazy are nice touristic opportunity for famillies with kids. It is located in Liptov. </a:t>
            </a:r>
            <a:r>
              <a:rPr lang="en-US" dirty="0"/>
              <a:t>There is a big water mill</a:t>
            </a:r>
            <a:r>
              <a:rPr lang="sk-SK" dirty="0"/>
              <a:t> and </a:t>
            </a:r>
            <a:r>
              <a:rPr lang="en-US" dirty="0"/>
              <a:t>a lot of goats you can feed.</a:t>
            </a:r>
            <a:r>
              <a:rPr lang="sk-SK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CAF017-C943-437F-AB5B-160F19551C49}"/>
              </a:ext>
            </a:extLst>
          </p:cNvPr>
          <p:cNvSpPr txBox="1"/>
          <p:nvPr/>
        </p:nvSpPr>
        <p:spPr>
          <a:xfrm>
            <a:off x="5728176" y="8075310"/>
            <a:ext cx="23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Goats in Oblazy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C907DA5-EB7C-4689-B93D-DDC2C62B0B0C}"/>
              </a:ext>
            </a:extLst>
          </p:cNvPr>
          <p:cNvSpPr txBox="1"/>
          <p:nvPr/>
        </p:nvSpPr>
        <p:spPr>
          <a:xfrm>
            <a:off x="483431" y="8598176"/>
            <a:ext cx="371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Waterfall in Oblazy</a:t>
            </a:r>
          </a:p>
        </p:txBody>
      </p:sp>
    </p:spTree>
    <p:extLst>
      <p:ext uri="{BB962C8B-B14F-4D97-AF65-F5344CB8AC3E}">
        <p14:creationId xmlns:p14="http://schemas.microsoft.com/office/powerpoint/2010/main" val="82801600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0339F6263CC064D8CBEB1A26A7B9629" ma:contentTypeVersion="7" ma:contentTypeDescription="Umožňuje vytvoriť nový dokument." ma:contentTypeScope="" ma:versionID="cb2b965d12212b8ff4f928e2bd62947f">
  <xsd:schema xmlns:xsd="http://www.w3.org/2001/XMLSchema" xmlns:xs="http://www.w3.org/2001/XMLSchema" xmlns:p="http://schemas.microsoft.com/office/2006/metadata/properties" xmlns:ns2="a8390b2c-03b3-43b0-a176-a1a832dc73be" targetNamespace="http://schemas.microsoft.com/office/2006/metadata/properties" ma:root="true" ma:fieldsID="9245169696176140c59b2a9c2be2911f" ns2:_="">
    <xsd:import namespace="a8390b2c-03b3-43b0-a176-a1a832dc73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90b2c-03b3-43b0-a176-a1a832dc73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02A191-200F-4025-9CDD-184505E16883}">
  <ds:schemaRefs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a8390b2c-03b3-43b0-a176-a1a832dc73be"/>
  </ds:schemaRefs>
</ds:datastoreItem>
</file>

<file path=customXml/itemProps2.xml><?xml version="1.0" encoding="utf-8"?>
<ds:datastoreItem xmlns:ds="http://schemas.openxmlformats.org/officeDocument/2006/customXml" ds:itemID="{54F98573-E6E5-408B-A874-E11D39A939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036A40-9238-4647-A3E6-77D5484BA8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390b2c-03b3-43b0-a176-a1a832dc73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804</Words>
  <Application>Microsoft Office PowerPoint</Application>
  <PresentationFormat>A3 (297 x 420 mm)</PresentationFormat>
  <Paragraphs>69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Facet</vt:lpstr>
      <vt:lpstr>Slovakia</vt:lpstr>
      <vt:lpstr>Nature</vt:lpstr>
      <vt:lpstr>Prezentácia programu PowerPoint</vt:lpstr>
      <vt:lpstr>Towns</vt:lpstr>
      <vt:lpstr>Prezentácia programu PowerPoint</vt:lpstr>
      <vt:lpstr>History</vt:lpstr>
      <vt:lpstr>Prezentácia programu PowerPoint</vt:lpstr>
      <vt:lpstr>With kids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Slovakia</dc:title>
  <dc:creator>Michal Rehak (Ext)</dc:creator>
  <cp:lastModifiedBy>Ucitel</cp:lastModifiedBy>
  <cp:revision>90</cp:revision>
  <dcterms:created xsi:type="dcterms:W3CDTF">2021-03-09T07:53:43Z</dcterms:created>
  <dcterms:modified xsi:type="dcterms:W3CDTF">2021-03-30T17:05:19Z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0x010100F0339F6263CC064D8CBEB1A26A7B9629</vt:lpwstr>
  </property>
</Properties>
</file>