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layfair Display"/>
      <p:regular r:id="rId27"/>
      <p:bold r:id="rId28"/>
      <p:italic r:id="rId29"/>
      <p:boldItalic r:id="rId30"/>
    </p:embeddedFont>
    <p:embeddedFont>
      <p:font typeface="Montserrat"/>
      <p:regular r:id="rId31"/>
      <p:bold r:id="rId32"/>
      <p:italic r:id="rId33"/>
      <p:boldItalic r:id="rId34"/>
    </p:embeddedFont>
    <p:embeddedFont>
      <p:font typeface="Oswal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PlayfairDisplay-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Oswald-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swa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e0eef7ab6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e0eef7ab6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e0eef7ab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6e0eef7ab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6e0eef7ab6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e0eef7ab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e0eef7ab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e0eef7ab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e0eef7ab6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e0eef7ab6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e0eef7ab6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6e0eef7ab6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6e0eef7ab6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e0eef7ab6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e0eef7ab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e0eef7ab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e0eef7ab6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e0eef7ab6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e0eef7ab6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e0eef7ab6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6e0eef7ab6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6e0eef7ab6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e0eef7ab6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e0eef7ab6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e0eef7ab6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e0eef7ab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6e0eef7ab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e0eef7ab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6e0eef7ab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6e0eef7ab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6e0eef7ab6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6e0eef7ab6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e0eef7ab6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e0eef7ab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6e0eef7ab6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6e0eef7ab6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6e0eef7ab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6e0eef7ab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6e0eef7ab6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6e0eef7ab6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1600"/>
              </a:spcBef>
              <a:spcAft>
                <a:spcPts val="0"/>
              </a:spcAft>
              <a:buSzPts val="1400"/>
              <a:buChar char="○"/>
              <a:defRPr>
                <a:highlight>
                  <a:schemeClr val="dk1"/>
                </a:highlight>
              </a:defRPr>
            </a:lvl2pPr>
            <a:lvl3pPr indent="-317500" lvl="2" marL="1371600" rtl="0" algn="ctr">
              <a:spcBef>
                <a:spcPts val="1600"/>
              </a:spcBef>
              <a:spcAft>
                <a:spcPts val="0"/>
              </a:spcAft>
              <a:buSzPts val="1400"/>
              <a:buChar char="■"/>
              <a:defRPr>
                <a:highlight>
                  <a:schemeClr val="dk1"/>
                </a:highlight>
              </a:defRPr>
            </a:lvl3pPr>
            <a:lvl4pPr indent="-317500" lvl="3" marL="1828800" rtl="0" algn="ctr">
              <a:spcBef>
                <a:spcPts val="1600"/>
              </a:spcBef>
              <a:spcAft>
                <a:spcPts val="0"/>
              </a:spcAft>
              <a:buSzPts val="1400"/>
              <a:buChar char="●"/>
              <a:defRPr>
                <a:highlight>
                  <a:schemeClr val="dk1"/>
                </a:highlight>
              </a:defRPr>
            </a:lvl4pPr>
            <a:lvl5pPr indent="-317500" lvl="4" marL="2286000" rtl="0" algn="ctr">
              <a:spcBef>
                <a:spcPts val="1600"/>
              </a:spcBef>
              <a:spcAft>
                <a:spcPts val="0"/>
              </a:spcAft>
              <a:buSzPts val="1400"/>
              <a:buChar char="○"/>
              <a:defRPr>
                <a:highlight>
                  <a:schemeClr val="dk1"/>
                </a:highlight>
              </a:defRPr>
            </a:lvl5pPr>
            <a:lvl6pPr indent="-317500" lvl="5" marL="2743200" rtl="0" algn="ctr">
              <a:spcBef>
                <a:spcPts val="1600"/>
              </a:spcBef>
              <a:spcAft>
                <a:spcPts val="0"/>
              </a:spcAft>
              <a:buSzPts val="1400"/>
              <a:buChar char="■"/>
              <a:defRPr>
                <a:highlight>
                  <a:schemeClr val="dk1"/>
                </a:highlight>
              </a:defRPr>
            </a:lvl6pPr>
            <a:lvl7pPr indent="-317500" lvl="6" marL="3200400" rtl="0" algn="ctr">
              <a:spcBef>
                <a:spcPts val="1600"/>
              </a:spcBef>
              <a:spcAft>
                <a:spcPts val="0"/>
              </a:spcAft>
              <a:buSzPts val="1400"/>
              <a:buChar char="●"/>
              <a:defRPr>
                <a:highlight>
                  <a:schemeClr val="dk1"/>
                </a:highlight>
              </a:defRPr>
            </a:lvl7pPr>
            <a:lvl8pPr indent="-317500" lvl="7" marL="3657600" rtl="0" algn="ctr">
              <a:spcBef>
                <a:spcPts val="1600"/>
              </a:spcBef>
              <a:spcAft>
                <a:spcPts val="0"/>
              </a:spcAft>
              <a:buSzPts val="1400"/>
              <a:buChar char="○"/>
              <a:defRPr>
                <a:highlight>
                  <a:schemeClr val="dk1"/>
                </a:highlight>
              </a:defRPr>
            </a:lvl8pPr>
            <a:lvl9pPr indent="-317500" lvl="8" marL="4114800" rtl="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1600"/>
              </a:spcBef>
              <a:spcAft>
                <a:spcPts val="0"/>
              </a:spcAft>
              <a:buSzPts val="1400"/>
              <a:buChar char="○"/>
              <a:defRPr>
                <a:highlight>
                  <a:schemeClr val="lt1"/>
                </a:highlight>
              </a:defRPr>
            </a:lvl2pPr>
            <a:lvl3pPr indent="-317500" lvl="2" marL="1371600" rtl="0">
              <a:spcBef>
                <a:spcPts val="1600"/>
              </a:spcBef>
              <a:spcAft>
                <a:spcPts val="0"/>
              </a:spcAft>
              <a:buSzPts val="1400"/>
              <a:buChar char="■"/>
              <a:defRPr>
                <a:highlight>
                  <a:schemeClr val="lt1"/>
                </a:highlight>
              </a:defRPr>
            </a:lvl3pPr>
            <a:lvl4pPr indent="-317500" lvl="3" marL="1828800" rtl="0">
              <a:spcBef>
                <a:spcPts val="1600"/>
              </a:spcBef>
              <a:spcAft>
                <a:spcPts val="0"/>
              </a:spcAft>
              <a:buSzPts val="1400"/>
              <a:buChar char="●"/>
              <a:defRPr>
                <a:highlight>
                  <a:schemeClr val="lt1"/>
                </a:highlight>
              </a:defRPr>
            </a:lvl4pPr>
            <a:lvl5pPr indent="-317500" lvl="4" marL="2286000" rtl="0">
              <a:spcBef>
                <a:spcPts val="1600"/>
              </a:spcBef>
              <a:spcAft>
                <a:spcPts val="0"/>
              </a:spcAft>
              <a:buSzPts val="1400"/>
              <a:buChar char="○"/>
              <a:defRPr>
                <a:highlight>
                  <a:schemeClr val="lt1"/>
                </a:highlight>
              </a:defRPr>
            </a:lvl5pPr>
            <a:lvl6pPr indent="-317500" lvl="5" marL="2743200" rtl="0">
              <a:spcBef>
                <a:spcPts val="1600"/>
              </a:spcBef>
              <a:spcAft>
                <a:spcPts val="0"/>
              </a:spcAft>
              <a:buSzPts val="1400"/>
              <a:buChar char="■"/>
              <a:defRPr>
                <a:highlight>
                  <a:schemeClr val="lt1"/>
                </a:highlight>
              </a:defRPr>
            </a:lvl6pPr>
            <a:lvl7pPr indent="-317500" lvl="6" marL="3200400" rtl="0">
              <a:spcBef>
                <a:spcPts val="1600"/>
              </a:spcBef>
              <a:spcAft>
                <a:spcPts val="0"/>
              </a:spcAft>
              <a:buSzPts val="1400"/>
              <a:buChar char="●"/>
              <a:defRPr>
                <a:highlight>
                  <a:schemeClr val="lt1"/>
                </a:highlight>
              </a:defRPr>
            </a:lvl7pPr>
            <a:lvl8pPr indent="-317500" lvl="7" marL="3657600" rtl="0">
              <a:spcBef>
                <a:spcPts val="1600"/>
              </a:spcBef>
              <a:spcAft>
                <a:spcPts val="0"/>
              </a:spcAft>
              <a:buSzPts val="1400"/>
              <a:buChar char="○"/>
              <a:defRPr>
                <a:highlight>
                  <a:schemeClr val="lt1"/>
                </a:highlight>
              </a:defRPr>
            </a:lvl8pPr>
            <a:lvl9pPr indent="-317500" lvl="8" marL="4114800" rtl="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crystalinks.com/earthquakes-mythology.html" TargetMode="External"/><Relationship Id="rId4" Type="http://schemas.openxmlformats.org/officeDocument/2006/relationships/hyperlink" Target="https://www.crystalinks.com/earthquakes-mythology.html" TargetMode="External"/><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en.wikipedia.org/wiki/Namazu_(Japanese_mythology)" TargetMode="External"/><Relationship Id="rId4" Type="http://schemas.openxmlformats.org/officeDocument/2006/relationships/image" Target="../media/image19.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118125"/>
            <a:ext cx="8455500" cy="319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Mythology and EarthQuakes</a:t>
            </a:r>
            <a:endParaRPr/>
          </a:p>
          <a:p>
            <a:pPr indent="0" lvl="0" marL="0" rtl="0" algn="ctr">
              <a:spcBef>
                <a:spcPts val="0"/>
              </a:spcBef>
              <a:spcAft>
                <a:spcPts val="0"/>
              </a:spcAft>
              <a:buNone/>
            </a:pPr>
            <a:r>
              <a:rPr lang="en"/>
              <a:t>worldwile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5733750" y="360700"/>
            <a:ext cx="2733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South, Central and North America</a:t>
            </a:r>
            <a:endParaRPr/>
          </a:p>
        </p:txBody>
      </p:sp>
      <p:pic>
        <p:nvPicPr>
          <p:cNvPr id="119" name="Google Shape;119;p22"/>
          <p:cNvPicPr preferRelativeResize="0"/>
          <p:nvPr/>
        </p:nvPicPr>
        <p:blipFill>
          <a:blip r:embed="rId3">
            <a:alphaModFix/>
          </a:blip>
          <a:stretch>
            <a:fillRect/>
          </a:stretch>
        </p:blipFill>
        <p:spPr>
          <a:xfrm>
            <a:off x="-1" y="0"/>
            <a:ext cx="5060574"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Peru</a:t>
            </a:r>
            <a:endParaRPr/>
          </a:p>
        </p:txBody>
      </p:sp>
      <p:sp>
        <p:nvSpPr>
          <p:cNvPr id="125" name="Google Shape;125;p23"/>
          <p:cNvSpPr txBox="1"/>
          <p:nvPr>
            <p:ph idx="1" type="body"/>
          </p:nvPr>
        </p:nvSpPr>
        <p:spPr>
          <a:xfrm>
            <a:off x="311700" y="955625"/>
            <a:ext cx="8520600" cy="36132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n" sz="1400">
                <a:highlight>
                  <a:srgbClr val="FFFFFF"/>
                </a:highlight>
                <a:latin typeface="Arial"/>
                <a:ea typeface="Arial"/>
                <a:cs typeface="Arial"/>
                <a:sym typeface="Arial"/>
              </a:rPr>
              <a:t>Whenever a god visited the earth to count how many people were there, his footsteps caused earthquakes. To shorten his task, the people ran out of their houses to shout 'I'm here, I'm here!' (incorporating in their myth, the wisdom of leaving flimsy houses during an earthquake).</a:t>
            </a:r>
            <a:endParaRPr sz="1400"/>
          </a:p>
        </p:txBody>
      </p:sp>
      <p:pic>
        <p:nvPicPr>
          <p:cNvPr id="126" name="Google Shape;126;p23"/>
          <p:cNvPicPr preferRelativeResize="0"/>
          <p:nvPr/>
        </p:nvPicPr>
        <p:blipFill>
          <a:blip r:embed="rId3">
            <a:alphaModFix/>
          </a:blip>
          <a:stretch>
            <a:fillRect/>
          </a:stretch>
        </p:blipFill>
        <p:spPr>
          <a:xfrm>
            <a:off x="2176025" y="1939350"/>
            <a:ext cx="3921400" cy="2852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Mexican Vaqueiros California</a:t>
            </a:r>
            <a:endParaRPr/>
          </a:p>
        </p:txBody>
      </p:sp>
      <p:sp>
        <p:nvSpPr>
          <p:cNvPr id="132" name="Google Shape;132;p2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El Diablo, an Indian god, made a giant rip in the ground so that he and his cohorts did not have to take the long way around when they wanted to stir up mischief on Earth.</a:t>
            </a:r>
            <a:endParaRPr sz="1400"/>
          </a:p>
        </p:txBody>
      </p:sp>
      <p:pic>
        <p:nvPicPr>
          <p:cNvPr id="133" name="Google Shape;133;p24"/>
          <p:cNvPicPr preferRelativeResize="0"/>
          <p:nvPr/>
        </p:nvPicPr>
        <p:blipFill>
          <a:blip r:embed="rId3">
            <a:alphaModFix/>
          </a:blip>
          <a:stretch>
            <a:fillRect/>
          </a:stretch>
        </p:blipFill>
        <p:spPr>
          <a:xfrm>
            <a:off x="3113600" y="2109250"/>
            <a:ext cx="1905000" cy="2305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Aztecs</a:t>
            </a:r>
            <a:endParaRPr/>
          </a:p>
        </p:txBody>
      </p:sp>
      <p:sp>
        <p:nvSpPr>
          <p:cNvPr id="139" name="Google Shape;139;p25"/>
          <p:cNvSpPr txBox="1"/>
          <p:nvPr>
            <p:ph idx="1" type="body"/>
          </p:nvPr>
        </p:nvSpPr>
        <p:spPr>
          <a:xfrm>
            <a:off x="311700" y="124812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The Aztecs who lived in the Valley of Mexico personified the source of earthquakes in Tepeyollotl, a mountain god, who took the form of a jaguar leaping toward the sun.</a:t>
            </a:r>
            <a:endParaRPr sz="1400"/>
          </a:p>
        </p:txBody>
      </p:sp>
      <p:pic>
        <p:nvPicPr>
          <p:cNvPr id="140" name="Google Shape;140;p25"/>
          <p:cNvPicPr preferRelativeResize="0"/>
          <p:nvPr/>
        </p:nvPicPr>
        <p:blipFill>
          <a:blip r:embed="rId3">
            <a:alphaModFix/>
          </a:blip>
          <a:stretch>
            <a:fillRect/>
          </a:stretch>
        </p:blipFill>
        <p:spPr>
          <a:xfrm>
            <a:off x="3351896" y="2021500"/>
            <a:ext cx="2247449" cy="2953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Gabrielino Indias, South California</a:t>
            </a:r>
            <a:endParaRPr/>
          </a:p>
        </p:txBody>
      </p:sp>
      <p:sp>
        <p:nvSpPr>
          <p:cNvPr id="146" name="Google Shape;146;p26"/>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n" sz="1400">
                <a:highlight>
                  <a:srgbClr val="FFFFFF"/>
                </a:highlight>
                <a:latin typeface="Arial"/>
                <a:ea typeface="Arial"/>
                <a:cs typeface="Arial"/>
                <a:sym typeface="Arial"/>
              </a:rPr>
              <a:t>Long ago, Great Spirit made a beautiful land that turtles carried on their backs in lakes and rivers calling Earth Turtle Island. One day the turtles began to argue. Three swam east; the other three swam west. The earth shook and cracked. The turtles could not swim far, because their load was heavy. So they made up. But once in a while, the turtles argue again. Each time, the earth shakes.</a:t>
            </a:r>
            <a:endParaRPr sz="1400"/>
          </a:p>
        </p:txBody>
      </p:sp>
      <p:pic>
        <p:nvPicPr>
          <p:cNvPr id="147" name="Google Shape;147;p26"/>
          <p:cNvPicPr preferRelativeResize="0"/>
          <p:nvPr/>
        </p:nvPicPr>
        <p:blipFill>
          <a:blip r:embed="rId3">
            <a:alphaModFix/>
          </a:blip>
          <a:stretch>
            <a:fillRect/>
          </a:stretch>
        </p:blipFill>
        <p:spPr>
          <a:xfrm>
            <a:off x="2300975" y="2919175"/>
            <a:ext cx="4762500" cy="1352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Africa</a:t>
            </a:r>
            <a:endParaRPr/>
          </a:p>
        </p:txBody>
      </p:sp>
      <p:pic>
        <p:nvPicPr>
          <p:cNvPr id="153" name="Google Shape;153;p27"/>
          <p:cNvPicPr preferRelativeResize="0"/>
          <p:nvPr/>
        </p:nvPicPr>
        <p:blipFill>
          <a:blip r:embed="rId3">
            <a:alphaModFix/>
          </a:blip>
          <a:stretch>
            <a:fillRect/>
          </a:stretch>
        </p:blipFill>
        <p:spPr>
          <a:xfrm>
            <a:off x="1880950" y="1184175"/>
            <a:ext cx="5637551"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West Africa</a:t>
            </a:r>
            <a:endParaRPr/>
          </a:p>
        </p:txBody>
      </p:sp>
      <p:sp>
        <p:nvSpPr>
          <p:cNvPr id="159" name="Google Shape;159;p28"/>
          <p:cNvSpPr txBox="1"/>
          <p:nvPr>
            <p:ph idx="1" type="body"/>
          </p:nvPr>
        </p:nvSpPr>
        <p:spPr>
          <a:xfrm>
            <a:off x="311700" y="1107600"/>
            <a:ext cx="85206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400">
                <a:solidFill>
                  <a:srgbClr val="555555"/>
                </a:solidFill>
                <a:highlight>
                  <a:srgbClr val="FFFFFF"/>
                </a:highlight>
                <a:latin typeface="Arial"/>
                <a:ea typeface="Arial"/>
                <a:cs typeface="Arial"/>
                <a:sym typeface="Arial"/>
              </a:rPr>
              <a:t>In West Africa, the Earth is considered a flat disk, held up by an enormous mountain in the west and by a giant in the east. The giant’s wife holds up the sky. The Earth trembles when he stops to hug her.</a:t>
            </a:r>
            <a:endParaRPr sz="1400">
              <a:solidFill>
                <a:srgbClr val="555555"/>
              </a:solidFill>
              <a:highlight>
                <a:srgbClr val="FFFFFF"/>
              </a:highlight>
              <a:latin typeface="Arial"/>
              <a:ea typeface="Arial"/>
              <a:cs typeface="Arial"/>
              <a:sym typeface="Arial"/>
            </a:endParaRPr>
          </a:p>
          <a:p>
            <a:pPr indent="0" lvl="0" marL="0" rtl="0" algn="just">
              <a:spcBef>
                <a:spcPts val="900"/>
              </a:spcBef>
              <a:spcAft>
                <a:spcPts val="0"/>
              </a:spcAft>
              <a:buNone/>
            </a:pPr>
            <a:r>
              <a:rPr lang="en" sz="1400">
                <a:solidFill>
                  <a:srgbClr val="555555"/>
                </a:solidFill>
                <a:highlight>
                  <a:srgbClr val="FFFFFF"/>
                </a:highlight>
                <a:latin typeface="Arial"/>
                <a:ea typeface="Arial"/>
                <a:cs typeface="Arial"/>
                <a:sym typeface="Arial"/>
              </a:rPr>
              <a:t>Other West Africans claimed that a Giant carries the Earth on his head. All the plants that grow on the Earth are his hair, and people and animals are the insects that crawl through his hair. He usually sits and faces the east, but once in a while he turns to the west and then back to the east, with a jolt that is felt as an earthquake.</a:t>
            </a:r>
            <a:endParaRPr sz="1400">
              <a:solidFill>
                <a:srgbClr val="555555"/>
              </a:solidFill>
              <a:highlight>
                <a:srgbClr val="FFFFFF"/>
              </a:highlight>
              <a:latin typeface="Arial"/>
              <a:ea typeface="Arial"/>
              <a:cs typeface="Arial"/>
              <a:sym typeface="Arial"/>
            </a:endParaRPr>
          </a:p>
          <a:p>
            <a:pPr indent="0" lvl="0" marL="0" rtl="0" algn="l">
              <a:spcBef>
                <a:spcPts val="900"/>
              </a:spcBef>
              <a:spcAft>
                <a:spcPts val="900"/>
              </a:spcAft>
              <a:buNone/>
            </a:pPr>
            <a:r>
              <a:t/>
            </a:r>
            <a:endParaRPr sz="1400">
              <a:solidFill>
                <a:srgbClr val="000000"/>
              </a:solidFill>
              <a:highlight>
                <a:srgbClr val="FFFFFF"/>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Eastern Africa</a:t>
            </a:r>
            <a:endParaRPr/>
          </a:p>
        </p:txBody>
      </p:sp>
      <p:sp>
        <p:nvSpPr>
          <p:cNvPr id="165" name="Google Shape;165;p29"/>
          <p:cNvSpPr txBox="1"/>
          <p:nvPr>
            <p:ph idx="1" type="body"/>
          </p:nvPr>
        </p:nvSpPr>
        <p:spPr>
          <a:xfrm>
            <a:off x="311700" y="1234075"/>
            <a:ext cx="48177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2"/>
              </a:buClr>
              <a:buSzPts val="1100"/>
              <a:buFont typeface="Arial"/>
              <a:buNone/>
            </a:pPr>
            <a:r>
              <a:rPr lang="en" sz="1400">
                <a:solidFill>
                  <a:srgbClr val="555555"/>
                </a:solidFill>
                <a:highlight>
                  <a:srgbClr val="FFFFFF"/>
                </a:highlight>
                <a:latin typeface="Arial"/>
                <a:ea typeface="Arial"/>
                <a:cs typeface="Arial"/>
                <a:sym typeface="Arial"/>
              </a:rPr>
              <a:t>In different parts of Africa, earthquake legends have also arisen. One of these from Eastern Africa involves a compliant cow. The cow stands on a huge flat stone, and the stone in turn is resting on the back of a giant fish. The cow balances the earth on the tip of one of its long horns, but the weight of this sometimes causes her neck to ache. When the aching gets too bad she tosses the globe onto the other horn. It is this movement that causes the earth to shake.</a:t>
            </a:r>
            <a:endParaRPr sz="1400">
              <a:solidFill>
                <a:srgbClr val="555555"/>
              </a:solidFill>
              <a:highlight>
                <a:srgbClr val="FFFFFF"/>
              </a:highlight>
              <a:latin typeface="Arial"/>
              <a:ea typeface="Arial"/>
              <a:cs typeface="Arial"/>
              <a:sym typeface="Arial"/>
            </a:endParaRPr>
          </a:p>
          <a:p>
            <a:pPr indent="0" lvl="0" marL="0" rtl="0" algn="just">
              <a:spcBef>
                <a:spcPts val="900"/>
              </a:spcBef>
              <a:spcAft>
                <a:spcPts val="1600"/>
              </a:spcAft>
              <a:buNone/>
            </a:pPr>
            <a:r>
              <a:t/>
            </a:r>
            <a:endParaRPr sz="1400">
              <a:solidFill>
                <a:srgbClr val="000000"/>
              </a:solidFill>
              <a:highlight>
                <a:srgbClr val="FFFFFF"/>
              </a:highlight>
              <a:latin typeface="Arial"/>
              <a:ea typeface="Arial"/>
              <a:cs typeface="Arial"/>
              <a:sym typeface="Arial"/>
            </a:endParaRPr>
          </a:p>
        </p:txBody>
      </p:sp>
      <p:pic>
        <p:nvPicPr>
          <p:cNvPr id="166" name="Google Shape;166;p29"/>
          <p:cNvPicPr preferRelativeResize="0"/>
          <p:nvPr/>
        </p:nvPicPr>
        <p:blipFill rotWithShape="1">
          <a:blip r:embed="rId3">
            <a:alphaModFix/>
          </a:blip>
          <a:srcRect b="0" l="31230" r="30900" t="0"/>
          <a:stretch/>
        </p:blipFill>
        <p:spPr>
          <a:xfrm>
            <a:off x="5396475" y="315400"/>
            <a:ext cx="3435825" cy="416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Mozambique</a:t>
            </a:r>
            <a:endParaRPr/>
          </a:p>
        </p:txBody>
      </p:sp>
      <p:sp>
        <p:nvSpPr>
          <p:cNvPr id="172" name="Google Shape;172;p30"/>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400">
                <a:solidFill>
                  <a:srgbClr val="555555"/>
                </a:solidFill>
                <a:highlight>
                  <a:srgbClr val="FFFFFF"/>
                </a:highlight>
                <a:latin typeface="Arial"/>
                <a:ea typeface="Arial"/>
                <a:cs typeface="Arial"/>
                <a:sym typeface="Arial"/>
              </a:rPr>
              <a:t>The people of Mozambique believe, the Earth is a living creature, and it has the same kinds of problems people have. Sometimes, it gets sick with fever and chills and we can feel its shaking.</a:t>
            </a:r>
            <a:endParaRPr sz="1400">
              <a:solidFill>
                <a:srgbClr val="555555"/>
              </a:solidFill>
              <a:highlight>
                <a:srgbClr val="FFFFFF"/>
              </a:highlight>
              <a:latin typeface="Arial"/>
              <a:ea typeface="Arial"/>
              <a:cs typeface="Arial"/>
              <a:sym typeface="Arial"/>
            </a:endParaRPr>
          </a:p>
          <a:p>
            <a:pPr indent="0" lvl="0" marL="0" rtl="0" algn="just">
              <a:spcBef>
                <a:spcPts val="900"/>
              </a:spcBef>
              <a:spcAft>
                <a:spcPts val="1600"/>
              </a:spcAft>
              <a:buNone/>
            </a:pPr>
            <a:r>
              <a:t/>
            </a:r>
            <a:endParaRPr sz="1400">
              <a:solidFill>
                <a:srgbClr val="000000"/>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Australia - Oceania</a:t>
            </a:r>
            <a:endParaRPr/>
          </a:p>
        </p:txBody>
      </p:sp>
      <p:pic>
        <p:nvPicPr>
          <p:cNvPr id="178" name="Google Shape;178;p31"/>
          <p:cNvPicPr preferRelativeResize="0"/>
          <p:nvPr/>
        </p:nvPicPr>
        <p:blipFill>
          <a:blip r:embed="rId3">
            <a:alphaModFix/>
          </a:blip>
          <a:stretch>
            <a:fillRect/>
          </a:stretch>
        </p:blipFill>
        <p:spPr>
          <a:xfrm>
            <a:off x="1511025" y="1222650"/>
            <a:ext cx="6121950" cy="3724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Europe</a:t>
            </a:r>
            <a:endParaRPr/>
          </a:p>
        </p:txBody>
      </p:sp>
      <p:pic>
        <p:nvPicPr>
          <p:cNvPr id="64" name="Google Shape;64;p14"/>
          <p:cNvPicPr preferRelativeResize="0"/>
          <p:nvPr/>
        </p:nvPicPr>
        <p:blipFill rotWithShape="1">
          <a:blip r:embed="rId3">
            <a:alphaModFix/>
          </a:blip>
          <a:srcRect b="7646" l="0" r="0" t="0"/>
          <a:stretch/>
        </p:blipFill>
        <p:spPr>
          <a:xfrm>
            <a:off x="1447500" y="1172925"/>
            <a:ext cx="6377075" cy="3661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Zealand</a:t>
            </a:r>
            <a:endParaRPr/>
          </a:p>
        </p:txBody>
      </p:sp>
      <p:sp>
        <p:nvSpPr>
          <p:cNvPr id="184" name="Google Shape;184;p32"/>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n" sz="1400">
                <a:solidFill>
                  <a:srgbClr val="000000"/>
                </a:solidFill>
                <a:highlight>
                  <a:srgbClr val="FFFFFF"/>
                </a:highlight>
                <a:latin typeface="Arial"/>
                <a:ea typeface="Arial"/>
                <a:cs typeface="Arial"/>
                <a:sym typeface="Arial"/>
              </a:rPr>
              <a:t>Narly people from New Zealand saw Mother Earth with a child in her womb, the young god Ru. When he stretches and kicks as babies do, he causes earthquakes.</a:t>
            </a:r>
            <a:endParaRPr sz="1400">
              <a:solidFill>
                <a:srgbClr val="000000"/>
              </a:solidFill>
            </a:endParaRPr>
          </a:p>
        </p:txBody>
      </p:sp>
      <p:pic>
        <p:nvPicPr>
          <p:cNvPr id="185" name="Google Shape;185;p32"/>
          <p:cNvPicPr preferRelativeResize="0"/>
          <p:nvPr/>
        </p:nvPicPr>
        <p:blipFill>
          <a:blip r:embed="rId3">
            <a:alphaModFix/>
          </a:blip>
          <a:stretch>
            <a:fillRect/>
          </a:stretch>
        </p:blipFill>
        <p:spPr>
          <a:xfrm>
            <a:off x="3434000" y="1939350"/>
            <a:ext cx="2777550" cy="287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191" name="Google Shape;191;p33"/>
          <p:cNvSpPr txBox="1"/>
          <p:nvPr>
            <p:ph idx="1" type="body"/>
          </p:nvPr>
        </p:nvSpPr>
        <p:spPr>
          <a:xfrm>
            <a:off x="311700" y="1700450"/>
            <a:ext cx="8520600" cy="28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u="sng">
                <a:solidFill>
                  <a:schemeClr val="hlink"/>
                </a:solidFill>
                <a:latin typeface="Arial"/>
                <a:ea typeface="Arial"/>
                <a:cs typeface="Arial"/>
                <a:sym typeface="Arial"/>
                <a:hlinkClick r:id="rId3"/>
              </a:rPr>
              <a:t>https://www.crystalinks.com/earthquakes-mythology.htm</a:t>
            </a:r>
            <a:r>
              <a:rPr lang="en" sz="1100" u="sng">
                <a:solidFill>
                  <a:schemeClr val="hlink"/>
                </a:solidFill>
                <a:latin typeface="Arial"/>
                <a:ea typeface="Arial"/>
                <a:cs typeface="Arial"/>
                <a:sym typeface="Arial"/>
                <a:hlinkClick r:id="rId4"/>
              </a:rPr>
              <a:t>l</a:t>
            </a:r>
            <a:endParaRPr/>
          </a:p>
          <a:p>
            <a:pPr indent="0" lvl="0" marL="0" rtl="0" algn="l">
              <a:spcBef>
                <a:spcPts val="1600"/>
              </a:spcBef>
              <a:spcAft>
                <a:spcPts val="1600"/>
              </a:spcAft>
              <a:buNone/>
            </a:pPr>
            <a:r>
              <a:t/>
            </a:r>
            <a:endParaRPr/>
          </a:p>
        </p:txBody>
      </p:sp>
      <p:pic>
        <p:nvPicPr>
          <p:cNvPr id="192" name="Google Shape;192;p33"/>
          <p:cNvPicPr preferRelativeResize="0"/>
          <p:nvPr/>
        </p:nvPicPr>
        <p:blipFill>
          <a:blip r:embed="rId5">
            <a:alphaModFix/>
          </a:blip>
          <a:stretch>
            <a:fillRect/>
          </a:stretch>
        </p:blipFill>
        <p:spPr>
          <a:xfrm>
            <a:off x="2446230" y="112450"/>
            <a:ext cx="1320070" cy="14193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Greece</a:t>
            </a:r>
            <a:endParaRPr/>
          </a:p>
        </p:txBody>
      </p:sp>
      <p:sp>
        <p:nvSpPr>
          <p:cNvPr id="70" name="Google Shape;70;p15"/>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400">
                <a:highlight>
                  <a:srgbClr val="FFFFFF"/>
                </a:highlight>
                <a:latin typeface="Arial"/>
                <a:ea typeface="Arial"/>
                <a:cs typeface="Arial"/>
                <a:sym typeface="Arial"/>
              </a:rPr>
              <a:t>Poseidon was the cause and god of earthquakes. When he was in a bad mood, he would strike the ground with a trident, causing this and other calamities. He also used earthquakes to punish and inflict fear upon people as revenge. </a:t>
            </a:r>
            <a:r>
              <a:rPr lang="en" sz="1400">
                <a:solidFill>
                  <a:srgbClr val="222222"/>
                </a:solidFill>
                <a:highlight>
                  <a:srgbClr val="FFFFFF"/>
                </a:highlight>
                <a:latin typeface="Arial"/>
                <a:ea typeface="Arial"/>
                <a:cs typeface="Arial"/>
                <a:sym typeface="Arial"/>
              </a:rPr>
              <a:t>One of his nicknames is Earthshaker</a:t>
            </a:r>
            <a:endParaRPr sz="1400">
              <a:highlight>
                <a:srgbClr val="FFFFFF"/>
              </a:highlight>
              <a:latin typeface="Arial"/>
              <a:ea typeface="Arial"/>
              <a:cs typeface="Arial"/>
              <a:sym typeface="Arial"/>
            </a:endParaRPr>
          </a:p>
          <a:p>
            <a:pPr indent="0" lvl="0" marL="0" rtl="0" algn="just">
              <a:spcBef>
                <a:spcPts val="1600"/>
              </a:spcBef>
              <a:spcAft>
                <a:spcPts val="1600"/>
              </a:spcAft>
              <a:buNone/>
            </a:pPr>
            <a:r>
              <a:t/>
            </a:r>
            <a:endParaRPr sz="1400">
              <a:highlight>
                <a:srgbClr val="FFFFFF"/>
              </a:highlight>
              <a:latin typeface="Arial"/>
              <a:ea typeface="Arial"/>
              <a:cs typeface="Arial"/>
              <a:sym typeface="Arial"/>
            </a:endParaRPr>
          </a:p>
        </p:txBody>
      </p:sp>
      <p:pic>
        <p:nvPicPr>
          <p:cNvPr id="71" name="Google Shape;71;p15"/>
          <p:cNvPicPr preferRelativeResize="0"/>
          <p:nvPr/>
        </p:nvPicPr>
        <p:blipFill>
          <a:blip r:embed="rId3">
            <a:alphaModFix/>
          </a:blip>
          <a:stretch>
            <a:fillRect/>
          </a:stretch>
        </p:blipFill>
        <p:spPr>
          <a:xfrm>
            <a:off x="2248523" y="2389050"/>
            <a:ext cx="3749050" cy="23380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Greece</a:t>
            </a:r>
            <a:endParaRPr/>
          </a:p>
        </p:txBody>
      </p:sp>
      <p:sp>
        <p:nvSpPr>
          <p:cNvPr id="77" name="Google Shape;77;p16"/>
          <p:cNvSpPr txBox="1"/>
          <p:nvPr>
            <p:ph idx="1" type="body"/>
          </p:nvPr>
        </p:nvSpPr>
        <p:spPr>
          <a:xfrm>
            <a:off x="311700" y="941575"/>
            <a:ext cx="8520600" cy="36273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b="1" lang="en" sz="1400">
                <a:solidFill>
                  <a:srgbClr val="222222"/>
                </a:solidFill>
                <a:highlight>
                  <a:srgbClr val="FFFFFF"/>
                </a:highlight>
                <a:latin typeface="Arial"/>
                <a:ea typeface="Arial"/>
                <a:cs typeface="Arial"/>
                <a:sym typeface="Arial"/>
              </a:rPr>
              <a:t>Enceladus</a:t>
            </a:r>
            <a:r>
              <a:rPr lang="en" sz="1400">
                <a:solidFill>
                  <a:srgbClr val="222222"/>
                </a:solidFill>
                <a:highlight>
                  <a:srgbClr val="FFFFFF"/>
                </a:highlight>
                <a:latin typeface="Arial"/>
                <a:ea typeface="Arial"/>
                <a:cs typeface="Arial"/>
                <a:sym typeface="Arial"/>
              </a:rPr>
              <a:t> had snake-like limbs. In </a:t>
            </a:r>
            <a:r>
              <a:rPr b="1" lang="en" sz="1400">
                <a:solidFill>
                  <a:srgbClr val="222222"/>
                </a:solidFill>
                <a:highlight>
                  <a:srgbClr val="FFFFFF"/>
                </a:highlight>
                <a:latin typeface="Arial"/>
                <a:ea typeface="Arial"/>
                <a:cs typeface="Arial"/>
                <a:sym typeface="Arial"/>
              </a:rPr>
              <a:t>Greek mythology</a:t>
            </a:r>
            <a:r>
              <a:rPr lang="en" sz="1400">
                <a:solidFill>
                  <a:srgbClr val="222222"/>
                </a:solidFill>
                <a:highlight>
                  <a:srgbClr val="FFFFFF"/>
                </a:highlight>
                <a:latin typeface="Arial"/>
                <a:ea typeface="Arial"/>
                <a:cs typeface="Arial"/>
                <a:sym typeface="Arial"/>
              </a:rPr>
              <a:t>, </a:t>
            </a:r>
            <a:r>
              <a:rPr b="1" lang="en" sz="1400">
                <a:solidFill>
                  <a:srgbClr val="222222"/>
                </a:solidFill>
                <a:highlight>
                  <a:srgbClr val="FFFFFF"/>
                </a:highlight>
                <a:latin typeface="Arial"/>
                <a:ea typeface="Arial"/>
                <a:cs typeface="Arial"/>
                <a:sym typeface="Arial"/>
              </a:rPr>
              <a:t>Enceladus</a:t>
            </a:r>
            <a:r>
              <a:rPr lang="en" sz="1400">
                <a:solidFill>
                  <a:srgbClr val="222222"/>
                </a:solidFill>
                <a:highlight>
                  <a:srgbClr val="FFFFFF"/>
                </a:highlight>
                <a:latin typeface="Arial"/>
                <a:ea typeface="Arial"/>
                <a:cs typeface="Arial"/>
                <a:sym typeface="Arial"/>
              </a:rPr>
              <a:t> (Ancient </a:t>
            </a:r>
            <a:r>
              <a:rPr b="1" lang="en" sz="1400">
                <a:solidFill>
                  <a:srgbClr val="222222"/>
                </a:solidFill>
                <a:highlight>
                  <a:srgbClr val="FFFFFF"/>
                </a:highlight>
                <a:latin typeface="Arial"/>
                <a:ea typeface="Arial"/>
                <a:cs typeface="Arial"/>
                <a:sym typeface="Arial"/>
              </a:rPr>
              <a:t>Greek</a:t>
            </a:r>
            <a:r>
              <a:rPr lang="en" sz="1400">
                <a:solidFill>
                  <a:srgbClr val="222222"/>
                </a:solidFill>
                <a:highlight>
                  <a:srgbClr val="FFFFFF"/>
                </a:highlight>
                <a:latin typeface="Arial"/>
                <a:ea typeface="Arial"/>
                <a:cs typeface="Arial"/>
                <a:sym typeface="Arial"/>
              </a:rPr>
              <a:t>: Ἐγκέλαδος Enkélados) was one of the Giants, the offspring of Gaia (Earth), and Uranus (Sky). During the battle between the Titans and the Olympian gods, the goddess Athena wounded him with a hurled spear. The Titan was buried on the island of Sicily, under Mount Etna. The injured Titan received the blame for the </a:t>
            </a:r>
            <a:r>
              <a:rPr b="1" lang="en" sz="1400">
                <a:solidFill>
                  <a:srgbClr val="222222"/>
                </a:solidFill>
                <a:highlight>
                  <a:srgbClr val="FFFFFF"/>
                </a:highlight>
                <a:latin typeface="Arial"/>
                <a:ea typeface="Arial"/>
                <a:cs typeface="Arial"/>
                <a:sym typeface="Arial"/>
              </a:rPr>
              <a:t>earthquakes</a:t>
            </a:r>
            <a:r>
              <a:rPr lang="en" sz="1400">
                <a:solidFill>
                  <a:srgbClr val="222222"/>
                </a:solidFill>
                <a:highlight>
                  <a:srgbClr val="FFFFFF"/>
                </a:highlight>
                <a:latin typeface="Arial"/>
                <a:ea typeface="Arial"/>
                <a:cs typeface="Arial"/>
                <a:sym typeface="Arial"/>
              </a:rPr>
              <a:t> and volcanic fires that erupted from the mountain</a:t>
            </a:r>
            <a:endParaRPr sz="1400">
              <a:highlight>
                <a:srgbClr val="FFFFFF"/>
              </a:highlight>
              <a:latin typeface="Arial"/>
              <a:ea typeface="Arial"/>
              <a:cs typeface="Arial"/>
              <a:sym typeface="Arial"/>
            </a:endParaRPr>
          </a:p>
        </p:txBody>
      </p:sp>
      <p:pic>
        <p:nvPicPr>
          <p:cNvPr id="78" name="Google Shape;78;p16"/>
          <p:cNvPicPr preferRelativeResize="0"/>
          <p:nvPr/>
        </p:nvPicPr>
        <p:blipFill>
          <a:blip r:embed="rId3">
            <a:alphaModFix/>
          </a:blip>
          <a:stretch>
            <a:fillRect/>
          </a:stretch>
        </p:blipFill>
        <p:spPr>
          <a:xfrm>
            <a:off x="3048926" y="2358275"/>
            <a:ext cx="2736324" cy="2674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Asia</a:t>
            </a:r>
            <a:endParaRPr/>
          </a:p>
        </p:txBody>
      </p:sp>
      <p:pic>
        <p:nvPicPr>
          <p:cNvPr id="84" name="Google Shape;84;p17"/>
          <p:cNvPicPr preferRelativeResize="0"/>
          <p:nvPr/>
        </p:nvPicPr>
        <p:blipFill>
          <a:blip r:embed="rId3">
            <a:alphaModFix/>
          </a:blip>
          <a:stretch>
            <a:fillRect/>
          </a:stretch>
        </p:blipFill>
        <p:spPr>
          <a:xfrm>
            <a:off x="1363175" y="1110200"/>
            <a:ext cx="7048324" cy="38765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276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Japan</a:t>
            </a:r>
            <a:endParaRPr/>
          </a:p>
        </p:txBody>
      </p:sp>
      <p:sp>
        <p:nvSpPr>
          <p:cNvPr id="90" name="Google Shape;90;p18"/>
          <p:cNvSpPr txBox="1"/>
          <p:nvPr>
            <p:ph idx="1" type="body"/>
          </p:nvPr>
        </p:nvSpPr>
        <p:spPr>
          <a:xfrm>
            <a:off x="311700" y="849100"/>
            <a:ext cx="8520600" cy="3719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A giant catfish named </a:t>
            </a:r>
            <a:r>
              <a:rPr lang="en" sz="1400" u="sng">
                <a:solidFill>
                  <a:schemeClr val="hlink"/>
                </a:solidFill>
                <a:highlight>
                  <a:srgbClr val="FFFFFF"/>
                </a:highlight>
                <a:latin typeface="Arial"/>
                <a:ea typeface="Arial"/>
                <a:cs typeface="Arial"/>
                <a:sym typeface="Arial"/>
                <a:hlinkClick r:id="rId3"/>
              </a:rPr>
              <a:t>Namazu</a:t>
            </a:r>
            <a:r>
              <a:rPr lang="en" sz="1400">
                <a:highlight>
                  <a:srgbClr val="FFFFFF"/>
                </a:highlight>
                <a:latin typeface="Arial"/>
                <a:ea typeface="Arial"/>
                <a:cs typeface="Arial"/>
                <a:sym typeface="Arial"/>
              </a:rPr>
              <a:t> lived in mud beneath the earth and causes earthquakes. A prankster, Namazu could be restrained only by Kashima, a god who protected the people from earthquakes. So long as Kashima kept a mighty magical rock over the catfish, the earth was still. But when he relaxed, the catfish thrashed about, causing earthquakes.</a:t>
            </a:r>
            <a:endParaRPr sz="1400"/>
          </a:p>
        </p:txBody>
      </p:sp>
      <p:pic>
        <p:nvPicPr>
          <p:cNvPr id="91" name="Google Shape;91;p18"/>
          <p:cNvPicPr preferRelativeResize="0"/>
          <p:nvPr/>
        </p:nvPicPr>
        <p:blipFill>
          <a:blip r:embed="rId4">
            <a:alphaModFix/>
          </a:blip>
          <a:stretch>
            <a:fillRect/>
          </a:stretch>
        </p:blipFill>
        <p:spPr>
          <a:xfrm>
            <a:off x="5786950" y="2246800"/>
            <a:ext cx="3045350" cy="2522724"/>
          </a:xfrm>
          <a:prstGeom prst="rect">
            <a:avLst/>
          </a:prstGeom>
          <a:noFill/>
          <a:ln>
            <a:noFill/>
          </a:ln>
        </p:spPr>
      </p:pic>
      <p:pic>
        <p:nvPicPr>
          <p:cNvPr id="92" name="Google Shape;92;p18"/>
          <p:cNvPicPr preferRelativeResize="0"/>
          <p:nvPr/>
        </p:nvPicPr>
        <p:blipFill>
          <a:blip r:embed="rId5">
            <a:alphaModFix/>
          </a:blip>
          <a:stretch>
            <a:fillRect/>
          </a:stretch>
        </p:blipFill>
        <p:spPr>
          <a:xfrm>
            <a:off x="620675" y="2037725"/>
            <a:ext cx="2653749" cy="300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Mongolia, China</a:t>
            </a:r>
            <a:endParaRPr/>
          </a:p>
        </p:txBody>
      </p:sp>
      <p:sp>
        <p:nvSpPr>
          <p:cNvPr id="98" name="Google Shape;98;p19"/>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A gigantic frog which carried the world on its back twitched periodically, producing slight quakes.</a:t>
            </a:r>
            <a:endParaRPr sz="1400"/>
          </a:p>
        </p:txBody>
      </p:sp>
      <p:pic>
        <p:nvPicPr>
          <p:cNvPr id="99" name="Google Shape;99;p19"/>
          <p:cNvPicPr preferRelativeResize="0"/>
          <p:nvPr/>
        </p:nvPicPr>
        <p:blipFill>
          <a:blip r:embed="rId3">
            <a:alphaModFix/>
          </a:blip>
          <a:stretch>
            <a:fillRect/>
          </a:stretch>
        </p:blipFill>
        <p:spPr>
          <a:xfrm>
            <a:off x="1759950" y="1846700"/>
            <a:ext cx="5079300" cy="290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latin typeface="Arial"/>
                <a:ea typeface="Arial"/>
                <a:cs typeface="Arial"/>
                <a:sym typeface="Arial"/>
              </a:rPr>
              <a:t>Kamchatka, Siberia, Russia</a:t>
            </a:r>
            <a:endParaRPr>
              <a:highlight>
                <a:srgbClr val="FFFF00"/>
              </a:highlight>
            </a:endParaRPr>
          </a:p>
        </p:txBody>
      </p:sp>
      <p:sp>
        <p:nvSpPr>
          <p:cNvPr id="105" name="Google Shape;105;p20"/>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A god named Tuli drove an earth-laden sled pulled by dogs. When the dogs stopped to scratch at fleas, the earth shook.</a:t>
            </a:r>
            <a:endParaRPr sz="1400"/>
          </a:p>
        </p:txBody>
      </p:sp>
      <p:pic>
        <p:nvPicPr>
          <p:cNvPr id="106" name="Google Shape;106;p20"/>
          <p:cNvPicPr preferRelativeResize="0"/>
          <p:nvPr/>
        </p:nvPicPr>
        <p:blipFill rotWithShape="1">
          <a:blip r:embed="rId3">
            <a:alphaModFix/>
          </a:blip>
          <a:srcRect b="17285" l="0" r="0" t="5512"/>
          <a:stretch/>
        </p:blipFill>
        <p:spPr>
          <a:xfrm>
            <a:off x="2852675" y="1826925"/>
            <a:ext cx="3880199" cy="2951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Hindus of India</a:t>
            </a:r>
            <a:endParaRPr/>
          </a:p>
        </p:txBody>
      </p:sp>
      <p:sp>
        <p:nvSpPr>
          <p:cNvPr id="112" name="Google Shape;112;p21"/>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highlight>
                  <a:srgbClr val="FFFFFF"/>
                </a:highlight>
                <a:latin typeface="Arial"/>
                <a:ea typeface="Arial"/>
                <a:cs typeface="Arial"/>
                <a:sym typeface="Arial"/>
              </a:rPr>
              <a:t>eight mighty elephants held up the land. When one of them grew weary, it lowered and shook its head, causing an earthquake.</a:t>
            </a:r>
            <a:endParaRPr sz="1400"/>
          </a:p>
        </p:txBody>
      </p:sp>
      <p:pic>
        <p:nvPicPr>
          <p:cNvPr id="113" name="Google Shape;113;p21"/>
          <p:cNvPicPr preferRelativeResize="0"/>
          <p:nvPr/>
        </p:nvPicPr>
        <p:blipFill rotWithShape="1">
          <a:blip r:embed="rId3">
            <a:alphaModFix/>
          </a:blip>
          <a:srcRect b="0" l="11309" r="10583" t="21235"/>
          <a:stretch/>
        </p:blipFill>
        <p:spPr>
          <a:xfrm>
            <a:off x="2726325" y="1870375"/>
            <a:ext cx="3878700" cy="293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