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8" r:id="rId2"/>
    <p:sldId id="256" r:id="rId3"/>
    <p:sldId id="272" r:id="rId4"/>
    <p:sldId id="267" r:id="rId5"/>
    <p:sldId id="257" r:id="rId6"/>
    <p:sldId id="266" r:id="rId7"/>
    <p:sldId id="265" r:id="rId8"/>
    <p:sldId id="273" r:id="rId9"/>
    <p:sldId id="264" r:id="rId10"/>
    <p:sldId id="263" r:id="rId11"/>
    <p:sldId id="262" r:id="rId12"/>
    <p:sldId id="271" r:id="rId13"/>
    <p:sldId id="261" r:id="rId14"/>
    <p:sldId id="270" r:id="rId15"/>
    <p:sldId id="274" r:id="rId16"/>
    <p:sldId id="260" r:id="rId17"/>
    <p:sldId id="258" r:id="rId18"/>
    <p:sldId id="259" r:id="rId19"/>
    <p:sldId id="268" r:id="rId20"/>
    <p:sldId id="269" r:id="rId21"/>
    <p:sldId id="275" r:id="rId22"/>
    <p:sldId id="276" r:id="rId23"/>
    <p:sldId id="277" r:id="rId24"/>
    <p:sldId id="279" r:id="rId25"/>
    <p:sldId id="280" r:id="rId26"/>
    <p:sldId id="281"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EE44B-295F-4CED-8F71-F3B527430DCF}" type="datetimeFigureOut">
              <a:rPr lang="pl-PL" smtClean="0"/>
              <a:t>2019-10-24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07F30D-1B74-46A5-8AF0-8561F191898B}" type="slidenum">
              <a:rPr lang="pl-PL" smtClean="0"/>
              <a:t>‹#›</a:t>
            </a:fld>
            <a:endParaRPr lang="pl-PL"/>
          </a:p>
        </p:txBody>
      </p:sp>
    </p:spTree>
    <p:extLst>
      <p:ext uri="{BB962C8B-B14F-4D97-AF65-F5344CB8AC3E}">
        <p14:creationId xmlns:p14="http://schemas.microsoft.com/office/powerpoint/2010/main" val="138947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707F30D-1B74-46A5-8AF0-8561F191898B}" type="slidenum">
              <a:rPr lang="pl-PL" smtClean="0"/>
              <a:t>1</a:t>
            </a:fld>
            <a:endParaRPr lang="pl-PL"/>
          </a:p>
        </p:txBody>
      </p:sp>
    </p:spTree>
    <p:extLst>
      <p:ext uri="{BB962C8B-B14F-4D97-AF65-F5344CB8AC3E}">
        <p14:creationId xmlns:p14="http://schemas.microsoft.com/office/powerpoint/2010/main" val="70334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6A0891C-F7AC-4190-81A2-07159ACCFD1C}" type="datetimeFigureOut">
              <a:rPr lang="pl-PL" smtClean="0"/>
              <a:t>2019-10-24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25781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6A0891C-F7AC-4190-81A2-07159ACCFD1C}" type="datetimeFigureOut">
              <a:rPr lang="pl-PL" smtClean="0"/>
              <a:t>2019-10-24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289286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6A0891C-F7AC-4190-81A2-07159ACCFD1C}" type="datetimeFigureOut">
              <a:rPr lang="pl-PL" smtClean="0"/>
              <a:t>2019-10-24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109840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6A0891C-F7AC-4190-81A2-07159ACCFD1C}" type="datetimeFigureOut">
              <a:rPr lang="pl-PL" smtClean="0"/>
              <a:t>2019-10-24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36575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6A0891C-F7AC-4190-81A2-07159ACCFD1C}" type="datetimeFigureOut">
              <a:rPr lang="pl-PL" smtClean="0"/>
              <a:t>2019-10-24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5975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6A0891C-F7AC-4190-81A2-07159ACCFD1C}" type="datetimeFigureOut">
              <a:rPr lang="pl-PL" smtClean="0"/>
              <a:t>2019-10-24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316845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6A0891C-F7AC-4190-81A2-07159ACCFD1C}" type="datetimeFigureOut">
              <a:rPr lang="pl-PL" smtClean="0"/>
              <a:t>2019-10-24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363632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6A0891C-F7AC-4190-81A2-07159ACCFD1C}" type="datetimeFigureOut">
              <a:rPr lang="pl-PL" smtClean="0"/>
              <a:t>2019-10-24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72477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6A0891C-F7AC-4190-81A2-07159ACCFD1C}" type="datetimeFigureOut">
              <a:rPr lang="pl-PL" smtClean="0"/>
              <a:t>2019-10-24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174616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6A0891C-F7AC-4190-81A2-07159ACCFD1C}" type="datetimeFigureOut">
              <a:rPr lang="pl-PL" smtClean="0"/>
              <a:t>2019-10-24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147732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6A0891C-F7AC-4190-81A2-07159ACCFD1C}" type="datetimeFigureOut">
              <a:rPr lang="pl-PL" smtClean="0"/>
              <a:t>2019-10-24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1E9A664-7A12-4BFB-8954-3EE8DA7E2357}" type="slidenum">
              <a:rPr lang="pl-PL" smtClean="0"/>
              <a:t>‹#›</a:t>
            </a:fld>
            <a:endParaRPr lang="pl-PL"/>
          </a:p>
        </p:txBody>
      </p:sp>
    </p:spTree>
    <p:extLst>
      <p:ext uri="{BB962C8B-B14F-4D97-AF65-F5344CB8AC3E}">
        <p14:creationId xmlns:p14="http://schemas.microsoft.com/office/powerpoint/2010/main" val="377539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0891C-F7AC-4190-81A2-07159ACCFD1C}" type="datetimeFigureOut">
              <a:rPr lang="pl-PL" smtClean="0"/>
              <a:t>2019-10-24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9A664-7A12-4BFB-8954-3EE8DA7E2357}" type="slidenum">
              <a:rPr lang="pl-PL" smtClean="0"/>
              <a:t>‹#›</a:t>
            </a:fld>
            <a:endParaRPr lang="pl-PL"/>
          </a:p>
        </p:txBody>
      </p:sp>
    </p:spTree>
    <p:extLst>
      <p:ext uri="{BB962C8B-B14F-4D97-AF65-F5344CB8AC3E}">
        <p14:creationId xmlns:p14="http://schemas.microsoft.com/office/powerpoint/2010/main" val="556278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4.jpg" descr="C:\Users\ktos\AppData\Local\Microsoft\Windows\INetCache\Content.Word\EU flag-Erasmus+.jpg"/>
          <p:cNvPicPr>
            <a:picLocks noGrp="1"/>
          </p:cNvPicPr>
          <p:nvPr>
            <p:ph idx="4294967295"/>
          </p:nvPr>
        </p:nvPicPr>
        <p:blipFill>
          <a:blip r:embed="rId3"/>
          <a:srcRect/>
          <a:stretch>
            <a:fillRect/>
          </a:stretch>
        </p:blipFill>
        <p:spPr>
          <a:xfrm>
            <a:off x="35790" y="8834"/>
            <a:ext cx="5112274" cy="2124022"/>
          </a:xfrm>
          <a:prstGeom prst="rect">
            <a:avLst/>
          </a:prstGeom>
          <a:ln/>
        </p:spPr>
      </p:pic>
      <p:pic>
        <p:nvPicPr>
          <p:cNvPr id="6" name="image2.png" descr="C:\Users\ktos\AppData\Local\Microsoft\Windows\INetCache\Content.Word\pte_logo.png"/>
          <p:cNvPicPr/>
          <p:nvPr/>
        </p:nvPicPr>
        <p:blipFill>
          <a:blip r:embed="rId4"/>
          <a:srcRect/>
          <a:stretch>
            <a:fillRect/>
          </a:stretch>
        </p:blipFill>
        <p:spPr>
          <a:xfrm>
            <a:off x="5486130" y="476672"/>
            <a:ext cx="3473421" cy="3600400"/>
          </a:xfrm>
          <a:prstGeom prst="rect">
            <a:avLst/>
          </a:prstGeom>
          <a:ln/>
        </p:spPr>
      </p:pic>
      <p:pic>
        <p:nvPicPr>
          <p:cNvPr id="7" name="image3.jpg" descr="C:\Users\ktos\AppData\Local\Microsoft\Windows\INetCache\Content.Word\cofunded_and_disclaimer_blue.jpg"/>
          <p:cNvPicPr/>
          <p:nvPr/>
        </p:nvPicPr>
        <p:blipFill>
          <a:blip r:embed="rId5"/>
          <a:srcRect/>
          <a:stretch>
            <a:fillRect/>
          </a:stretch>
        </p:blipFill>
        <p:spPr>
          <a:xfrm>
            <a:off x="0" y="2276872"/>
            <a:ext cx="5149031" cy="2058268"/>
          </a:xfrm>
          <a:prstGeom prst="rect">
            <a:avLst/>
          </a:prstGeom>
          <a:ln/>
        </p:spPr>
      </p:pic>
      <p:sp>
        <p:nvSpPr>
          <p:cNvPr id="2" name="Prostokąt 1"/>
          <p:cNvSpPr/>
          <p:nvPr/>
        </p:nvSpPr>
        <p:spPr>
          <a:xfrm>
            <a:off x="251520" y="5185812"/>
            <a:ext cx="8280920" cy="646331"/>
          </a:xfrm>
          <a:prstGeom prst="rect">
            <a:avLst/>
          </a:prstGeom>
        </p:spPr>
        <p:txBody>
          <a:bodyPr wrap="square">
            <a:spAutoFit/>
          </a:bodyPr>
          <a:lstStyle/>
          <a:p>
            <a:pPr algn="ctr"/>
            <a:r>
              <a:rPr lang="en-US" dirty="0"/>
              <a:t>Project number: </a:t>
            </a:r>
            <a:r>
              <a:rPr lang="en-US" b="1" dirty="0"/>
              <a:t>2018-1-ES01-KA229-050298</a:t>
            </a:r>
            <a:endParaRPr lang="pl-PL" dirty="0"/>
          </a:p>
          <a:p>
            <a:pPr algn="ctr"/>
            <a:r>
              <a:rPr lang="en-US" b="1" dirty="0"/>
              <a:t>PASSPORT TO EUROPE</a:t>
            </a:r>
            <a:endParaRPr lang="pl-PL" dirty="0"/>
          </a:p>
        </p:txBody>
      </p:sp>
    </p:spTree>
    <p:extLst>
      <p:ext uri="{BB962C8B-B14F-4D97-AF65-F5344CB8AC3E}">
        <p14:creationId xmlns:p14="http://schemas.microsoft.com/office/powerpoint/2010/main" val="213679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pPr algn="ctr"/>
            <a:r>
              <a:rPr lang="pl-PL" dirty="0" smtClean="0"/>
              <a:t>SMOG ON THE PICTURE</a:t>
            </a:r>
            <a:endParaRPr lang="pl-PL" dirty="0"/>
          </a:p>
        </p:txBody>
      </p:sp>
      <p:pic>
        <p:nvPicPr>
          <p:cNvPr id="4" name="Symbol zastępczy zawartości 3"/>
          <p:cNvPicPr>
            <a:picLocks noGrp="1" noChangeAspect="1"/>
          </p:cNvPicPr>
          <p:nvPr>
            <p:ph type="pic" idx="1"/>
          </p:nvPr>
        </p:nvPicPr>
        <p:blipFill>
          <a:blip r:embed="rId2">
            <a:extLst>
              <a:ext uri="{28A0092B-C50C-407E-A947-70E740481C1C}">
                <a14:useLocalDpi xmlns:a14="http://schemas.microsoft.com/office/drawing/2010/main" val="0"/>
              </a:ext>
            </a:extLst>
          </a:blip>
          <a:srcRect l="13542" r="13542"/>
          <a:stretch>
            <a:fillRect/>
          </a:stretch>
        </p:blipFill>
        <p:spPr>
          <a:xfrm>
            <a:off x="0" y="0"/>
            <a:ext cx="9001000" cy="4807496"/>
          </a:xfrm>
        </p:spPr>
      </p:pic>
      <p:sp>
        <p:nvSpPr>
          <p:cNvPr id="8" name="Symbol zastępczy tekstu 7"/>
          <p:cNvSpPr>
            <a:spLocks noGrp="1"/>
          </p:cNvSpPr>
          <p:nvPr>
            <p:ph type="body" sz="half" idx="2"/>
          </p:nvPr>
        </p:nvSpPr>
        <p:spPr>
          <a:xfrm>
            <a:off x="251520" y="5367338"/>
            <a:ext cx="8892480" cy="804862"/>
          </a:xfrm>
        </p:spPr>
        <p:txBody>
          <a:bodyPr>
            <a:noAutofit/>
          </a:bodyPr>
          <a:lstStyle/>
          <a:p>
            <a:r>
              <a:rPr lang="pl-PL" sz="2800" dirty="0" smtClean="0"/>
              <a:t>T</a:t>
            </a:r>
            <a:r>
              <a:rPr lang="en-US" sz="2800" dirty="0" err="1" smtClean="0"/>
              <a:t>hese</a:t>
            </a:r>
            <a:r>
              <a:rPr lang="en-US" sz="2800" dirty="0" smtClean="0"/>
              <a:t> white fumes that we see in the picture is not fog, it's a smog that arises when people burn garbage</a:t>
            </a:r>
            <a:r>
              <a:rPr lang="pl-PL" sz="2800" dirty="0" smtClean="0"/>
              <a:t> in</a:t>
            </a:r>
            <a:r>
              <a:rPr lang="en-US" sz="2800" dirty="0" smtClean="0"/>
              <a:t> houses</a:t>
            </a:r>
            <a:r>
              <a:rPr lang="pl-PL" sz="2800" dirty="0" smtClean="0"/>
              <a:t>.</a:t>
            </a:r>
            <a:endParaRPr lang="pl-PL" sz="2800" dirty="0"/>
          </a:p>
        </p:txBody>
      </p:sp>
    </p:spTree>
    <p:extLst>
      <p:ext uri="{BB962C8B-B14F-4D97-AF65-F5344CB8AC3E}">
        <p14:creationId xmlns:p14="http://schemas.microsoft.com/office/powerpoint/2010/main" val="195250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763688" y="4725144"/>
            <a:ext cx="5486400" cy="566738"/>
          </a:xfrm>
        </p:spPr>
        <p:txBody>
          <a:bodyPr>
            <a:noAutofit/>
          </a:bodyPr>
          <a:lstStyle/>
          <a:p>
            <a:pPr algn="ctr"/>
            <a:r>
              <a:rPr lang="pl-PL" sz="2400" dirty="0" smtClean="0"/>
              <a:t>Happening in Skała in </a:t>
            </a:r>
            <a:r>
              <a:rPr lang="pl-PL" sz="2400" dirty="0" err="1" smtClean="0"/>
              <a:t>honour</a:t>
            </a:r>
            <a:r>
              <a:rPr lang="pl-PL" sz="2400" dirty="0" smtClean="0"/>
              <a:t> to 5 </a:t>
            </a:r>
            <a:r>
              <a:rPr lang="pl-PL" sz="2400" dirty="0" err="1" smtClean="0"/>
              <a:t>people</a:t>
            </a:r>
            <a:r>
              <a:rPr lang="pl-PL" sz="2400" dirty="0" smtClean="0"/>
              <a:t> </a:t>
            </a:r>
            <a:r>
              <a:rPr lang="pl-PL" sz="2400" dirty="0" err="1" smtClean="0"/>
              <a:t>who</a:t>
            </a:r>
            <a:r>
              <a:rPr lang="pl-PL" sz="2400" dirty="0" smtClean="0"/>
              <a:t> </a:t>
            </a:r>
            <a:r>
              <a:rPr lang="pl-PL" sz="2400" dirty="0" err="1" smtClean="0"/>
              <a:t>died</a:t>
            </a:r>
            <a:r>
              <a:rPr lang="pl-PL" sz="2400" dirty="0" smtClean="0"/>
              <a:t> by smog in </a:t>
            </a:r>
            <a:r>
              <a:rPr lang="pl-PL" sz="2400" dirty="0" err="1" smtClean="0"/>
              <a:t>our</a:t>
            </a:r>
            <a:r>
              <a:rPr lang="pl-PL" sz="2400" dirty="0" smtClean="0"/>
              <a:t> </a:t>
            </a:r>
            <a:r>
              <a:rPr lang="pl-PL" sz="2400" dirty="0" err="1" smtClean="0"/>
              <a:t>town</a:t>
            </a:r>
            <a:r>
              <a:rPr lang="pl-PL" sz="2400" dirty="0" smtClean="0"/>
              <a:t>!</a:t>
            </a:r>
            <a:endParaRPr lang="pl-PL" sz="2400" dirty="0"/>
          </a:p>
        </p:txBody>
      </p:sp>
      <p:pic>
        <p:nvPicPr>
          <p:cNvPr id="7" name="Symbol zastępczy obrazu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xfrm>
            <a:off x="0" y="0"/>
            <a:ext cx="9144000" cy="4589041"/>
          </a:xfrm>
        </p:spPr>
      </p:pic>
      <p:sp>
        <p:nvSpPr>
          <p:cNvPr id="6" name="Symbol zastępczy tekstu 5"/>
          <p:cNvSpPr>
            <a:spLocks noGrp="1"/>
          </p:cNvSpPr>
          <p:nvPr>
            <p:ph type="body" sz="half" idx="2"/>
          </p:nvPr>
        </p:nvSpPr>
        <p:spPr>
          <a:xfrm>
            <a:off x="24439" y="5229200"/>
            <a:ext cx="9144000" cy="1628800"/>
          </a:xfrm>
        </p:spPr>
        <p:txBody>
          <a:bodyPr>
            <a:normAutofit/>
          </a:bodyPr>
          <a:lstStyle/>
          <a:p>
            <a:r>
              <a:rPr lang="en-US" sz="1800" b="1" dirty="0" smtClean="0"/>
              <a:t>In December 2016, the happening "let's </a:t>
            </a:r>
            <a:r>
              <a:rPr lang="pl-PL" sz="1800" b="1" dirty="0" err="1" smtClean="0"/>
              <a:t>honour</a:t>
            </a:r>
            <a:r>
              <a:rPr lang="pl-PL" sz="1800" b="1" dirty="0" smtClean="0"/>
              <a:t> </a:t>
            </a:r>
            <a:r>
              <a:rPr lang="en-US" sz="1800" b="1" dirty="0" smtClean="0"/>
              <a:t>the victims of smog" was organized on the market.</a:t>
            </a:r>
          </a:p>
          <a:p>
            <a:r>
              <a:rPr lang="en-US" sz="1800" b="1" dirty="0" smtClean="0"/>
              <a:t>In the middle of the </a:t>
            </a:r>
            <a:r>
              <a:rPr lang="pl-PL" sz="1800" b="1" dirty="0" err="1" smtClean="0"/>
              <a:t>square</a:t>
            </a:r>
            <a:r>
              <a:rPr lang="en-US" sz="1800" b="1" dirty="0" smtClean="0"/>
              <a:t>, a coffin and a number five made of candles were erected. </a:t>
            </a:r>
            <a:r>
              <a:rPr lang="pl-PL" sz="1800" b="1" dirty="0" smtClean="0"/>
              <a:t> A</a:t>
            </a:r>
            <a:r>
              <a:rPr lang="en-US" sz="1800" b="1" dirty="0" err="1" smtClean="0"/>
              <a:t>pparently</a:t>
            </a:r>
            <a:r>
              <a:rPr lang="en-US" sz="1800" b="1" dirty="0" smtClean="0"/>
              <a:t> as many as five people died as a result of inhaling smog.</a:t>
            </a:r>
            <a:endParaRPr lang="pl-PL" sz="1800" b="1" dirty="0"/>
          </a:p>
        </p:txBody>
      </p:sp>
    </p:spTree>
    <p:extLst>
      <p:ext uri="{BB962C8B-B14F-4D97-AF65-F5344CB8AC3E}">
        <p14:creationId xmlns:p14="http://schemas.microsoft.com/office/powerpoint/2010/main" val="118803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6021288"/>
            <a:ext cx="5486400" cy="566738"/>
          </a:xfrm>
        </p:spPr>
        <p:txBody>
          <a:bodyPr/>
          <a:lstStyle/>
          <a:p>
            <a:pPr algn="ctr"/>
            <a:r>
              <a:rPr lang="pl-PL" dirty="0" smtClean="0"/>
              <a:t>POLLUTION IN EUROPE AND POLAND</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t="14734" b="14734"/>
          <a:stretch>
            <a:fillRect/>
          </a:stretch>
        </p:blipFill>
        <p:spPr>
          <a:xfrm>
            <a:off x="323528" y="476672"/>
            <a:ext cx="8424936" cy="5544616"/>
          </a:xfrm>
        </p:spPr>
      </p:pic>
      <p:sp>
        <p:nvSpPr>
          <p:cNvPr id="4" name="Symbol zastępczy tekstu 3"/>
          <p:cNvSpPr>
            <a:spLocks noGrp="1"/>
          </p:cNvSpPr>
          <p:nvPr>
            <p:ph type="body" sz="half" idx="2"/>
          </p:nvPr>
        </p:nvSpPr>
        <p:spPr>
          <a:xfrm>
            <a:off x="6228184" y="6309320"/>
            <a:ext cx="5486400" cy="804862"/>
          </a:xfrm>
        </p:spPr>
        <p:txBody>
          <a:bodyPr/>
          <a:lstStyle/>
          <a:p>
            <a:endParaRPr lang="pl-PL" dirty="0"/>
          </a:p>
        </p:txBody>
      </p:sp>
      <p:sp>
        <p:nvSpPr>
          <p:cNvPr id="3" name="pole tekstowe 2"/>
          <p:cNvSpPr txBox="1"/>
          <p:nvPr/>
        </p:nvSpPr>
        <p:spPr>
          <a:xfrm>
            <a:off x="251520" y="188640"/>
            <a:ext cx="5184576" cy="369332"/>
          </a:xfrm>
          <a:prstGeom prst="rect">
            <a:avLst/>
          </a:prstGeom>
          <a:noFill/>
        </p:spPr>
        <p:txBody>
          <a:bodyPr wrap="square" rtlCol="0">
            <a:spAutoFit/>
          </a:bodyPr>
          <a:lstStyle/>
          <a:p>
            <a:r>
              <a:rPr lang="pl-PL" dirty="0" err="1" smtClean="0"/>
              <a:t>Pollution</a:t>
            </a:r>
            <a:r>
              <a:rPr lang="pl-PL" dirty="0" smtClean="0"/>
              <a:t> in Europe</a:t>
            </a:r>
            <a:endParaRPr lang="pl-PL" dirty="0"/>
          </a:p>
        </p:txBody>
      </p:sp>
    </p:spTree>
    <p:extLst>
      <p:ext uri="{BB962C8B-B14F-4D97-AF65-F5344CB8AC3E}">
        <p14:creationId xmlns:p14="http://schemas.microsoft.com/office/powerpoint/2010/main" val="166782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Article</a:t>
            </a:r>
            <a:r>
              <a:rPr lang="pl-PL" b="1" dirty="0" smtClean="0"/>
              <a:t> </a:t>
            </a:r>
            <a:r>
              <a:rPr lang="pl-PL" b="1" dirty="0" err="1" smtClean="0"/>
              <a:t>about</a:t>
            </a:r>
            <a:r>
              <a:rPr lang="pl-PL" b="1" dirty="0" smtClean="0"/>
              <a:t> Skała in American </a:t>
            </a:r>
            <a:r>
              <a:rPr lang="pl-PL" b="1" dirty="0" err="1" smtClean="0"/>
              <a:t>newspapers</a:t>
            </a:r>
            <a:endParaRPr lang="pl-PL" b="1" dirty="0"/>
          </a:p>
        </p:txBody>
      </p:sp>
      <p:sp>
        <p:nvSpPr>
          <p:cNvPr id="3" name="Symbol zastępczy zawartości 2"/>
          <p:cNvSpPr>
            <a:spLocks noGrp="1"/>
          </p:cNvSpPr>
          <p:nvPr>
            <p:ph idx="1"/>
          </p:nvPr>
        </p:nvSpPr>
        <p:spPr>
          <a:xfrm>
            <a:off x="395536" y="1700808"/>
            <a:ext cx="8229600" cy="5256584"/>
          </a:xfrm>
        </p:spPr>
        <p:txBody>
          <a:bodyPr>
            <a:normAutofit/>
          </a:bodyPr>
          <a:lstStyle/>
          <a:p>
            <a:r>
              <a:rPr lang="pl-PL" sz="2800" dirty="0" smtClean="0"/>
              <a:t>Financial </a:t>
            </a:r>
            <a:r>
              <a:rPr lang="pl-PL" sz="2800" dirty="0" err="1" smtClean="0"/>
              <a:t>Times’s</a:t>
            </a:r>
            <a:r>
              <a:rPr lang="pl-PL" sz="2800" dirty="0" smtClean="0"/>
              <a:t> </a:t>
            </a:r>
            <a:r>
              <a:rPr lang="pl-PL" sz="2800" dirty="0" err="1" smtClean="0"/>
              <a:t>newspaper</a:t>
            </a:r>
            <a:r>
              <a:rPr lang="pl-PL" sz="2800" dirty="0" smtClean="0"/>
              <a:t> </a:t>
            </a:r>
            <a:r>
              <a:rPr lang="pl-PL" sz="2800" dirty="0" err="1" smtClean="0"/>
              <a:t>write</a:t>
            </a:r>
            <a:r>
              <a:rPr lang="pl-PL" sz="2800" dirty="0" smtClean="0"/>
              <a:t>: „</a:t>
            </a:r>
            <a:r>
              <a:rPr lang="en-US" sz="2800" dirty="0" smtClean="0"/>
              <a:t>With a staggering 33 out of Europe's 50 bridge polluted cities, according to a World Health Organization, this year, Poland is the continent's capital of smog. It regularly surpasses EU limits on pollution.</a:t>
            </a:r>
            <a:r>
              <a:rPr lang="pl-PL" sz="2800" dirty="0" smtClean="0"/>
              <a:t>”</a:t>
            </a:r>
          </a:p>
          <a:p>
            <a:r>
              <a:rPr lang="en-US" sz="2800" dirty="0" smtClean="0"/>
              <a:t>“For years Polish cities have been the most polluted, which makes Poland a disgraceful leader — the red spot on the map of Europe,” said </a:t>
            </a:r>
            <a:r>
              <a:rPr lang="en-US" sz="2800" dirty="0" err="1" smtClean="0"/>
              <a:t>Ewa</a:t>
            </a:r>
            <a:r>
              <a:rPr lang="en-US" sz="2800" dirty="0" smtClean="0"/>
              <a:t> </a:t>
            </a:r>
            <a:r>
              <a:rPr lang="en-US" sz="2800" dirty="0" err="1" smtClean="0"/>
              <a:t>Lutomska</a:t>
            </a:r>
            <a:r>
              <a:rPr lang="en-US" sz="2800" dirty="0" smtClean="0"/>
              <a:t> of </a:t>
            </a:r>
            <a:r>
              <a:rPr lang="en-US" sz="2800" dirty="0" err="1" smtClean="0"/>
              <a:t>Polski</a:t>
            </a:r>
            <a:r>
              <a:rPr lang="en-US" sz="2800" dirty="0" smtClean="0"/>
              <a:t> Alarm </a:t>
            </a:r>
            <a:r>
              <a:rPr lang="en-US" sz="2800" dirty="0" err="1" smtClean="0"/>
              <a:t>Smogowy</a:t>
            </a:r>
            <a:r>
              <a:rPr lang="en-US" sz="2800" dirty="0" smtClean="0"/>
              <a:t>, a pollution watchdog.</a:t>
            </a:r>
            <a:endParaRPr lang="pl-PL" sz="2800" dirty="0"/>
          </a:p>
        </p:txBody>
      </p:sp>
    </p:spTree>
    <p:extLst>
      <p:ext uri="{BB962C8B-B14F-4D97-AF65-F5344CB8AC3E}">
        <p14:creationId xmlns:p14="http://schemas.microsoft.com/office/powerpoint/2010/main" val="400397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2016, </a:t>
            </a:r>
            <a:r>
              <a:rPr lang="pl-PL" b="1" dirty="0" err="1" smtClean="0"/>
              <a:t>December</a:t>
            </a:r>
            <a:endParaRPr lang="pl-PL" b="1" dirty="0"/>
          </a:p>
        </p:txBody>
      </p:sp>
      <p:sp>
        <p:nvSpPr>
          <p:cNvPr id="3" name="Symbol zastępczy zawartości 2"/>
          <p:cNvSpPr>
            <a:spLocks noGrp="1"/>
          </p:cNvSpPr>
          <p:nvPr>
            <p:ph idx="1"/>
          </p:nvPr>
        </p:nvSpPr>
        <p:spPr/>
        <p:txBody>
          <a:bodyPr/>
          <a:lstStyle/>
          <a:p>
            <a:r>
              <a:rPr lang="pl-PL" dirty="0" err="1" smtClean="0"/>
              <a:t>December</a:t>
            </a:r>
            <a:r>
              <a:rPr lang="en-US" dirty="0" smtClean="0"/>
              <a:t>, a pollution tracking agency, has an average of 979 micrograms (one millionth of a gram) per cubic meter of air, far exceeding Beijing's 737 and almost 20 times higher than EU limits. </a:t>
            </a:r>
            <a:endParaRPr lang="pl-PL" dirty="0" smtClean="0"/>
          </a:p>
          <a:p>
            <a:r>
              <a:rPr lang="en-US" dirty="0" smtClean="0"/>
              <a:t>Public transport in the country was free.</a:t>
            </a:r>
            <a:r>
              <a:rPr lang="pl-PL" dirty="0" smtClean="0"/>
              <a:t> People in </a:t>
            </a:r>
            <a:r>
              <a:rPr lang="en-US" dirty="0" smtClean="0"/>
              <a:t>were </a:t>
            </a:r>
            <a:r>
              <a:rPr lang="en-US" dirty="0"/>
              <a:t>wearing </a:t>
            </a:r>
            <a:r>
              <a:rPr lang="en-US" dirty="0" smtClean="0"/>
              <a:t>masks</a:t>
            </a:r>
            <a:r>
              <a:rPr lang="pl-PL" dirty="0" smtClean="0"/>
              <a:t> </a:t>
            </a:r>
            <a:r>
              <a:rPr lang="pl-PL" dirty="0" err="1" smtClean="0"/>
              <a:t>or</a:t>
            </a:r>
            <a:r>
              <a:rPr lang="pl-PL" dirty="0" smtClean="0"/>
              <a:t> </a:t>
            </a:r>
            <a:r>
              <a:rPr lang="pl-PL" dirty="0" err="1" smtClean="0"/>
              <a:t>didn’t</a:t>
            </a:r>
            <a:r>
              <a:rPr lang="pl-PL" dirty="0" smtClean="0"/>
              <a:t> go out.</a:t>
            </a:r>
            <a:endParaRPr lang="pl-PL" dirty="0"/>
          </a:p>
        </p:txBody>
      </p:sp>
    </p:spTree>
    <p:extLst>
      <p:ext uri="{BB962C8B-B14F-4D97-AF65-F5344CB8AC3E}">
        <p14:creationId xmlns:p14="http://schemas.microsoft.com/office/powerpoint/2010/main" val="63919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6" name="Symbol zastępczy zawartości 5"/>
          <p:cNvPicPr>
            <a:picLocks noGrp="1" noChangeAspect="1"/>
          </p:cNvPicPr>
          <p:nvPr>
            <p:ph idx="1"/>
          </p:nvPr>
        </p:nvPicPr>
        <p:blipFill rotWithShape="1">
          <a:blip r:embed="rId2">
            <a:extLst>
              <a:ext uri="{28A0092B-C50C-407E-A947-70E740481C1C}">
                <a14:useLocalDpi xmlns:a14="http://schemas.microsoft.com/office/drawing/2010/main" val="0"/>
              </a:ext>
            </a:extLst>
          </a:blip>
          <a:srcRect l="22755" t="-3395" r="17277" b="3395"/>
          <a:stretch/>
        </p:blipFill>
        <p:spPr>
          <a:xfrm>
            <a:off x="0" y="1635"/>
            <a:ext cx="3505201" cy="3672408"/>
          </a:xfr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595116"/>
            <a:ext cx="6302474" cy="3278583"/>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0"/>
            <a:ext cx="5445794" cy="3501008"/>
          </a:xfrm>
          <a:prstGeom prst="rect">
            <a:avLst/>
          </a:prstGeom>
        </p:spPr>
      </p:pic>
    </p:spTree>
    <p:extLst>
      <p:ext uri="{BB962C8B-B14F-4D97-AF65-F5344CB8AC3E}">
        <p14:creationId xmlns:p14="http://schemas.microsoft.com/office/powerpoint/2010/main" val="363225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907704" y="5373216"/>
            <a:ext cx="5486400" cy="566738"/>
          </a:xfrm>
        </p:spPr>
        <p:txBody>
          <a:bodyPr/>
          <a:lstStyle/>
          <a:p>
            <a:pPr algn="ctr"/>
            <a:r>
              <a:rPr lang="pl-PL" dirty="0" smtClean="0"/>
              <a:t>Poniatowski Bridge</a:t>
            </a:r>
            <a:endParaRPr lang="pl-PL" dirty="0"/>
          </a:p>
        </p:txBody>
      </p:sp>
      <p:pic>
        <p:nvPicPr>
          <p:cNvPr id="4" name="Symbol zastępczy zawartości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476" r="12476"/>
          <a:stretch>
            <a:fillRect/>
          </a:stretch>
        </p:blipFill>
        <p:spPr>
          <a:xfrm>
            <a:off x="899592" y="-26787"/>
            <a:ext cx="7278688" cy="5459016"/>
          </a:xfrm>
        </p:spPr>
      </p:pic>
      <p:sp>
        <p:nvSpPr>
          <p:cNvPr id="6" name="Symbol zastępczy tekstu 5"/>
          <p:cNvSpPr>
            <a:spLocks noGrp="1"/>
          </p:cNvSpPr>
          <p:nvPr>
            <p:ph type="body" sz="half" idx="2"/>
          </p:nvPr>
        </p:nvSpPr>
        <p:spPr>
          <a:xfrm>
            <a:off x="1691680" y="6033844"/>
            <a:ext cx="5486400" cy="804862"/>
          </a:xfrm>
        </p:spPr>
        <p:txBody>
          <a:bodyPr>
            <a:noAutofit/>
          </a:bodyPr>
          <a:lstStyle/>
          <a:p>
            <a:r>
              <a:rPr lang="en-US" sz="2400" dirty="0" smtClean="0"/>
              <a:t>The picture shows a smog that covers the buildings of </a:t>
            </a:r>
            <a:r>
              <a:rPr lang="pl-PL" sz="2400" dirty="0" err="1" smtClean="0"/>
              <a:t>Warsaw</a:t>
            </a:r>
            <a:r>
              <a:rPr lang="en-US" sz="2400" dirty="0" smtClean="0"/>
              <a:t>.</a:t>
            </a:r>
            <a:endParaRPr lang="pl-PL" sz="2400" dirty="0"/>
          </a:p>
        </p:txBody>
      </p:sp>
    </p:spTree>
    <p:extLst>
      <p:ext uri="{BB962C8B-B14F-4D97-AF65-F5344CB8AC3E}">
        <p14:creationId xmlns:p14="http://schemas.microsoft.com/office/powerpoint/2010/main" val="268170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835696" y="4725144"/>
            <a:ext cx="5486400" cy="566738"/>
          </a:xfrm>
        </p:spPr>
        <p:txBody>
          <a:bodyPr/>
          <a:lstStyle/>
          <a:p>
            <a:pPr algn="ctr"/>
            <a:r>
              <a:rPr lang="pl-PL" dirty="0" smtClean="0"/>
              <a:t>SMOG</a:t>
            </a:r>
            <a:endParaRPr lang="pl-PL" dirty="0"/>
          </a:p>
        </p:txBody>
      </p:sp>
      <p:pic>
        <p:nvPicPr>
          <p:cNvPr id="4" name="Symbol zastępczy zawartości 3"/>
          <p:cNvPicPr>
            <a:picLocks noGrp="1" noChangeAspect="1"/>
          </p:cNvPicPr>
          <p:nvPr>
            <p:ph type="pic" idx="1"/>
          </p:nvPr>
        </p:nvPicPr>
        <p:blipFill>
          <a:blip r:embed="rId2">
            <a:extLst>
              <a:ext uri="{28A0092B-C50C-407E-A947-70E740481C1C}">
                <a14:useLocalDpi xmlns:a14="http://schemas.microsoft.com/office/drawing/2010/main" val="0"/>
              </a:ext>
            </a:extLst>
          </a:blip>
          <a:srcRect l="8451" r="8451"/>
          <a:stretch>
            <a:fillRect/>
          </a:stretch>
        </p:blipFill>
        <p:spPr/>
      </p:pic>
      <p:sp>
        <p:nvSpPr>
          <p:cNvPr id="6" name="Symbol zastępczy tekstu 5"/>
          <p:cNvSpPr>
            <a:spLocks noGrp="1"/>
          </p:cNvSpPr>
          <p:nvPr>
            <p:ph type="body" sz="half" idx="2"/>
          </p:nvPr>
        </p:nvSpPr>
        <p:spPr/>
        <p:txBody>
          <a:bodyPr>
            <a:noAutofit/>
          </a:bodyPr>
          <a:lstStyle/>
          <a:p>
            <a:r>
              <a:rPr lang="pl-PL" sz="2800" dirty="0" smtClean="0"/>
              <a:t>In the </a:t>
            </a:r>
            <a:r>
              <a:rPr lang="pl-PL" sz="2800" dirty="0" err="1" smtClean="0"/>
              <a:t>picture</a:t>
            </a:r>
            <a:r>
              <a:rPr lang="pl-PL" sz="2800" dirty="0" smtClean="0"/>
              <a:t> we </a:t>
            </a:r>
            <a:r>
              <a:rPr lang="pl-PL" sz="2800" dirty="0" err="1" smtClean="0"/>
              <a:t>can</a:t>
            </a:r>
            <a:r>
              <a:rPr lang="pl-PL" sz="2800" dirty="0" smtClean="0"/>
              <a:t> </a:t>
            </a:r>
            <a:r>
              <a:rPr lang="pl-PL" sz="2800" dirty="0" err="1" smtClean="0"/>
              <a:t>see</a:t>
            </a:r>
            <a:r>
              <a:rPr lang="pl-PL" sz="2800" dirty="0" smtClean="0"/>
              <a:t> smog. </a:t>
            </a:r>
            <a:r>
              <a:rPr lang="pl-PL" sz="2800" dirty="0" err="1" smtClean="0"/>
              <a:t>It’s</a:t>
            </a:r>
            <a:r>
              <a:rPr lang="pl-PL" sz="2800" dirty="0" smtClean="0"/>
              <a:t> a </a:t>
            </a:r>
            <a:r>
              <a:rPr lang="pl-PL" sz="2800" dirty="0" err="1" smtClean="0"/>
              <a:t>poisonous</a:t>
            </a:r>
            <a:r>
              <a:rPr lang="pl-PL" sz="2800" dirty="0" smtClean="0"/>
              <a:t> </a:t>
            </a:r>
            <a:r>
              <a:rPr lang="pl-PL" sz="2800" dirty="0" err="1" smtClean="0"/>
              <a:t>smoke</a:t>
            </a:r>
            <a:r>
              <a:rPr lang="pl-PL" sz="2800" dirty="0" smtClean="0"/>
              <a:t>.</a:t>
            </a:r>
            <a:endParaRPr lang="pl-PL" sz="2800" dirty="0"/>
          </a:p>
        </p:txBody>
      </p:sp>
    </p:spTree>
    <p:extLst>
      <p:ext uri="{BB962C8B-B14F-4D97-AF65-F5344CB8AC3E}">
        <p14:creationId xmlns:p14="http://schemas.microsoft.com/office/powerpoint/2010/main" val="171656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398630" cy="5588907"/>
          </a:xfrm>
        </p:spPr>
      </p:pic>
    </p:spTree>
    <p:extLst>
      <p:ext uri="{BB962C8B-B14F-4D97-AF65-F5344CB8AC3E}">
        <p14:creationId xmlns:p14="http://schemas.microsoft.com/office/powerpoint/2010/main" val="96051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88640"/>
            <a:ext cx="8229600" cy="1143000"/>
          </a:xfrm>
        </p:spPr>
        <p:txBody>
          <a:bodyPr>
            <a:normAutofit/>
          </a:bodyPr>
          <a:lstStyle/>
          <a:p>
            <a:r>
              <a:rPr lang="pl-PL" dirty="0" smtClean="0"/>
              <a:t>AIRLY – </a:t>
            </a:r>
            <a:r>
              <a:rPr lang="pl-PL" dirty="0" err="1" smtClean="0"/>
              <a:t>aplication</a:t>
            </a:r>
            <a:r>
              <a:rPr lang="pl-PL" dirty="0" smtClean="0"/>
              <a:t> </a:t>
            </a:r>
            <a:r>
              <a:rPr lang="pl-PL" dirty="0" err="1" smtClean="0"/>
              <a:t>about</a:t>
            </a:r>
            <a:r>
              <a:rPr lang="pl-PL" dirty="0" smtClean="0"/>
              <a:t> </a:t>
            </a:r>
            <a:r>
              <a:rPr lang="pl-PL" dirty="0" err="1" smtClean="0"/>
              <a:t>pollution</a:t>
            </a:r>
            <a:r>
              <a:rPr lang="pl-PL" dirty="0" smtClean="0"/>
              <a:t>.</a:t>
            </a:r>
            <a:endParaRPr lang="pl-PL" dirty="0"/>
          </a:p>
        </p:txBody>
      </p:sp>
      <p:sp>
        <p:nvSpPr>
          <p:cNvPr id="3" name="Symbol zastępczy zawartości 2"/>
          <p:cNvSpPr>
            <a:spLocks noGrp="1"/>
          </p:cNvSpPr>
          <p:nvPr>
            <p:ph idx="1"/>
          </p:nvPr>
        </p:nvSpPr>
        <p:spPr/>
        <p:txBody>
          <a:bodyPr/>
          <a:lstStyle/>
          <a:p>
            <a:r>
              <a:rPr lang="en-US" dirty="0"/>
              <a:t>We have an application that shows the degree of pollution in our country, this is AIRLY.</a:t>
            </a:r>
            <a:endParaRPr lang="pl-PL"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t="18216"/>
          <a:stretch/>
        </p:blipFill>
        <p:spPr>
          <a:xfrm>
            <a:off x="480409" y="3585028"/>
            <a:ext cx="7654071" cy="3238985"/>
          </a:xfrm>
          <a:prstGeom prst="rect">
            <a:avLst/>
          </a:prstGeom>
        </p:spPr>
      </p:pic>
      <p:sp>
        <p:nvSpPr>
          <p:cNvPr id="6" name="Strzałka w dół 5"/>
          <p:cNvSpPr/>
          <p:nvPr/>
        </p:nvSpPr>
        <p:spPr>
          <a:xfrm>
            <a:off x="827584" y="2865363"/>
            <a:ext cx="216024" cy="588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1043608" y="2697736"/>
            <a:ext cx="1728192" cy="923330"/>
          </a:xfrm>
          <a:prstGeom prst="rect">
            <a:avLst/>
          </a:prstGeom>
          <a:noFill/>
        </p:spPr>
        <p:txBody>
          <a:bodyPr wrap="square" rtlCol="0">
            <a:spAutoFit/>
          </a:bodyPr>
          <a:lstStyle/>
          <a:p>
            <a:r>
              <a:rPr lang="pl-PL" i="1" dirty="0"/>
              <a:t>H</a:t>
            </a:r>
            <a:r>
              <a:rPr lang="pl-PL" i="1" dirty="0" smtClean="0"/>
              <a:t>ere we </a:t>
            </a:r>
            <a:r>
              <a:rPr lang="pl-PL" i="1" dirty="0" err="1" smtClean="0"/>
              <a:t>can</a:t>
            </a:r>
            <a:r>
              <a:rPr lang="pl-PL" i="1" dirty="0" smtClean="0"/>
              <a:t> </a:t>
            </a:r>
            <a:r>
              <a:rPr lang="pl-PL" i="1" dirty="0" err="1" smtClean="0"/>
              <a:t>see</a:t>
            </a:r>
            <a:r>
              <a:rPr lang="pl-PL" i="1" dirty="0" smtClean="0"/>
              <a:t> </a:t>
            </a:r>
            <a:r>
              <a:rPr lang="pl-PL" i="1" dirty="0" err="1" smtClean="0"/>
              <a:t>degrees</a:t>
            </a:r>
            <a:r>
              <a:rPr lang="pl-PL" i="1" dirty="0" smtClean="0"/>
              <a:t> </a:t>
            </a:r>
            <a:r>
              <a:rPr lang="pl-PL" i="1" dirty="0" err="1" smtClean="0"/>
              <a:t>aboutt</a:t>
            </a:r>
            <a:r>
              <a:rPr lang="pl-PL" i="1" dirty="0" smtClean="0"/>
              <a:t> </a:t>
            </a:r>
            <a:r>
              <a:rPr lang="pl-PL" i="1" dirty="0" err="1" smtClean="0"/>
              <a:t>pollution</a:t>
            </a:r>
            <a:endParaRPr lang="pl-PL" i="1" dirty="0"/>
          </a:p>
        </p:txBody>
      </p:sp>
      <p:sp>
        <p:nvSpPr>
          <p:cNvPr id="9" name="Strzałka w dół 8"/>
          <p:cNvSpPr/>
          <p:nvPr/>
        </p:nvSpPr>
        <p:spPr>
          <a:xfrm>
            <a:off x="3311860" y="2907945"/>
            <a:ext cx="216024" cy="588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3452845" y="2601818"/>
            <a:ext cx="1908212" cy="1200329"/>
          </a:xfrm>
          <a:prstGeom prst="rect">
            <a:avLst/>
          </a:prstGeom>
          <a:noFill/>
        </p:spPr>
        <p:txBody>
          <a:bodyPr wrap="square" rtlCol="0">
            <a:spAutoFit/>
          </a:bodyPr>
          <a:lstStyle/>
          <a:p>
            <a:r>
              <a:rPr lang="pl-PL" i="1" dirty="0" smtClean="0"/>
              <a:t>Here we </a:t>
            </a:r>
            <a:r>
              <a:rPr lang="pl-PL" i="1" dirty="0" err="1" smtClean="0"/>
              <a:t>can</a:t>
            </a:r>
            <a:r>
              <a:rPr lang="pl-PL" i="1" dirty="0" smtClean="0"/>
              <a:t> </a:t>
            </a:r>
            <a:r>
              <a:rPr lang="pl-PL" i="1" dirty="0" err="1" smtClean="0"/>
              <a:t>see</a:t>
            </a:r>
            <a:r>
              <a:rPr lang="pl-PL" i="1" dirty="0" smtClean="0"/>
              <a:t> </a:t>
            </a:r>
            <a:r>
              <a:rPr lang="pl-PL" i="1" dirty="0" err="1" smtClean="0"/>
              <a:t>where</a:t>
            </a:r>
            <a:r>
              <a:rPr lang="pl-PL" i="1" dirty="0" smtClean="0"/>
              <a:t> </a:t>
            </a:r>
            <a:r>
              <a:rPr lang="pl-PL" i="1" dirty="0" err="1" smtClean="0"/>
              <a:t>is</a:t>
            </a:r>
            <a:r>
              <a:rPr lang="pl-PL" i="1" dirty="0" smtClean="0"/>
              <a:t> the most </a:t>
            </a:r>
            <a:r>
              <a:rPr lang="pl-PL" i="1" dirty="0" err="1" smtClean="0"/>
              <a:t>polluted</a:t>
            </a:r>
            <a:r>
              <a:rPr lang="pl-PL" i="1" dirty="0" smtClean="0"/>
              <a:t> place in Poland </a:t>
            </a:r>
            <a:endParaRPr lang="pl-PL" i="1" dirty="0"/>
          </a:p>
        </p:txBody>
      </p:sp>
      <p:sp>
        <p:nvSpPr>
          <p:cNvPr id="11" name="Strzałka w dół 10"/>
          <p:cNvSpPr/>
          <p:nvPr/>
        </p:nvSpPr>
        <p:spPr>
          <a:xfrm>
            <a:off x="5940152" y="2865363"/>
            <a:ext cx="216024" cy="588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6056909" y="2653232"/>
            <a:ext cx="2699792" cy="923330"/>
          </a:xfrm>
          <a:prstGeom prst="rect">
            <a:avLst/>
          </a:prstGeom>
          <a:noFill/>
        </p:spPr>
        <p:txBody>
          <a:bodyPr wrap="square" rtlCol="0">
            <a:spAutoFit/>
          </a:bodyPr>
          <a:lstStyle/>
          <a:p>
            <a:r>
              <a:rPr lang="pl-PL" i="1" dirty="0" smtClean="0"/>
              <a:t>H</a:t>
            </a:r>
            <a:r>
              <a:rPr lang="en-US" i="1" dirty="0" smtClean="0"/>
              <a:t>ere </a:t>
            </a:r>
            <a:r>
              <a:rPr lang="en-US" i="1" dirty="0"/>
              <a:t>we can see what the state of air is and if we can go outside</a:t>
            </a:r>
            <a:endParaRPr lang="pl-PL" i="1" dirty="0"/>
          </a:p>
        </p:txBody>
      </p:sp>
    </p:spTree>
    <p:extLst>
      <p:ext uri="{BB962C8B-B14F-4D97-AF65-F5344CB8AC3E}">
        <p14:creationId xmlns:p14="http://schemas.microsoft.com/office/powerpoint/2010/main" val="351140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507288" cy="6250706"/>
          </a:xfrm>
        </p:spPr>
        <p:txBody>
          <a:bodyPr>
            <a:normAutofit/>
          </a:bodyPr>
          <a:lstStyle/>
          <a:p>
            <a:r>
              <a:rPr lang="pl-PL" sz="15000" dirty="0" smtClean="0">
                <a:solidFill>
                  <a:srgbClr val="FFFF00"/>
                </a:solidFill>
                <a:effectLst>
                  <a:outerShdw blurRad="38100" dist="38100" dir="2700000" algn="tl">
                    <a:srgbClr val="000000">
                      <a:alpha val="43137"/>
                    </a:srgbClr>
                  </a:outerShdw>
                </a:effectLst>
              </a:rPr>
              <a:t>SKAŁA</a:t>
            </a:r>
            <a:r>
              <a:rPr lang="pl-PL" sz="9600" dirty="0" smtClean="0"/>
              <a:t/>
            </a:r>
            <a:br>
              <a:rPr lang="pl-PL" sz="9600" dirty="0" smtClean="0"/>
            </a:br>
            <a:r>
              <a:rPr lang="pl-PL" sz="5000" dirty="0" smtClean="0"/>
              <a:t>(</a:t>
            </a:r>
            <a:r>
              <a:rPr lang="pl-PL" sz="5000" dirty="0" err="1" smtClean="0"/>
              <a:t>it’s</a:t>
            </a:r>
            <a:r>
              <a:rPr lang="pl-PL" sz="5000" dirty="0" smtClean="0"/>
              <a:t> </a:t>
            </a:r>
            <a:r>
              <a:rPr lang="en-US" sz="5000" dirty="0" smtClean="0"/>
              <a:t>the </a:t>
            </a:r>
            <a:r>
              <a:rPr lang="pl-PL" sz="5000" dirty="0" err="1" smtClean="0"/>
              <a:t>town</a:t>
            </a:r>
            <a:r>
              <a:rPr lang="en-US" sz="5000" dirty="0" smtClean="0"/>
              <a:t> </a:t>
            </a:r>
            <a:r>
              <a:rPr lang="en-US" sz="5000" dirty="0"/>
              <a:t>where we </a:t>
            </a:r>
            <a:r>
              <a:rPr lang="en-US" sz="5000" dirty="0" smtClean="0"/>
              <a:t>are</a:t>
            </a:r>
            <a:r>
              <a:rPr lang="pl-PL" sz="5000" dirty="0" smtClean="0"/>
              <a:t> </a:t>
            </a:r>
            <a:r>
              <a:rPr lang="pl-PL" sz="5000" dirty="0" err="1" smtClean="0"/>
              <a:t>now</a:t>
            </a:r>
            <a:r>
              <a:rPr lang="pl-PL" sz="5000" dirty="0" smtClean="0"/>
              <a:t>; </a:t>
            </a:r>
            <a:r>
              <a:rPr lang="en-US" sz="5000" dirty="0"/>
              <a:t>the town's name comes from the area in which the </a:t>
            </a:r>
            <a:r>
              <a:rPr lang="pl-PL" sz="5000" dirty="0" smtClean="0"/>
              <a:t>Skała</a:t>
            </a:r>
            <a:r>
              <a:rPr lang="en-US" sz="5000" dirty="0" smtClean="0"/>
              <a:t> </a:t>
            </a:r>
            <a:r>
              <a:rPr lang="en-US" sz="5000" dirty="0"/>
              <a:t>is </a:t>
            </a:r>
            <a:r>
              <a:rPr lang="en-US" sz="5000" dirty="0" smtClean="0"/>
              <a:t>located</a:t>
            </a:r>
            <a:r>
              <a:rPr lang="pl-PL" sz="5000" dirty="0" smtClean="0"/>
              <a:t>)</a:t>
            </a:r>
            <a:endParaRPr lang="pl-PL" sz="5000" dirty="0"/>
          </a:p>
        </p:txBody>
      </p:sp>
    </p:spTree>
    <p:extLst>
      <p:ext uri="{BB962C8B-B14F-4D97-AF65-F5344CB8AC3E}">
        <p14:creationId xmlns:p14="http://schemas.microsoft.com/office/powerpoint/2010/main" val="419075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Cleaning</a:t>
            </a:r>
            <a:r>
              <a:rPr lang="pl-PL" dirty="0" smtClean="0"/>
              <a:t> </a:t>
            </a:r>
            <a:r>
              <a:rPr lang="pl-PL" dirty="0" err="1" smtClean="0"/>
              <a:t>up</a:t>
            </a:r>
            <a:r>
              <a:rPr lang="pl-PL" dirty="0" smtClean="0"/>
              <a:t> the </a:t>
            </a:r>
            <a:r>
              <a:rPr lang="pl-PL" dirty="0" err="1" smtClean="0"/>
              <a:t>world</a:t>
            </a:r>
            <a:r>
              <a:rPr lang="pl-PL" dirty="0" smtClean="0"/>
              <a:t> in Skała on 29 March 2018</a:t>
            </a:r>
            <a:endParaRPr lang="pl-PL" dirty="0"/>
          </a:p>
        </p:txBody>
      </p:sp>
      <p:sp>
        <p:nvSpPr>
          <p:cNvPr id="3" name="Symbol zastępczy zawartości 2"/>
          <p:cNvSpPr>
            <a:spLocks noGrp="1"/>
          </p:cNvSpPr>
          <p:nvPr>
            <p:ph idx="1"/>
          </p:nvPr>
        </p:nvSpPr>
        <p:spPr>
          <a:xfrm>
            <a:off x="457200" y="1600200"/>
            <a:ext cx="8579296" cy="5257800"/>
          </a:xfrm>
        </p:spPr>
        <p:txBody>
          <a:bodyPr>
            <a:normAutofit fontScale="92500" lnSpcReduction="10000"/>
          </a:bodyPr>
          <a:lstStyle/>
          <a:p>
            <a:r>
              <a:rPr lang="pl-PL" dirty="0" smtClean="0"/>
              <a:t>O</a:t>
            </a:r>
            <a:r>
              <a:rPr lang="en-US" dirty="0" smtClean="0"/>
              <a:t>ne </a:t>
            </a:r>
            <a:r>
              <a:rPr lang="en-US" dirty="0"/>
              <a:t>and a half year ago, class </a:t>
            </a:r>
            <a:r>
              <a:rPr lang="pl-PL" dirty="0" smtClean="0"/>
              <a:t>2B</a:t>
            </a:r>
            <a:r>
              <a:rPr lang="en-US" dirty="0" smtClean="0"/>
              <a:t> </a:t>
            </a:r>
            <a:r>
              <a:rPr lang="en-US" dirty="0"/>
              <a:t>(now </a:t>
            </a:r>
            <a:r>
              <a:rPr lang="en-US" dirty="0" smtClean="0"/>
              <a:t>3</a:t>
            </a:r>
            <a:r>
              <a:rPr lang="pl-PL" dirty="0" smtClean="0"/>
              <a:t>B</a:t>
            </a:r>
            <a:r>
              <a:rPr lang="en-US" dirty="0" smtClean="0"/>
              <a:t>) </a:t>
            </a:r>
            <a:r>
              <a:rPr lang="en-US" dirty="0"/>
              <a:t>organized a cleaning campaign around the </a:t>
            </a:r>
            <a:r>
              <a:rPr lang="en-US" dirty="0" smtClean="0"/>
              <a:t>school</a:t>
            </a:r>
            <a:r>
              <a:rPr lang="pl-PL" dirty="0" smtClean="0"/>
              <a:t>. </a:t>
            </a:r>
          </a:p>
          <a:p>
            <a:r>
              <a:rPr lang="en-US" dirty="0"/>
              <a:t>Equipped with garbage bags and protective gloves, we divided into small groups and assigned a cleaning area to each </a:t>
            </a:r>
            <a:r>
              <a:rPr lang="en-US" dirty="0" smtClean="0"/>
              <a:t>group</a:t>
            </a:r>
            <a:r>
              <a:rPr lang="pl-PL" dirty="0" smtClean="0"/>
              <a:t>.</a:t>
            </a:r>
          </a:p>
          <a:p>
            <a:r>
              <a:rPr lang="en-US" dirty="0"/>
              <a:t>We started from 9 o'clock and cleaned the next 5 hours. The work was fast and efficient</a:t>
            </a:r>
            <a:r>
              <a:rPr lang="en-US" dirty="0" smtClean="0"/>
              <a:t>.</a:t>
            </a:r>
            <a:endParaRPr lang="pl-PL" dirty="0" smtClean="0"/>
          </a:p>
          <a:p>
            <a:r>
              <a:rPr lang="en-US" dirty="0"/>
              <a:t>Together, we were able to collect over 25 rubbish bags. The greater part of them were plastic bottles, metal cans and glass</a:t>
            </a:r>
            <a:r>
              <a:rPr lang="en-US" dirty="0" smtClean="0"/>
              <a:t>.</a:t>
            </a:r>
            <a:endParaRPr lang="pl-PL" dirty="0" smtClean="0"/>
          </a:p>
          <a:p>
            <a:r>
              <a:rPr lang="en-US" dirty="0"/>
              <a:t>In the pictures you can see the effects of our work.</a:t>
            </a:r>
            <a:endParaRPr lang="pl-PL" dirty="0"/>
          </a:p>
        </p:txBody>
      </p:sp>
    </p:spTree>
    <p:extLst>
      <p:ext uri="{BB962C8B-B14F-4D97-AF65-F5344CB8AC3E}">
        <p14:creationId xmlns:p14="http://schemas.microsoft.com/office/powerpoint/2010/main" val="164006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My </a:t>
            </a:r>
            <a:r>
              <a:rPr lang="pl-PL" dirty="0" err="1" smtClean="0"/>
              <a:t>class</a:t>
            </a:r>
            <a:r>
              <a:rPr lang="pl-PL" dirty="0" smtClean="0"/>
              <a:t> </a:t>
            </a:r>
            <a:r>
              <a:rPr lang="pl-PL" dirty="0" err="1" smtClean="0"/>
              <a:t>after</a:t>
            </a:r>
            <a:r>
              <a:rPr lang="pl-PL" dirty="0" smtClean="0"/>
              <a:t> the </a:t>
            </a:r>
            <a:r>
              <a:rPr lang="pl-PL" dirty="0" err="1" smtClean="0"/>
              <a:t>action</a:t>
            </a:r>
            <a:r>
              <a:rPr lang="pl-PL" dirty="0" smtClean="0"/>
              <a:t> </a:t>
            </a:r>
            <a:endParaRPr lang="pl-PL" dirty="0"/>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6" y="1682981"/>
            <a:ext cx="9139854" cy="5141168"/>
          </a:xfrm>
        </p:spPr>
      </p:pic>
    </p:spTree>
    <p:extLst>
      <p:ext uri="{BB962C8B-B14F-4D97-AF65-F5344CB8AC3E}">
        <p14:creationId xmlns:p14="http://schemas.microsoft.com/office/powerpoint/2010/main" val="288063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331640" y="1772816"/>
            <a:ext cx="1118457" cy="474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p:txBody>
          <a:bodyPr/>
          <a:lstStyle/>
          <a:p>
            <a:r>
              <a:rPr lang="pl-PL" dirty="0" err="1" smtClean="0"/>
              <a:t>Area</a:t>
            </a:r>
            <a:r>
              <a:rPr lang="pl-PL" dirty="0" smtClean="0"/>
              <a:t> </a:t>
            </a:r>
            <a:r>
              <a:rPr lang="pl-PL" dirty="0" err="1" smtClean="0"/>
              <a:t>after</a:t>
            </a:r>
            <a:r>
              <a:rPr lang="pl-PL" dirty="0" smtClean="0"/>
              <a:t> and </a:t>
            </a:r>
            <a:r>
              <a:rPr lang="pl-PL" dirty="0" err="1" smtClean="0"/>
              <a:t>before</a:t>
            </a:r>
            <a:r>
              <a:rPr lang="pl-PL" dirty="0" smtClean="0"/>
              <a:t> the </a:t>
            </a:r>
            <a:r>
              <a:rPr lang="pl-PL" dirty="0" err="1" smtClean="0"/>
              <a:t>cleaning</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12776"/>
            <a:ext cx="7524328" cy="5215309"/>
          </a:xfrm>
        </p:spPr>
      </p:pic>
    </p:spTree>
    <p:extLst>
      <p:ext uri="{BB962C8B-B14F-4D97-AF65-F5344CB8AC3E}">
        <p14:creationId xmlns:p14="http://schemas.microsoft.com/office/powerpoint/2010/main" val="331932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20072" y="274638"/>
            <a:ext cx="3466728" cy="5098578"/>
          </a:xfrm>
        </p:spPr>
        <p:txBody>
          <a:bodyPr/>
          <a:lstStyle/>
          <a:p>
            <a:r>
              <a:rPr lang="en-US" dirty="0"/>
              <a:t>Sometimes we found things thrown out of the </a:t>
            </a:r>
            <a:r>
              <a:rPr lang="en-US" dirty="0" smtClean="0"/>
              <a:t>house</a:t>
            </a:r>
            <a:r>
              <a:rPr lang="pl-PL" dirty="0" smtClean="0"/>
              <a:t>…</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220072" cy="7359916"/>
          </a:xfrm>
        </p:spPr>
      </p:pic>
    </p:spTree>
    <p:extLst>
      <p:ext uri="{BB962C8B-B14F-4D97-AF65-F5344CB8AC3E}">
        <p14:creationId xmlns:p14="http://schemas.microsoft.com/office/powerpoint/2010/main" val="312024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BIOLOGICAL COMPETITION  AT OUR SCHOOL</a:t>
            </a:r>
            <a:endParaRPr lang="pl-PL" dirty="0"/>
          </a:p>
        </p:txBody>
      </p:sp>
      <p:sp>
        <p:nvSpPr>
          <p:cNvPr id="3" name="Symbol zastępczy zawartości 2"/>
          <p:cNvSpPr>
            <a:spLocks noGrp="1"/>
          </p:cNvSpPr>
          <p:nvPr>
            <p:ph idx="1"/>
          </p:nvPr>
        </p:nvSpPr>
        <p:spPr/>
        <p:txBody>
          <a:bodyPr>
            <a:normAutofit lnSpcReduction="10000"/>
          </a:bodyPr>
          <a:lstStyle/>
          <a:p>
            <a:r>
              <a:rPr lang="en-US" dirty="0"/>
              <a:t>On March 14, a competition was held under the ERASMUS + project: Passport to Europe.</a:t>
            </a:r>
          </a:p>
          <a:p>
            <a:r>
              <a:rPr lang="en-US" dirty="0"/>
              <a:t>  The first pot depicted sown seeds any functions of the spice plant, used in Polish cuisine and the second pot depicted the planted split plant cleansing the air of impurities. An irrigation system had to be constructed from this raw material for this pot.</a:t>
            </a:r>
            <a:endParaRPr lang="pl-PL" dirty="0"/>
          </a:p>
        </p:txBody>
      </p:sp>
    </p:spTree>
    <p:extLst>
      <p:ext uri="{BB962C8B-B14F-4D97-AF65-F5344CB8AC3E}">
        <p14:creationId xmlns:p14="http://schemas.microsoft.com/office/powerpoint/2010/main" val="362688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4" name="Obraz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242" y="3115642"/>
            <a:ext cx="5021053" cy="3742358"/>
          </a:xfrm>
          <a:prstGeom prst="rect">
            <a:avLst/>
          </a:prstGeom>
        </p:spPr>
      </p:pic>
      <p:pic>
        <p:nvPicPr>
          <p:cNvPr id="15" name="Obraz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006" y="32267"/>
            <a:ext cx="4817357" cy="3519882"/>
          </a:xfrm>
          <a:prstGeom prst="rect">
            <a:avLst/>
          </a:prstGeom>
        </p:spPr>
      </p:pic>
      <p:pic>
        <p:nvPicPr>
          <p:cNvPr id="16" name="Obraz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0" y="3552149"/>
            <a:ext cx="4507979" cy="3305851"/>
          </a:xfrm>
          <a:prstGeom prst="rect">
            <a:avLst/>
          </a:prstGeom>
        </p:spPr>
      </p:pic>
      <p:pic>
        <p:nvPicPr>
          <p:cNvPr id="11" name="Symbol zastępczy zawartości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5790" y="0"/>
            <a:ext cx="5041183" cy="3717032"/>
          </a:xfrm>
        </p:spPr>
      </p:pic>
    </p:spTree>
    <p:extLst>
      <p:ext uri="{BB962C8B-B14F-4D97-AF65-F5344CB8AC3E}">
        <p14:creationId xmlns:p14="http://schemas.microsoft.com/office/powerpoint/2010/main" val="338029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extLst>
      <p:ext uri="{BB962C8B-B14F-4D97-AF65-F5344CB8AC3E}">
        <p14:creationId xmlns:p14="http://schemas.microsoft.com/office/powerpoint/2010/main" val="59925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4" y="32079"/>
            <a:ext cx="6048672" cy="3402378"/>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431" y="3269070"/>
            <a:ext cx="7452320" cy="3588930"/>
          </a:xfrm>
          <a:prstGeom prst="rect">
            <a:avLst/>
          </a:prstGeom>
        </p:spPr>
      </p:pic>
    </p:spTree>
    <p:extLst>
      <p:ext uri="{BB962C8B-B14F-4D97-AF65-F5344CB8AC3E}">
        <p14:creationId xmlns:p14="http://schemas.microsoft.com/office/powerpoint/2010/main" val="347113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SYMBOL OF TOWN SKAŁA</a:t>
            </a:r>
            <a:endParaRPr lang="pl-PL" dirty="0"/>
          </a:p>
        </p:txBody>
      </p:sp>
      <p:sp>
        <p:nvSpPr>
          <p:cNvPr id="6" name="Symbol zastępczy tekstu 5"/>
          <p:cNvSpPr>
            <a:spLocks noGrp="1"/>
          </p:cNvSpPr>
          <p:nvPr>
            <p:ph type="body" idx="1"/>
          </p:nvPr>
        </p:nvSpPr>
        <p:spPr/>
        <p:txBody>
          <a:bodyPr/>
          <a:lstStyle/>
          <a:p>
            <a:pPr algn="ctr"/>
            <a:r>
              <a:rPr lang="pl-PL" dirty="0" smtClean="0"/>
              <a:t>CITY FLAG</a:t>
            </a:r>
            <a:endParaRPr lang="pl-PL" dirty="0"/>
          </a:p>
        </p:txBody>
      </p:sp>
      <p:pic>
        <p:nvPicPr>
          <p:cNvPr id="4" name="Symbol zastępczy zawartości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2780928"/>
            <a:ext cx="3331427" cy="2098799"/>
          </a:xfrm>
        </p:spPr>
      </p:pic>
      <p:sp>
        <p:nvSpPr>
          <p:cNvPr id="7" name="Symbol zastępczy tekstu 6"/>
          <p:cNvSpPr>
            <a:spLocks noGrp="1"/>
          </p:cNvSpPr>
          <p:nvPr>
            <p:ph type="body" sz="quarter" idx="3"/>
          </p:nvPr>
        </p:nvSpPr>
        <p:spPr/>
        <p:txBody>
          <a:bodyPr/>
          <a:lstStyle/>
          <a:p>
            <a:pPr algn="ctr"/>
            <a:r>
              <a:rPr lang="pl-PL" dirty="0" smtClean="0"/>
              <a:t>CITY COAT OF ARMS</a:t>
            </a:r>
            <a:endParaRPr lang="pl-PL" dirty="0"/>
          </a:p>
        </p:txBody>
      </p:sp>
      <p:sp>
        <p:nvSpPr>
          <p:cNvPr id="8" name="Symbol zastępczy zawartości 7"/>
          <p:cNvSpPr>
            <a:spLocks noGrp="1"/>
          </p:cNvSpPr>
          <p:nvPr>
            <p:ph sz="quarter" idx="4"/>
          </p:nvPr>
        </p:nvSpPr>
        <p:spPr/>
        <p:txBody>
          <a:bodyPr/>
          <a:lstStyle/>
          <a:p>
            <a:endParaRPr lang="pl-PL"/>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471" y="2564904"/>
            <a:ext cx="2808312" cy="3201476"/>
          </a:xfrm>
          <a:prstGeom prst="rect">
            <a:avLst/>
          </a:prstGeom>
        </p:spPr>
      </p:pic>
    </p:spTree>
    <p:extLst>
      <p:ext uri="{BB962C8B-B14F-4D97-AF65-F5344CB8AC3E}">
        <p14:creationId xmlns:p14="http://schemas.microsoft.com/office/powerpoint/2010/main" val="132129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SKAŁA – </a:t>
            </a:r>
            <a:r>
              <a:rPr lang="pl-PL" dirty="0" err="1" smtClean="0"/>
              <a:t>where</a:t>
            </a:r>
            <a:r>
              <a:rPr lang="pl-PL" dirty="0" smtClean="0"/>
              <a:t> </a:t>
            </a:r>
            <a:r>
              <a:rPr lang="pl-PL" dirty="0" err="1" smtClean="0"/>
              <a:t>town</a:t>
            </a:r>
            <a:r>
              <a:rPr lang="pl-PL" dirty="0" smtClean="0"/>
              <a:t> </a:t>
            </a:r>
            <a:r>
              <a:rPr lang="pl-PL" dirty="0" err="1" smtClean="0"/>
              <a:t>is</a:t>
            </a:r>
            <a:r>
              <a:rPr lang="pl-PL" dirty="0" smtClean="0"/>
              <a:t> </a:t>
            </a:r>
            <a:r>
              <a:rPr lang="pl-PL" dirty="0" err="1" smtClean="0"/>
              <a:t>this</a:t>
            </a:r>
            <a:r>
              <a:rPr lang="pl-PL" dirty="0"/>
              <a:t> </a:t>
            </a:r>
            <a:r>
              <a:rPr lang="pl-PL" dirty="0" smtClean="0"/>
              <a:t>in map of Poland?</a:t>
            </a:r>
            <a:endParaRPr lang="pl-PL" dirty="0"/>
          </a:p>
        </p:txBody>
      </p:sp>
      <p:pic>
        <p:nvPicPr>
          <p:cNvPr id="4" name="Symbol zastępczy zawartości 3" descr="Wycinek ekran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422" y="1600200"/>
            <a:ext cx="5443156" cy="4525963"/>
          </a:xfrm>
        </p:spPr>
      </p:pic>
    </p:spTree>
    <p:extLst>
      <p:ext uri="{BB962C8B-B14F-4D97-AF65-F5344CB8AC3E}">
        <p14:creationId xmlns:p14="http://schemas.microsoft.com/office/powerpoint/2010/main" val="4945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CITY MAP</a:t>
            </a:r>
            <a:endParaRPr lang="pl-PL" dirty="0"/>
          </a:p>
        </p:txBody>
      </p:sp>
      <p:pic>
        <p:nvPicPr>
          <p:cNvPr id="4" name="Symbol zastępczy zawartości 3" descr="Wycinek ekranu"/>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649168"/>
            <a:ext cx="5382470" cy="4525963"/>
          </a:xfrm>
        </p:spPr>
      </p:pic>
      <p:sp>
        <p:nvSpPr>
          <p:cNvPr id="3" name="Strzałka w dół 2"/>
          <p:cNvSpPr/>
          <p:nvPr/>
        </p:nvSpPr>
        <p:spPr>
          <a:xfrm>
            <a:off x="3779912" y="3933056"/>
            <a:ext cx="14401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491880" y="3683069"/>
            <a:ext cx="864096" cy="246221"/>
          </a:xfrm>
          <a:prstGeom prst="rect">
            <a:avLst/>
          </a:prstGeom>
          <a:noFill/>
        </p:spPr>
        <p:txBody>
          <a:bodyPr wrap="square" rtlCol="0">
            <a:spAutoFit/>
          </a:bodyPr>
          <a:lstStyle/>
          <a:p>
            <a:r>
              <a:rPr lang="pl-PL" sz="1000" dirty="0" err="1" smtClean="0"/>
              <a:t>Our</a:t>
            </a:r>
            <a:r>
              <a:rPr lang="pl-PL" sz="1000" dirty="0" smtClean="0"/>
              <a:t> </a:t>
            </a:r>
            <a:r>
              <a:rPr lang="pl-PL" sz="1000" dirty="0" err="1" smtClean="0"/>
              <a:t>school</a:t>
            </a:r>
            <a:endParaRPr lang="pl-PL" sz="1000" dirty="0"/>
          </a:p>
        </p:txBody>
      </p:sp>
      <p:sp>
        <p:nvSpPr>
          <p:cNvPr id="6" name="Strzałka w dół 5"/>
          <p:cNvSpPr/>
          <p:nvPr/>
        </p:nvSpPr>
        <p:spPr>
          <a:xfrm>
            <a:off x="4283968" y="3140968"/>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4139952" y="2586970"/>
            <a:ext cx="576064" cy="553998"/>
          </a:xfrm>
          <a:prstGeom prst="rect">
            <a:avLst/>
          </a:prstGeom>
          <a:noFill/>
        </p:spPr>
        <p:txBody>
          <a:bodyPr wrap="square" rtlCol="0">
            <a:spAutoFit/>
          </a:bodyPr>
          <a:lstStyle/>
          <a:p>
            <a:r>
              <a:rPr lang="pl-PL" sz="1000" dirty="0" smtClean="0"/>
              <a:t>Centre of Skała</a:t>
            </a:r>
            <a:endParaRPr lang="pl-PL" sz="1000" dirty="0"/>
          </a:p>
        </p:txBody>
      </p:sp>
    </p:spTree>
    <p:extLst>
      <p:ext uri="{BB962C8B-B14F-4D97-AF65-F5344CB8AC3E}">
        <p14:creationId xmlns:p14="http://schemas.microsoft.com/office/powerpoint/2010/main" val="145642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SKAŁA – </a:t>
            </a:r>
            <a:r>
              <a:rPr lang="pl-PL" dirty="0" err="1" smtClean="0"/>
              <a:t>where</a:t>
            </a:r>
            <a:r>
              <a:rPr lang="pl-PL" dirty="0" smtClean="0"/>
              <a:t> </a:t>
            </a:r>
            <a:r>
              <a:rPr lang="pl-PL" dirty="0" err="1" smtClean="0"/>
              <a:t>is</a:t>
            </a:r>
            <a:r>
              <a:rPr lang="pl-PL" dirty="0" smtClean="0"/>
              <a:t> </a:t>
            </a:r>
            <a:r>
              <a:rPr lang="pl-PL" dirty="0" err="1" smtClean="0"/>
              <a:t>this</a:t>
            </a:r>
            <a:r>
              <a:rPr lang="pl-PL" dirty="0" smtClean="0"/>
              <a:t> </a:t>
            </a:r>
            <a:r>
              <a:rPr lang="pl-PL" dirty="0" err="1" smtClean="0"/>
              <a:t>town</a:t>
            </a:r>
            <a:r>
              <a:rPr lang="pl-PL" dirty="0" smtClean="0"/>
              <a:t>?</a:t>
            </a:r>
            <a:endParaRPr lang="pl-PL" dirty="0"/>
          </a:p>
        </p:txBody>
      </p:sp>
      <p:sp>
        <p:nvSpPr>
          <p:cNvPr id="3" name="Symbol zastępczy zawartości 2"/>
          <p:cNvSpPr>
            <a:spLocks noGrp="1"/>
          </p:cNvSpPr>
          <p:nvPr>
            <p:ph idx="1"/>
          </p:nvPr>
        </p:nvSpPr>
        <p:spPr>
          <a:xfrm>
            <a:off x="457200" y="1600200"/>
            <a:ext cx="8229600" cy="4853136"/>
          </a:xfrm>
        </p:spPr>
        <p:txBody>
          <a:bodyPr>
            <a:normAutofit/>
          </a:bodyPr>
          <a:lstStyle/>
          <a:p>
            <a:r>
              <a:rPr lang="en-US" dirty="0" smtClean="0"/>
              <a:t>a small town north of Cracow</a:t>
            </a:r>
            <a:r>
              <a:rPr lang="pl-PL" dirty="0" smtClean="0"/>
              <a:t>,</a:t>
            </a:r>
          </a:p>
          <a:p>
            <a:endParaRPr lang="pl-PL" dirty="0"/>
          </a:p>
          <a:p>
            <a:r>
              <a:rPr lang="pl-PL" dirty="0" err="1" smtClean="0"/>
              <a:t>Cracow</a:t>
            </a:r>
            <a:r>
              <a:rPr lang="pl-PL" dirty="0" smtClean="0"/>
              <a:t> </a:t>
            </a:r>
            <a:r>
              <a:rPr lang="pl-PL" dirty="0" err="1" smtClean="0"/>
              <a:t>is</a:t>
            </a:r>
            <a:r>
              <a:rPr lang="pl-PL" dirty="0" smtClean="0"/>
              <a:t> 20 km </a:t>
            </a:r>
            <a:r>
              <a:rPr lang="pl-PL" dirty="0" err="1" smtClean="0"/>
              <a:t>away</a:t>
            </a:r>
            <a:r>
              <a:rPr lang="pl-PL" dirty="0" smtClean="0"/>
              <a:t>,</a:t>
            </a:r>
          </a:p>
          <a:p>
            <a:endParaRPr lang="pl-PL" dirty="0"/>
          </a:p>
          <a:p>
            <a:r>
              <a:rPr lang="en-US" dirty="0" smtClean="0"/>
              <a:t>Around 6,000 people live in </a:t>
            </a:r>
            <a:r>
              <a:rPr lang="en-US" dirty="0" err="1" smtClean="0"/>
              <a:t>Ska</a:t>
            </a:r>
            <a:r>
              <a:rPr lang="pl-PL" dirty="0" smtClean="0"/>
              <a:t>ł</a:t>
            </a:r>
            <a:r>
              <a:rPr lang="en-US" dirty="0" smtClean="0"/>
              <a:t>a</a:t>
            </a:r>
            <a:r>
              <a:rPr lang="pl-PL" dirty="0" smtClean="0"/>
              <a:t>,</a:t>
            </a:r>
          </a:p>
          <a:p>
            <a:endParaRPr lang="pl-PL" dirty="0"/>
          </a:p>
          <a:p>
            <a:r>
              <a:rPr lang="en-US" dirty="0" smtClean="0"/>
              <a:t>a big problem in the city and commune is smog</a:t>
            </a:r>
            <a:r>
              <a:rPr lang="pl-PL" dirty="0" smtClean="0"/>
              <a:t>.</a:t>
            </a:r>
            <a:endParaRPr lang="pl-PL" dirty="0"/>
          </a:p>
        </p:txBody>
      </p:sp>
    </p:spTree>
    <p:extLst>
      <p:ext uri="{BB962C8B-B14F-4D97-AF65-F5344CB8AC3E}">
        <p14:creationId xmlns:p14="http://schemas.microsoft.com/office/powerpoint/2010/main" val="301772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OUR BIG PROBLEM - </a:t>
            </a:r>
            <a:r>
              <a:rPr lang="pl-PL" b="1" dirty="0" smtClean="0">
                <a:effectLst>
                  <a:outerShdw blurRad="38100" dist="38100" dir="2700000" algn="tl">
                    <a:srgbClr val="000000">
                      <a:alpha val="43137"/>
                    </a:srgbClr>
                  </a:outerShdw>
                </a:effectLst>
              </a:rPr>
              <a:t>SMOG</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395536" y="1124744"/>
            <a:ext cx="8229600" cy="4525963"/>
          </a:xfrm>
        </p:spPr>
        <p:txBody>
          <a:bodyPr/>
          <a:lstStyle/>
          <a:p>
            <a:r>
              <a:rPr lang="pl-PL" dirty="0" smtClean="0"/>
              <a:t>SMOG </a:t>
            </a:r>
            <a:r>
              <a:rPr lang="pl-PL" dirty="0" err="1" smtClean="0"/>
              <a:t>is</a:t>
            </a:r>
            <a:r>
              <a:rPr lang="pl-PL" dirty="0" smtClean="0"/>
              <a:t> </a:t>
            </a:r>
            <a:r>
              <a:rPr lang="en-US" dirty="0"/>
              <a:t>poisonous fumes that arise from burning </a:t>
            </a:r>
            <a:r>
              <a:rPr lang="en-US" dirty="0" smtClean="0"/>
              <a:t>garbage</a:t>
            </a:r>
            <a:r>
              <a:rPr lang="pl-PL" dirty="0" smtClean="0"/>
              <a:t>.</a:t>
            </a:r>
          </a:p>
          <a:p>
            <a:r>
              <a:rPr lang="pl-PL" dirty="0" err="1" smtClean="0"/>
              <a:t>Some</a:t>
            </a:r>
            <a:r>
              <a:rPr lang="pl-PL" dirty="0" smtClean="0"/>
              <a:t> </a:t>
            </a:r>
            <a:r>
              <a:rPr lang="pl-PL" dirty="0" err="1" smtClean="0"/>
              <a:t>people</a:t>
            </a:r>
            <a:r>
              <a:rPr lang="pl-PL" dirty="0" smtClean="0"/>
              <a:t> </a:t>
            </a:r>
            <a:r>
              <a:rPr lang="pl-PL" dirty="0" err="1" smtClean="0"/>
              <a:t>told</a:t>
            </a:r>
            <a:r>
              <a:rPr lang="pl-PL" dirty="0" smtClean="0"/>
              <a:t> the smog </a:t>
            </a:r>
            <a:r>
              <a:rPr lang="pl-PL" dirty="0" err="1" smtClean="0"/>
              <a:t>is</a:t>
            </a:r>
            <a:r>
              <a:rPr lang="pl-PL" dirty="0" smtClean="0"/>
              <a:t> a dragon, </a:t>
            </a:r>
            <a:r>
              <a:rPr lang="pl-PL" dirty="0" err="1" smtClean="0"/>
              <a:t>who</a:t>
            </a:r>
            <a:r>
              <a:rPr lang="pl-PL" dirty="0" smtClean="0"/>
              <a:t> </a:t>
            </a:r>
            <a:r>
              <a:rPr lang="pl-PL" dirty="0" err="1" smtClean="0"/>
              <a:t>destroy</a:t>
            </a:r>
            <a:r>
              <a:rPr lang="pl-PL" dirty="0" smtClean="0"/>
              <a:t> </a:t>
            </a:r>
            <a:r>
              <a:rPr lang="pl-PL" dirty="0" err="1" smtClean="0"/>
              <a:t>our</a:t>
            </a:r>
            <a:r>
              <a:rPr lang="pl-PL" dirty="0" smtClean="0"/>
              <a:t> </a:t>
            </a:r>
            <a:r>
              <a:rPr lang="pl-PL" dirty="0" err="1" smtClean="0"/>
              <a:t>town</a:t>
            </a:r>
            <a:r>
              <a:rPr lang="pl-PL" dirty="0" smtClean="0"/>
              <a:t> and life…</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429000"/>
            <a:ext cx="6324600" cy="3329161"/>
          </a:xfrm>
          <a:prstGeom prst="rect">
            <a:avLst/>
          </a:prstGeom>
        </p:spPr>
      </p:pic>
    </p:spTree>
    <p:extLst>
      <p:ext uri="{BB962C8B-B14F-4D97-AF65-F5344CB8AC3E}">
        <p14:creationId xmlns:p14="http://schemas.microsoft.com/office/powerpoint/2010/main" val="101376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t>SMOG IN SKAŁA</a:t>
            </a:r>
            <a:endParaRPr lang="pl-PL" sz="6000" dirty="0"/>
          </a:p>
        </p:txBody>
      </p:sp>
      <p:sp>
        <p:nvSpPr>
          <p:cNvPr id="3" name="Symbol zastępczy zawartości 2"/>
          <p:cNvSpPr>
            <a:spLocks noGrp="1"/>
          </p:cNvSpPr>
          <p:nvPr>
            <p:ph idx="1"/>
          </p:nvPr>
        </p:nvSpPr>
        <p:spPr>
          <a:xfrm>
            <a:off x="395536" y="1529408"/>
            <a:ext cx="8229600" cy="5328592"/>
          </a:xfrm>
        </p:spPr>
        <p:txBody>
          <a:bodyPr>
            <a:normAutofit/>
          </a:bodyPr>
          <a:lstStyle/>
          <a:p>
            <a:r>
              <a:rPr lang="pl-PL" sz="3600" dirty="0" err="1" smtClean="0"/>
              <a:t>It’s</a:t>
            </a:r>
            <a:r>
              <a:rPr lang="pl-PL" sz="3600" dirty="0" smtClean="0"/>
              <a:t> a </a:t>
            </a:r>
            <a:r>
              <a:rPr lang="pl-PL" sz="3600" dirty="0" err="1" smtClean="0"/>
              <a:t>very</a:t>
            </a:r>
            <a:r>
              <a:rPr lang="pl-PL" sz="3600" dirty="0" smtClean="0"/>
              <a:t> </a:t>
            </a:r>
            <a:r>
              <a:rPr lang="pl-PL" sz="3600" dirty="0" err="1" smtClean="0"/>
              <a:t>serious</a:t>
            </a:r>
            <a:r>
              <a:rPr lang="pl-PL" sz="3600" dirty="0" smtClean="0"/>
              <a:t> problem in </a:t>
            </a:r>
            <a:r>
              <a:rPr lang="pl-PL" sz="3600" dirty="0" err="1" smtClean="0"/>
              <a:t>this</a:t>
            </a:r>
            <a:r>
              <a:rPr lang="pl-PL" sz="3600" dirty="0" smtClean="0"/>
              <a:t> small </a:t>
            </a:r>
            <a:r>
              <a:rPr lang="pl-PL" sz="3600" dirty="0" err="1" smtClean="0"/>
              <a:t>town</a:t>
            </a:r>
            <a:r>
              <a:rPr lang="pl-PL" sz="3600" dirty="0" smtClean="0"/>
              <a:t>, </a:t>
            </a:r>
            <a:r>
              <a:rPr lang="pl-PL" sz="3600" dirty="0" err="1" smtClean="0"/>
              <a:t>because</a:t>
            </a:r>
            <a:r>
              <a:rPr lang="pl-PL" sz="3600" dirty="0" smtClean="0"/>
              <a:t> in </a:t>
            </a:r>
            <a:r>
              <a:rPr lang="pl-PL" sz="3600" dirty="0" err="1" smtClean="0"/>
              <a:t>every</a:t>
            </a:r>
            <a:r>
              <a:rPr lang="pl-PL" sz="3600" dirty="0" smtClean="0"/>
              <a:t> </a:t>
            </a:r>
            <a:r>
              <a:rPr lang="pl-PL" sz="3600" dirty="0" err="1" smtClean="0"/>
              <a:t>year</a:t>
            </a:r>
            <a:r>
              <a:rPr lang="pl-PL" sz="3600" dirty="0" smtClean="0"/>
              <a:t> </a:t>
            </a:r>
            <a:r>
              <a:rPr lang="pl-PL" sz="3600" dirty="0" err="1" smtClean="0"/>
              <a:t>people</a:t>
            </a:r>
            <a:r>
              <a:rPr lang="pl-PL" sz="3600" dirty="0" smtClean="0"/>
              <a:t> </a:t>
            </a:r>
            <a:r>
              <a:rPr lang="pl-PL" sz="3600" dirty="0" err="1" smtClean="0"/>
              <a:t>burn</a:t>
            </a:r>
            <a:r>
              <a:rPr lang="pl-PL" sz="3600" dirty="0" smtClean="0"/>
              <a:t> a lot of </a:t>
            </a:r>
            <a:r>
              <a:rPr lang="pl-PL" sz="3600" dirty="0" err="1" smtClean="0"/>
              <a:t>rubbish</a:t>
            </a:r>
            <a:r>
              <a:rPr lang="pl-PL" sz="3600" dirty="0" smtClean="0"/>
              <a:t> and </a:t>
            </a:r>
            <a:r>
              <a:rPr lang="pl-PL" sz="3600" dirty="0" err="1" smtClean="0"/>
              <a:t>destroy</a:t>
            </a:r>
            <a:r>
              <a:rPr lang="pl-PL" sz="3600" dirty="0"/>
              <a:t> </a:t>
            </a:r>
            <a:r>
              <a:rPr lang="pl-PL" sz="3600" dirty="0" err="1" smtClean="0"/>
              <a:t>our</a:t>
            </a:r>
            <a:r>
              <a:rPr lang="pl-PL" sz="3600" dirty="0" smtClean="0"/>
              <a:t> </a:t>
            </a:r>
            <a:r>
              <a:rPr lang="pl-PL" sz="3600" dirty="0" err="1" smtClean="0"/>
              <a:t>helath</a:t>
            </a:r>
            <a:r>
              <a:rPr lang="pl-PL" sz="3600" dirty="0" smtClean="0"/>
              <a:t> and life. </a:t>
            </a:r>
          </a:p>
          <a:p>
            <a:endParaRPr lang="pl-PL" sz="3600" dirty="0" smtClean="0"/>
          </a:p>
          <a:p>
            <a:r>
              <a:rPr lang="en-US" sz="3600" dirty="0" smtClean="0"/>
              <a:t>People in ovens burn old clothes, shoes, tires, rubber elements, and plastics. It all stinks very much.</a:t>
            </a:r>
            <a:endParaRPr lang="pl-PL" sz="3600" dirty="0"/>
          </a:p>
        </p:txBody>
      </p:sp>
    </p:spTree>
    <p:extLst>
      <p:ext uri="{BB962C8B-B14F-4D97-AF65-F5344CB8AC3E}">
        <p14:creationId xmlns:p14="http://schemas.microsoft.com/office/powerpoint/2010/main" val="28905977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663</Words>
  <Application>Microsoft Office PowerPoint</Application>
  <PresentationFormat>Pokaz na ekranie (4:3)</PresentationFormat>
  <Paragraphs>60</Paragraphs>
  <Slides>26</Slides>
  <Notes>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26</vt:i4>
      </vt:variant>
    </vt:vector>
  </HeadingPairs>
  <TitlesOfParts>
    <vt:vector size="29" baseType="lpstr">
      <vt:lpstr>Arial</vt:lpstr>
      <vt:lpstr>Calibri</vt:lpstr>
      <vt:lpstr>Motyw pakietu Office</vt:lpstr>
      <vt:lpstr>Prezentacja programu PowerPoint</vt:lpstr>
      <vt:lpstr>SKAŁA (it’s the town where we are now; the town's name comes from the area in which the Skała is located)</vt:lpstr>
      <vt:lpstr>Prezentacja programu PowerPoint</vt:lpstr>
      <vt:lpstr>SYMBOL OF TOWN SKAŁA</vt:lpstr>
      <vt:lpstr>SKAŁA – where town is this in map of Poland?</vt:lpstr>
      <vt:lpstr>CITY MAP</vt:lpstr>
      <vt:lpstr>SKAŁA – where is this town?</vt:lpstr>
      <vt:lpstr>OUR BIG PROBLEM - SMOG</vt:lpstr>
      <vt:lpstr>SMOG IN SKAŁA</vt:lpstr>
      <vt:lpstr>SMOG ON THE PICTURE</vt:lpstr>
      <vt:lpstr>Happening in Skała in honour to 5 people who died by smog in our town!</vt:lpstr>
      <vt:lpstr>POLLUTION IN EUROPE AND POLAND</vt:lpstr>
      <vt:lpstr>Article about Skała in American newspapers</vt:lpstr>
      <vt:lpstr>2016, December</vt:lpstr>
      <vt:lpstr>Prezentacja programu PowerPoint</vt:lpstr>
      <vt:lpstr>Poniatowski Bridge</vt:lpstr>
      <vt:lpstr>SMOG</vt:lpstr>
      <vt:lpstr>Prezentacja programu PowerPoint</vt:lpstr>
      <vt:lpstr>AIRLY – aplication about pollution.</vt:lpstr>
      <vt:lpstr>Cleaning up the world in Skała on 29 March 2018</vt:lpstr>
      <vt:lpstr>My class after the action </vt:lpstr>
      <vt:lpstr>Area after and before the cleaning</vt:lpstr>
      <vt:lpstr>Sometimes we found things thrown out of the house…</vt:lpstr>
      <vt:lpstr>BIOLOGICAL COMPETITION  AT OUR SCHOOL</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SKALA AND SMOG’S PROBLEM IN THIS CITY</dc:title>
  <dc:creator>Karolina</dc:creator>
  <cp:lastModifiedBy>Seb</cp:lastModifiedBy>
  <cp:revision>22</cp:revision>
  <dcterms:created xsi:type="dcterms:W3CDTF">2019-05-27T20:07:34Z</dcterms:created>
  <dcterms:modified xsi:type="dcterms:W3CDTF">2019-10-24T09:18:39Z</dcterms:modified>
</cp:coreProperties>
</file>