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Fira Sans Extra Condensed Medium" charset="0"/>
      <p:regular r:id="rId22"/>
      <p:bold r:id="rId23"/>
      <p:italic r:id="rId24"/>
      <p:boldItalic r:id="rId25"/>
    </p:embeddedFont>
    <p:embeddedFont>
      <p:font typeface="Roboto Slab Light" charset="0"/>
      <p:regular r:id="rId26"/>
      <p:bold r:id="rId27"/>
    </p:embeddedFont>
    <p:embeddedFont>
      <p:font typeface="Fira Sans Condensed Medium" charset="0"/>
      <p:regular r:id="rId28"/>
      <p:bold r:id="rId29"/>
      <p:italic r:id="rId30"/>
      <p:boldItalic r:id="rId31"/>
    </p:embeddedFont>
    <p:embeddedFont>
      <p:font typeface="Bookman Old Style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368BA9-3C74-4070-A22B-659D44A76C0A}">
  <a:tblStyle styleId="{6E368BA9-3C74-4070-A22B-659D44A76C0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344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32741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35598219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42162642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42519602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x">
  <p:cSld name="QUOTE">
    <p:bg>
      <p:bgPr>
        <a:gradFill>
          <a:gsLst>
            <a:gs pos="0">
              <a:srgbClr val="E3FDF5"/>
            </a:gs>
            <a:gs pos="100000">
              <a:srgbClr val="FFE6FA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072984" y="2992750"/>
            <a:ext cx="4881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80725" y="2057150"/>
            <a:ext cx="4881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DESIGN 1">
  <p:cSld name="HEADLAND DESIGN 1">
    <p:bg>
      <p:bgPr>
        <a:gradFill>
          <a:gsLst>
            <a:gs pos="0">
              <a:srgbClr val="E3FDF5"/>
            </a:gs>
            <a:gs pos="100000">
              <a:srgbClr val="FFE6FA"/>
            </a:gs>
          </a:gsLst>
          <a:lin ang="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130525" y="1914100"/>
            <a:ext cx="36417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0000" y="3279050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/>
          </p:nvPr>
        </p:nvSpPr>
        <p:spPr>
          <a:xfrm>
            <a:off x="1778177" y="1914100"/>
            <a:ext cx="19758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400"/>
              <a:buNone/>
              <a:defRPr sz="54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SUBTITLE ">
  <p:cSld name="TITTLE &amp; SUBTITLE ">
    <p:bg>
      <p:bgPr>
        <a:gradFill>
          <a:gsLst>
            <a:gs pos="0">
              <a:srgbClr val="E3FDF5"/>
            </a:gs>
            <a:gs pos="100000">
              <a:srgbClr val="FFE6FA"/>
            </a:gs>
          </a:gsLst>
          <a:lin ang="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3298439" y="1486625"/>
            <a:ext cx="4818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001225" y="2800375"/>
            <a:ext cx="7115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gradFill>
          <a:gsLst>
            <a:gs pos="0">
              <a:srgbClr val="E3FDF5"/>
            </a:gs>
            <a:gs pos="100000">
              <a:srgbClr val="FFE6FA"/>
            </a:gs>
          </a:gsLst>
          <a:lin ang="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 flipH="1">
            <a:off x="1001225" y="1943825"/>
            <a:ext cx="4818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 flipH="1">
            <a:off x="5819225" y="3257576"/>
            <a:ext cx="2494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itleOnly">
  <p:cSld name="TWO COLUMNS">
    <p:bg>
      <p:bgPr>
        <a:gradFill>
          <a:gsLst>
            <a:gs pos="0">
              <a:srgbClr val="E3FDF5"/>
            </a:gs>
            <a:gs pos="100000">
              <a:srgbClr val="FFE6FA"/>
            </a:gs>
          </a:gsLst>
          <a:lin ang="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2163225" y="600200"/>
            <a:ext cx="48177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ctrTitle" idx="2"/>
          </p:nvPr>
        </p:nvSpPr>
        <p:spPr>
          <a:xfrm>
            <a:off x="1172119" y="2363850"/>
            <a:ext cx="2797200" cy="6447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290663" y="3337450"/>
            <a:ext cx="27972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ctrTitle" idx="3"/>
          </p:nvPr>
        </p:nvSpPr>
        <p:spPr>
          <a:xfrm>
            <a:off x="5061219" y="2363850"/>
            <a:ext cx="2797200" cy="6447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Fira Sans Condensed Medium"/>
              <a:buNone/>
              <a:defRPr sz="16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4"/>
          </p:nvPr>
        </p:nvSpPr>
        <p:spPr>
          <a:xfrm>
            <a:off x="5179763" y="3337450"/>
            <a:ext cx="27972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367985498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9348268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12566900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38790753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35055622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266064667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24396916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31090718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F4381-5C67-448D-9BBE-6E1D745927C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"/>
          </a:p>
        </p:txBody>
      </p:sp>
    </p:spTree>
    <p:extLst>
      <p:ext uri="{BB962C8B-B14F-4D97-AF65-F5344CB8AC3E}">
        <p14:creationId xmlns="" xmlns:p14="http://schemas.microsoft.com/office/powerpoint/2010/main" val="55593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G:\European%20Stereotypes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7020272" y="2787774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r="12907"/>
          <a:stretch/>
        </p:blipFill>
        <p:spPr>
          <a:xfrm>
            <a:off x="3889500" y="624975"/>
            <a:ext cx="5254500" cy="4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21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</a:pPr>
            <a:r>
              <a:rPr lang="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Choose your apprentice</a:t>
            </a:r>
            <a:r>
              <a:rPr lang="es" sz="2400" b="1">
                <a:solidFill>
                  <a:srgbClr val="FFFFFF"/>
                </a:solidFill>
              </a:rPr>
              <a:t/>
            </a:r>
            <a:br>
              <a:rPr lang="es" sz="2400" b="1">
                <a:solidFill>
                  <a:srgbClr val="FFFFFF"/>
                </a:solidFill>
              </a:rPr>
            </a:b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0" y="717332"/>
            <a:ext cx="4572000" cy="4426168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are an entrepreneur, like Alan Sugar on The Apprentice.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need to ‘hire’ an engineer to set up life on the moon! 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It’s a big, challenging job that will make history. 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needs the right apprentice - someone with resilience, determination, engineering expertise and great people skills!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/>
          <p:nvPr/>
        </p:nvSpPr>
        <p:spPr>
          <a:xfrm>
            <a:off x="6306" y="12612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subTitle" idx="1"/>
          </p:nvPr>
        </p:nvSpPr>
        <p:spPr>
          <a:xfrm>
            <a:off x="568025" y="1701326"/>
            <a:ext cx="7115100" cy="3125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choice did you make?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 you pleased with your hired apprentice?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Would you have made a different decision if you had the qualifications information first?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wrong with judging people with such little information?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influenced your decisions? 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you think people often judge people like this in our everyday life?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could be the consequences of pre-judging people?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3" name="Google Shape;283;p34"/>
          <p:cNvSpPr txBox="1">
            <a:spLocks noGrp="1"/>
          </p:cNvSpPr>
          <p:nvPr>
            <p:ph type="ctrTitle"/>
          </p:nvPr>
        </p:nvSpPr>
        <p:spPr>
          <a:xfrm>
            <a:off x="4210912" y="348651"/>
            <a:ext cx="4818000" cy="17211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 was your choice?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ctrTitle"/>
          </p:nvPr>
        </p:nvSpPr>
        <p:spPr>
          <a:xfrm flipH="1">
            <a:off x="539550" y="1453362"/>
            <a:ext cx="8064900" cy="27237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</a:pPr>
            <a:r>
              <a:rPr lang="es" sz="3600" b="1">
                <a:solidFill>
                  <a:srgbClr val="FFFFFF"/>
                </a:solidFill>
              </a:rPr>
              <a:t/>
            </a:r>
            <a:br>
              <a:rPr lang="es" sz="3600" b="1">
                <a:solidFill>
                  <a:srgbClr val="FFFFFF"/>
                </a:solidFill>
              </a:rPr>
            </a:br>
            <a:r>
              <a:rPr lang="es" sz="3600">
                <a:solidFill>
                  <a:srgbClr val="FFFFFF"/>
                </a:solidFill>
              </a:rPr>
              <a:t>judging someone without knowing them, on the basis of what they look like or what group they belong to, for example all black people are good dancers.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90" name="Google Shape;290;p35"/>
          <p:cNvSpPr txBox="1">
            <a:spLocks noGrp="1"/>
          </p:cNvSpPr>
          <p:nvPr>
            <p:ph type="ctrTitle" idx="4294967295"/>
          </p:nvPr>
        </p:nvSpPr>
        <p:spPr>
          <a:xfrm flipH="1">
            <a:off x="0" y="584200"/>
            <a:ext cx="2541588" cy="1166813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</a:pPr>
            <a:r>
              <a:rPr lang="es" sz="3600" b="1">
                <a:solidFill>
                  <a:srgbClr val="FFFFFF"/>
                </a:solidFill>
              </a:rPr>
              <a:t>Prejudice</a:t>
            </a:r>
            <a:r>
              <a:rPr lang="es" sz="3600" b="1"/>
              <a:t> </a:t>
            </a:r>
            <a:br>
              <a:rPr lang="es" sz="3600" b="1"/>
            </a:b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36"/>
          <p:cNvCxnSpPr/>
          <p:nvPr/>
        </p:nvCxnSpPr>
        <p:spPr>
          <a:xfrm>
            <a:off x="611560" y="1370264"/>
            <a:ext cx="0" cy="93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36"/>
          <p:cNvCxnSpPr/>
          <p:nvPr/>
        </p:nvCxnSpPr>
        <p:spPr>
          <a:xfrm>
            <a:off x="4129100" y="4587974"/>
            <a:ext cx="1944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" name="Google Shape;297;p36"/>
          <p:cNvCxnSpPr/>
          <p:nvPr/>
        </p:nvCxnSpPr>
        <p:spPr>
          <a:xfrm>
            <a:off x="3004592" y="860326"/>
            <a:ext cx="1944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8" name="Google Shape;298;p36"/>
          <p:cNvCxnSpPr/>
          <p:nvPr/>
        </p:nvCxnSpPr>
        <p:spPr>
          <a:xfrm>
            <a:off x="2699792" y="555526"/>
            <a:ext cx="1944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9" name="Google Shape;299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01" name="Google Shape;301;p36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00" name="Google Shape;300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s"/>
              <a:t>\</a:t>
            </a:r>
            <a:endParaRPr/>
          </a:p>
        </p:txBody>
      </p:sp>
      <p:grpSp>
        <p:nvGrpSpPr>
          <p:cNvPr id="302" name="Google Shape;302;p36"/>
          <p:cNvGrpSpPr/>
          <p:nvPr/>
        </p:nvGrpSpPr>
        <p:grpSpPr>
          <a:xfrm>
            <a:off x="1397148" y="2601708"/>
            <a:ext cx="4160644" cy="279792"/>
            <a:chOff x="1397148" y="2601708"/>
            <a:chExt cx="4160644" cy="279792"/>
          </a:xfrm>
        </p:grpSpPr>
        <p:grpSp>
          <p:nvGrpSpPr>
            <p:cNvPr id="303" name="Google Shape;303;p36"/>
            <p:cNvGrpSpPr/>
            <p:nvPr/>
          </p:nvGrpSpPr>
          <p:grpSpPr>
            <a:xfrm>
              <a:off x="1397148" y="2602323"/>
              <a:ext cx="281651" cy="278546"/>
              <a:chOff x="-13531925" y="2075775"/>
              <a:chExt cx="356025" cy="352100"/>
            </a:xfrm>
          </p:grpSpPr>
          <p:sp>
            <p:nvSpPr>
              <p:cNvPr id="304" name="Google Shape;304;p36"/>
              <p:cNvSpPr/>
              <p:nvPr/>
            </p:nvSpPr>
            <p:spPr>
              <a:xfrm>
                <a:off x="-13531925" y="2075775"/>
                <a:ext cx="356025" cy="352100"/>
              </a:xfrm>
              <a:custGeom>
                <a:avLst/>
                <a:gdLst/>
                <a:ahLst/>
                <a:cxnLst/>
                <a:rect l="l" t="t" r="r" b="b"/>
                <a:pathLst>
                  <a:path w="14241" h="14084" extrusionOk="0">
                    <a:moveTo>
                      <a:pt x="9610" y="725"/>
                    </a:moveTo>
                    <a:cubicBezTo>
                      <a:pt x="9862" y="725"/>
                      <a:pt x="10019" y="946"/>
                      <a:pt x="10019" y="1166"/>
                    </a:cubicBezTo>
                    <a:lnTo>
                      <a:pt x="10019" y="2017"/>
                    </a:lnTo>
                    <a:lnTo>
                      <a:pt x="10019" y="2111"/>
                    </a:lnTo>
                    <a:lnTo>
                      <a:pt x="9830" y="2395"/>
                    </a:lnTo>
                    <a:cubicBezTo>
                      <a:pt x="9736" y="2426"/>
                      <a:pt x="9704" y="2426"/>
                      <a:pt x="9610" y="2426"/>
                    </a:cubicBezTo>
                    <a:lnTo>
                      <a:pt x="4632" y="2426"/>
                    </a:lnTo>
                    <a:cubicBezTo>
                      <a:pt x="4538" y="2426"/>
                      <a:pt x="4474" y="2395"/>
                      <a:pt x="4411" y="2395"/>
                    </a:cubicBezTo>
                    <a:lnTo>
                      <a:pt x="4222" y="2111"/>
                    </a:lnTo>
                    <a:lnTo>
                      <a:pt x="4222" y="2017"/>
                    </a:lnTo>
                    <a:lnTo>
                      <a:pt x="4222" y="1166"/>
                    </a:lnTo>
                    <a:cubicBezTo>
                      <a:pt x="4222" y="946"/>
                      <a:pt x="4411" y="725"/>
                      <a:pt x="4632" y="725"/>
                    </a:cubicBezTo>
                    <a:close/>
                    <a:moveTo>
                      <a:pt x="9232" y="3308"/>
                    </a:moveTo>
                    <a:lnTo>
                      <a:pt x="8633" y="4128"/>
                    </a:lnTo>
                    <a:lnTo>
                      <a:pt x="5735" y="4128"/>
                    </a:lnTo>
                    <a:lnTo>
                      <a:pt x="5105" y="3308"/>
                    </a:lnTo>
                    <a:close/>
                    <a:moveTo>
                      <a:pt x="2175" y="4915"/>
                    </a:moveTo>
                    <a:cubicBezTo>
                      <a:pt x="2427" y="4915"/>
                      <a:pt x="2584" y="5104"/>
                      <a:pt x="2584" y="5325"/>
                    </a:cubicBezTo>
                    <a:lnTo>
                      <a:pt x="2584" y="5766"/>
                    </a:lnTo>
                    <a:lnTo>
                      <a:pt x="1734" y="5766"/>
                    </a:lnTo>
                    <a:lnTo>
                      <a:pt x="1734" y="5325"/>
                    </a:lnTo>
                    <a:cubicBezTo>
                      <a:pt x="1734" y="5104"/>
                      <a:pt x="1954" y="4915"/>
                      <a:pt x="2175" y="4915"/>
                    </a:cubicBezTo>
                    <a:close/>
                    <a:moveTo>
                      <a:pt x="12193" y="4915"/>
                    </a:moveTo>
                    <a:cubicBezTo>
                      <a:pt x="12414" y="4915"/>
                      <a:pt x="12603" y="5104"/>
                      <a:pt x="12603" y="5325"/>
                    </a:cubicBezTo>
                    <a:lnTo>
                      <a:pt x="12603" y="5766"/>
                    </a:lnTo>
                    <a:lnTo>
                      <a:pt x="11784" y="5766"/>
                    </a:lnTo>
                    <a:lnTo>
                      <a:pt x="11784" y="5325"/>
                    </a:lnTo>
                    <a:lnTo>
                      <a:pt x="11752" y="5325"/>
                    </a:lnTo>
                    <a:cubicBezTo>
                      <a:pt x="11752" y="5104"/>
                      <a:pt x="11941" y="4915"/>
                      <a:pt x="12193" y="4915"/>
                    </a:cubicBezTo>
                    <a:close/>
                    <a:moveTo>
                      <a:pt x="8570" y="4947"/>
                    </a:moveTo>
                    <a:lnTo>
                      <a:pt x="9263" y="6364"/>
                    </a:lnTo>
                    <a:cubicBezTo>
                      <a:pt x="9358" y="6522"/>
                      <a:pt x="9452" y="6616"/>
                      <a:pt x="9641" y="6616"/>
                    </a:cubicBezTo>
                    <a:lnTo>
                      <a:pt x="12981" y="6616"/>
                    </a:lnTo>
                    <a:cubicBezTo>
                      <a:pt x="13201" y="6616"/>
                      <a:pt x="13390" y="6806"/>
                      <a:pt x="13390" y="7026"/>
                    </a:cubicBezTo>
                    <a:lnTo>
                      <a:pt x="13390" y="7467"/>
                    </a:lnTo>
                    <a:lnTo>
                      <a:pt x="9200" y="7467"/>
                    </a:lnTo>
                    <a:cubicBezTo>
                      <a:pt x="8665" y="6963"/>
                      <a:pt x="7972" y="6648"/>
                      <a:pt x="7184" y="6648"/>
                    </a:cubicBezTo>
                    <a:cubicBezTo>
                      <a:pt x="6396" y="6648"/>
                      <a:pt x="5703" y="6963"/>
                      <a:pt x="5136" y="7467"/>
                    </a:cubicBezTo>
                    <a:lnTo>
                      <a:pt x="977" y="7467"/>
                    </a:lnTo>
                    <a:lnTo>
                      <a:pt x="977" y="7026"/>
                    </a:lnTo>
                    <a:cubicBezTo>
                      <a:pt x="914" y="6774"/>
                      <a:pt x="1103" y="6616"/>
                      <a:pt x="1356" y="6616"/>
                    </a:cubicBezTo>
                    <a:lnTo>
                      <a:pt x="4664" y="6616"/>
                    </a:lnTo>
                    <a:cubicBezTo>
                      <a:pt x="4821" y="6616"/>
                      <a:pt x="4979" y="6522"/>
                      <a:pt x="5010" y="6364"/>
                    </a:cubicBezTo>
                    <a:lnTo>
                      <a:pt x="5735" y="4947"/>
                    </a:lnTo>
                    <a:close/>
                    <a:moveTo>
                      <a:pt x="4506" y="8255"/>
                    </a:moveTo>
                    <a:cubicBezTo>
                      <a:pt x="4317" y="8664"/>
                      <a:pt x="4222" y="9042"/>
                      <a:pt x="4222" y="9515"/>
                    </a:cubicBezTo>
                    <a:cubicBezTo>
                      <a:pt x="4222" y="9956"/>
                      <a:pt x="4348" y="10366"/>
                      <a:pt x="4506" y="10744"/>
                    </a:cubicBezTo>
                    <a:lnTo>
                      <a:pt x="914" y="10744"/>
                    </a:lnTo>
                    <a:lnTo>
                      <a:pt x="914" y="8255"/>
                    </a:lnTo>
                    <a:close/>
                    <a:moveTo>
                      <a:pt x="13390" y="8286"/>
                    </a:moveTo>
                    <a:lnTo>
                      <a:pt x="13390" y="10744"/>
                    </a:lnTo>
                    <a:lnTo>
                      <a:pt x="9767" y="10744"/>
                    </a:lnTo>
                    <a:cubicBezTo>
                      <a:pt x="9988" y="10334"/>
                      <a:pt x="10051" y="9956"/>
                      <a:pt x="10051" y="9515"/>
                    </a:cubicBezTo>
                    <a:cubicBezTo>
                      <a:pt x="10051" y="9074"/>
                      <a:pt x="9925" y="8664"/>
                      <a:pt x="9767" y="8286"/>
                    </a:cubicBezTo>
                    <a:close/>
                    <a:moveTo>
                      <a:pt x="7152" y="7373"/>
                    </a:moveTo>
                    <a:cubicBezTo>
                      <a:pt x="8287" y="7373"/>
                      <a:pt x="9232" y="8318"/>
                      <a:pt x="9232" y="9483"/>
                    </a:cubicBezTo>
                    <a:cubicBezTo>
                      <a:pt x="9232" y="10618"/>
                      <a:pt x="8287" y="11563"/>
                      <a:pt x="7152" y="11563"/>
                    </a:cubicBezTo>
                    <a:cubicBezTo>
                      <a:pt x="5987" y="11563"/>
                      <a:pt x="5042" y="10618"/>
                      <a:pt x="5042" y="9483"/>
                    </a:cubicBezTo>
                    <a:cubicBezTo>
                      <a:pt x="5042" y="8318"/>
                      <a:pt x="5987" y="7373"/>
                      <a:pt x="7152" y="7373"/>
                    </a:cubicBezTo>
                    <a:close/>
                    <a:moveTo>
                      <a:pt x="13390" y="11563"/>
                    </a:moveTo>
                    <a:lnTo>
                      <a:pt x="13390" y="12791"/>
                    </a:lnTo>
                    <a:cubicBezTo>
                      <a:pt x="13390" y="13012"/>
                      <a:pt x="13201" y="13201"/>
                      <a:pt x="12981" y="13201"/>
                    </a:cubicBezTo>
                    <a:lnTo>
                      <a:pt x="1356" y="13201"/>
                    </a:lnTo>
                    <a:cubicBezTo>
                      <a:pt x="1103" y="13201"/>
                      <a:pt x="946" y="13012"/>
                      <a:pt x="946" y="12791"/>
                    </a:cubicBezTo>
                    <a:lnTo>
                      <a:pt x="946" y="11563"/>
                    </a:lnTo>
                    <a:lnTo>
                      <a:pt x="5136" y="11563"/>
                    </a:lnTo>
                    <a:cubicBezTo>
                      <a:pt x="5640" y="12067"/>
                      <a:pt x="6396" y="12382"/>
                      <a:pt x="7184" y="12382"/>
                    </a:cubicBezTo>
                    <a:cubicBezTo>
                      <a:pt x="7972" y="12382"/>
                      <a:pt x="8665" y="12067"/>
                      <a:pt x="9200" y="11563"/>
                    </a:cubicBezTo>
                    <a:close/>
                    <a:moveTo>
                      <a:pt x="4569" y="0"/>
                    </a:moveTo>
                    <a:cubicBezTo>
                      <a:pt x="3907" y="0"/>
                      <a:pt x="3309" y="536"/>
                      <a:pt x="3309" y="1261"/>
                    </a:cubicBezTo>
                    <a:lnTo>
                      <a:pt x="3309" y="2111"/>
                    </a:lnTo>
                    <a:cubicBezTo>
                      <a:pt x="3309" y="2458"/>
                      <a:pt x="3466" y="2836"/>
                      <a:pt x="3750" y="3056"/>
                    </a:cubicBezTo>
                    <a:lnTo>
                      <a:pt x="4884" y="4632"/>
                    </a:lnTo>
                    <a:lnTo>
                      <a:pt x="4317" y="5829"/>
                    </a:lnTo>
                    <a:lnTo>
                      <a:pt x="3309" y="5829"/>
                    </a:lnTo>
                    <a:lnTo>
                      <a:pt x="3309" y="5388"/>
                    </a:lnTo>
                    <a:cubicBezTo>
                      <a:pt x="3309" y="4726"/>
                      <a:pt x="2773" y="4159"/>
                      <a:pt x="2112" y="4159"/>
                    </a:cubicBezTo>
                    <a:cubicBezTo>
                      <a:pt x="1419" y="4159"/>
                      <a:pt x="851" y="4726"/>
                      <a:pt x="851" y="5388"/>
                    </a:cubicBezTo>
                    <a:lnTo>
                      <a:pt x="851" y="5860"/>
                    </a:lnTo>
                    <a:cubicBezTo>
                      <a:pt x="379" y="6018"/>
                      <a:pt x="1" y="6490"/>
                      <a:pt x="1" y="7026"/>
                    </a:cubicBezTo>
                    <a:lnTo>
                      <a:pt x="1" y="12823"/>
                    </a:lnTo>
                    <a:cubicBezTo>
                      <a:pt x="1" y="13485"/>
                      <a:pt x="568" y="14083"/>
                      <a:pt x="1229" y="14083"/>
                    </a:cubicBezTo>
                    <a:lnTo>
                      <a:pt x="12855" y="14083"/>
                    </a:lnTo>
                    <a:cubicBezTo>
                      <a:pt x="13516" y="14083"/>
                      <a:pt x="14115" y="13516"/>
                      <a:pt x="14115" y="12823"/>
                    </a:cubicBezTo>
                    <a:lnTo>
                      <a:pt x="14115" y="7026"/>
                    </a:lnTo>
                    <a:cubicBezTo>
                      <a:pt x="14241" y="6490"/>
                      <a:pt x="13863" y="6018"/>
                      <a:pt x="13390" y="5860"/>
                    </a:cubicBezTo>
                    <a:lnTo>
                      <a:pt x="13390" y="5388"/>
                    </a:lnTo>
                    <a:cubicBezTo>
                      <a:pt x="13390" y="4726"/>
                      <a:pt x="12855" y="4159"/>
                      <a:pt x="12130" y="4159"/>
                    </a:cubicBezTo>
                    <a:cubicBezTo>
                      <a:pt x="11469" y="4159"/>
                      <a:pt x="10870" y="4726"/>
                      <a:pt x="10870" y="5388"/>
                    </a:cubicBezTo>
                    <a:lnTo>
                      <a:pt x="10870" y="5829"/>
                    </a:lnTo>
                    <a:lnTo>
                      <a:pt x="9862" y="5829"/>
                    </a:lnTo>
                    <a:lnTo>
                      <a:pt x="9263" y="4632"/>
                    </a:lnTo>
                    <a:lnTo>
                      <a:pt x="10429" y="3056"/>
                    </a:lnTo>
                    <a:cubicBezTo>
                      <a:pt x="10681" y="2836"/>
                      <a:pt x="10838" y="2521"/>
                      <a:pt x="10838" y="2111"/>
                    </a:cubicBezTo>
                    <a:lnTo>
                      <a:pt x="10838" y="1261"/>
                    </a:lnTo>
                    <a:cubicBezTo>
                      <a:pt x="10838" y="568"/>
                      <a:pt x="10303" y="0"/>
                      <a:pt x="957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6"/>
              <p:cNvSpPr/>
              <p:nvPr/>
            </p:nvSpPr>
            <p:spPr>
              <a:xfrm>
                <a:off x="-13384625" y="2282125"/>
                <a:ext cx="6302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427" extrusionOk="0">
                    <a:moveTo>
                      <a:pt x="1260" y="788"/>
                    </a:moveTo>
                    <a:cubicBezTo>
                      <a:pt x="1449" y="788"/>
                      <a:pt x="1670" y="977"/>
                      <a:pt x="1670" y="1229"/>
                    </a:cubicBezTo>
                    <a:cubicBezTo>
                      <a:pt x="1670" y="1450"/>
                      <a:pt x="1481" y="1639"/>
                      <a:pt x="1260" y="1639"/>
                    </a:cubicBezTo>
                    <a:cubicBezTo>
                      <a:pt x="1008" y="1639"/>
                      <a:pt x="851" y="1450"/>
                      <a:pt x="851" y="1229"/>
                    </a:cubicBezTo>
                    <a:cubicBezTo>
                      <a:pt x="851" y="977"/>
                      <a:pt x="1040" y="788"/>
                      <a:pt x="1260" y="788"/>
                    </a:cubicBezTo>
                    <a:close/>
                    <a:moveTo>
                      <a:pt x="1260" y="1"/>
                    </a:moveTo>
                    <a:cubicBezTo>
                      <a:pt x="536" y="1"/>
                      <a:pt x="0" y="568"/>
                      <a:pt x="0" y="1229"/>
                    </a:cubicBezTo>
                    <a:cubicBezTo>
                      <a:pt x="0" y="1891"/>
                      <a:pt x="536" y="2427"/>
                      <a:pt x="1260" y="2427"/>
                    </a:cubicBezTo>
                    <a:cubicBezTo>
                      <a:pt x="1954" y="2427"/>
                      <a:pt x="2521" y="1923"/>
                      <a:pt x="2521" y="1229"/>
                    </a:cubicBezTo>
                    <a:cubicBezTo>
                      <a:pt x="2521" y="568"/>
                      <a:pt x="1954" y="1"/>
                      <a:pt x="126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36"/>
            <p:cNvGrpSpPr/>
            <p:nvPr/>
          </p:nvGrpSpPr>
          <p:grpSpPr>
            <a:xfrm>
              <a:off x="5278633" y="2601708"/>
              <a:ext cx="279159" cy="279792"/>
              <a:chOff x="-10896525" y="1663050"/>
              <a:chExt cx="352875" cy="353675"/>
            </a:xfrm>
          </p:grpSpPr>
          <p:sp>
            <p:nvSpPr>
              <p:cNvPr id="307" name="Google Shape;307;p36"/>
              <p:cNvSpPr/>
              <p:nvPr/>
            </p:nvSpPr>
            <p:spPr>
              <a:xfrm>
                <a:off x="-10896525" y="1663050"/>
                <a:ext cx="166200" cy="311925"/>
              </a:xfrm>
              <a:custGeom>
                <a:avLst/>
                <a:gdLst/>
                <a:ahLst/>
                <a:cxnLst/>
                <a:rect l="l" t="t" r="r" b="b"/>
                <a:pathLst>
                  <a:path w="6648" h="12477" extrusionOk="0">
                    <a:moveTo>
                      <a:pt x="3308" y="820"/>
                    </a:moveTo>
                    <a:cubicBezTo>
                      <a:pt x="3781" y="820"/>
                      <a:pt x="4285" y="1230"/>
                      <a:pt x="4663" y="1923"/>
                    </a:cubicBezTo>
                    <a:lnTo>
                      <a:pt x="3308" y="2931"/>
                    </a:lnTo>
                    <a:lnTo>
                      <a:pt x="1922" y="1923"/>
                    </a:lnTo>
                    <a:cubicBezTo>
                      <a:pt x="2300" y="1230"/>
                      <a:pt x="2804" y="820"/>
                      <a:pt x="3308" y="820"/>
                    </a:cubicBezTo>
                    <a:close/>
                    <a:moveTo>
                      <a:pt x="1513" y="2679"/>
                    </a:moveTo>
                    <a:lnTo>
                      <a:pt x="2584" y="3466"/>
                    </a:lnTo>
                    <a:lnTo>
                      <a:pt x="977" y="4695"/>
                    </a:lnTo>
                    <a:cubicBezTo>
                      <a:pt x="1072" y="3939"/>
                      <a:pt x="1292" y="3277"/>
                      <a:pt x="1513" y="2679"/>
                    </a:cubicBezTo>
                    <a:close/>
                    <a:moveTo>
                      <a:pt x="5010" y="2679"/>
                    </a:moveTo>
                    <a:cubicBezTo>
                      <a:pt x="5262" y="3277"/>
                      <a:pt x="5451" y="3939"/>
                      <a:pt x="5577" y="4695"/>
                    </a:cubicBezTo>
                    <a:lnTo>
                      <a:pt x="3970" y="3466"/>
                    </a:lnTo>
                    <a:lnTo>
                      <a:pt x="5010" y="2679"/>
                    </a:lnTo>
                    <a:close/>
                    <a:moveTo>
                      <a:pt x="3308" y="4002"/>
                    </a:moveTo>
                    <a:lnTo>
                      <a:pt x="5734" y="5829"/>
                    </a:lnTo>
                    <a:lnTo>
                      <a:pt x="5734" y="5861"/>
                    </a:lnTo>
                    <a:cubicBezTo>
                      <a:pt x="5608" y="6302"/>
                      <a:pt x="5230" y="6617"/>
                      <a:pt x="4758" y="6617"/>
                    </a:cubicBezTo>
                    <a:lnTo>
                      <a:pt x="1891" y="6617"/>
                    </a:lnTo>
                    <a:cubicBezTo>
                      <a:pt x="1355" y="6617"/>
                      <a:pt x="977" y="6302"/>
                      <a:pt x="851" y="5829"/>
                    </a:cubicBezTo>
                    <a:lnTo>
                      <a:pt x="3308" y="4002"/>
                    </a:lnTo>
                    <a:close/>
                    <a:moveTo>
                      <a:pt x="756" y="7121"/>
                    </a:moveTo>
                    <a:lnTo>
                      <a:pt x="756" y="7121"/>
                    </a:lnTo>
                    <a:cubicBezTo>
                      <a:pt x="1072" y="7310"/>
                      <a:pt x="1450" y="7436"/>
                      <a:pt x="1796" y="7436"/>
                    </a:cubicBezTo>
                    <a:lnTo>
                      <a:pt x="4663" y="7436"/>
                    </a:lnTo>
                    <a:cubicBezTo>
                      <a:pt x="5073" y="7436"/>
                      <a:pt x="5419" y="7310"/>
                      <a:pt x="5703" y="7121"/>
                    </a:cubicBezTo>
                    <a:lnTo>
                      <a:pt x="5703" y="7121"/>
                    </a:lnTo>
                    <a:cubicBezTo>
                      <a:pt x="5734" y="8507"/>
                      <a:pt x="5545" y="9830"/>
                      <a:pt x="5136" y="10902"/>
                    </a:cubicBezTo>
                    <a:cubicBezTo>
                      <a:pt x="4978" y="11374"/>
                      <a:pt x="4537" y="11626"/>
                      <a:pt x="3970" y="11626"/>
                    </a:cubicBezTo>
                    <a:lnTo>
                      <a:pt x="2395" y="11626"/>
                    </a:lnTo>
                    <a:cubicBezTo>
                      <a:pt x="1954" y="11626"/>
                      <a:pt x="1544" y="11343"/>
                      <a:pt x="1387" y="10902"/>
                    </a:cubicBezTo>
                    <a:cubicBezTo>
                      <a:pt x="1009" y="9830"/>
                      <a:pt x="820" y="8507"/>
                      <a:pt x="756" y="7121"/>
                    </a:cubicBezTo>
                    <a:close/>
                    <a:moveTo>
                      <a:pt x="3308" y="1"/>
                    </a:moveTo>
                    <a:cubicBezTo>
                      <a:pt x="2269" y="1"/>
                      <a:pt x="1450" y="946"/>
                      <a:pt x="1009" y="1891"/>
                    </a:cubicBezTo>
                    <a:cubicBezTo>
                      <a:pt x="252" y="3372"/>
                      <a:pt x="0" y="5262"/>
                      <a:pt x="0" y="6932"/>
                    </a:cubicBezTo>
                    <a:cubicBezTo>
                      <a:pt x="0" y="8507"/>
                      <a:pt x="221" y="9988"/>
                      <a:pt x="662" y="11217"/>
                    </a:cubicBezTo>
                    <a:cubicBezTo>
                      <a:pt x="946" y="11973"/>
                      <a:pt x="1639" y="12477"/>
                      <a:pt x="2426" y="12477"/>
                    </a:cubicBezTo>
                    <a:lnTo>
                      <a:pt x="4002" y="12477"/>
                    </a:lnTo>
                    <a:cubicBezTo>
                      <a:pt x="4947" y="12477"/>
                      <a:pt x="5703" y="12004"/>
                      <a:pt x="5986" y="11217"/>
                    </a:cubicBezTo>
                    <a:cubicBezTo>
                      <a:pt x="6396" y="10051"/>
                      <a:pt x="6648" y="8507"/>
                      <a:pt x="6648" y="6932"/>
                    </a:cubicBezTo>
                    <a:cubicBezTo>
                      <a:pt x="6585" y="3183"/>
                      <a:pt x="5230" y="1"/>
                      <a:pt x="330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6"/>
              <p:cNvSpPr/>
              <p:nvPr/>
            </p:nvSpPr>
            <p:spPr>
              <a:xfrm>
                <a:off x="-10709850" y="1704025"/>
                <a:ext cx="166200" cy="312700"/>
              </a:xfrm>
              <a:custGeom>
                <a:avLst/>
                <a:gdLst/>
                <a:ahLst/>
                <a:cxnLst/>
                <a:rect l="l" t="t" r="r" b="b"/>
                <a:pathLst>
                  <a:path w="6648" h="12508" extrusionOk="0">
                    <a:moveTo>
                      <a:pt x="3308" y="851"/>
                    </a:moveTo>
                    <a:cubicBezTo>
                      <a:pt x="3781" y="851"/>
                      <a:pt x="4285" y="1229"/>
                      <a:pt x="4694" y="1954"/>
                    </a:cubicBezTo>
                    <a:lnTo>
                      <a:pt x="3308" y="2962"/>
                    </a:lnTo>
                    <a:lnTo>
                      <a:pt x="1922" y="1954"/>
                    </a:lnTo>
                    <a:cubicBezTo>
                      <a:pt x="2363" y="1229"/>
                      <a:pt x="2835" y="851"/>
                      <a:pt x="3308" y="851"/>
                    </a:cubicBezTo>
                    <a:close/>
                    <a:moveTo>
                      <a:pt x="1575" y="2678"/>
                    </a:moveTo>
                    <a:lnTo>
                      <a:pt x="2646" y="3466"/>
                    </a:lnTo>
                    <a:lnTo>
                      <a:pt x="1040" y="4694"/>
                    </a:lnTo>
                    <a:cubicBezTo>
                      <a:pt x="1134" y="3938"/>
                      <a:pt x="1355" y="3277"/>
                      <a:pt x="1575" y="2678"/>
                    </a:cubicBezTo>
                    <a:close/>
                    <a:moveTo>
                      <a:pt x="5072" y="2678"/>
                    </a:moveTo>
                    <a:cubicBezTo>
                      <a:pt x="5324" y="3277"/>
                      <a:pt x="5513" y="3938"/>
                      <a:pt x="5639" y="4694"/>
                    </a:cubicBezTo>
                    <a:lnTo>
                      <a:pt x="4001" y="3466"/>
                    </a:lnTo>
                    <a:lnTo>
                      <a:pt x="5072" y="2678"/>
                    </a:lnTo>
                    <a:close/>
                    <a:moveTo>
                      <a:pt x="3308" y="4033"/>
                    </a:moveTo>
                    <a:lnTo>
                      <a:pt x="5765" y="5829"/>
                    </a:lnTo>
                    <a:lnTo>
                      <a:pt x="5765" y="5892"/>
                    </a:lnTo>
                    <a:cubicBezTo>
                      <a:pt x="5639" y="6301"/>
                      <a:pt x="5230" y="6616"/>
                      <a:pt x="4757" y="6616"/>
                    </a:cubicBezTo>
                    <a:lnTo>
                      <a:pt x="1859" y="6616"/>
                    </a:lnTo>
                    <a:cubicBezTo>
                      <a:pt x="1418" y="6616"/>
                      <a:pt x="977" y="6301"/>
                      <a:pt x="851" y="5829"/>
                    </a:cubicBezTo>
                    <a:lnTo>
                      <a:pt x="3308" y="4033"/>
                    </a:lnTo>
                    <a:close/>
                    <a:moveTo>
                      <a:pt x="819" y="7152"/>
                    </a:moveTo>
                    <a:lnTo>
                      <a:pt x="819" y="7152"/>
                    </a:lnTo>
                    <a:cubicBezTo>
                      <a:pt x="1134" y="7341"/>
                      <a:pt x="1512" y="7467"/>
                      <a:pt x="1859" y="7467"/>
                    </a:cubicBezTo>
                    <a:lnTo>
                      <a:pt x="4757" y="7467"/>
                    </a:lnTo>
                    <a:cubicBezTo>
                      <a:pt x="5167" y="7467"/>
                      <a:pt x="5513" y="7341"/>
                      <a:pt x="5797" y="7152"/>
                    </a:cubicBezTo>
                    <a:lnTo>
                      <a:pt x="5797" y="7152"/>
                    </a:lnTo>
                    <a:cubicBezTo>
                      <a:pt x="5797" y="8507"/>
                      <a:pt x="5545" y="9861"/>
                      <a:pt x="5198" y="10932"/>
                    </a:cubicBezTo>
                    <a:cubicBezTo>
                      <a:pt x="5041" y="11405"/>
                      <a:pt x="4600" y="11625"/>
                      <a:pt x="4001" y="11625"/>
                    </a:cubicBezTo>
                    <a:lnTo>
                      <a:pt x="2426" y="11625"/>
                    </a:lnTo>
                    <a:cubicBezTo>
                      <a:pt x="2016" y="11625"/>
                      <a:pt x="1607" y="11342"/>
                      <a:pt x="1449" y="10932"/>
                    </a:cubicBezTo>
                    <a:cubicBezTo>
                      <a:pt x="1071" y="9861"/>
                      <a:pt x="851" y="8507"/>
                      <a:pt x="819" y="7152"/>
                    </a:cubicBezTo>
                    <a:close/>
                    <a:moveTo>
                      <a:pt x="3308" y="0"/>
                    </a:moveTo>
                    <a:cubicBezTo>
                      <a:pt x="2174" y="0"/>
                      <a:pt x="1355" y="1103"/>
                      <a:pt x="851" y="2174"/>
                    </a:cubicBezTo>
                    <a:cubicBezTo>
                      <a:pt x="315" y="3466"/>
                      <a:pt x="0" y="5167"/>
                      <a:pt x="0" y="6931"/>
                    </a:cubicBezTo>
                    <a:cubicBezTo>
                      <a:pt x="0" y="8507"/>
                      <a:pt x="221" y="10019"/>
                      <a:pt x="662" y="11247"/>
                    </a:cubicBezTo>
                    <a:cubicBezTo>
                      <a:pt x="945" y="11972"/>
                      <a:pt x="1638" y="12508"/>
                      <a:pt x="2426" y="12508"/>
                    </a:cubicBezTo>
                    <a:lnTo>
                      <a:pt x="4001" y="12508"/>
                    </a:lnTo>
                    <a:cubicBezTo>
                      <a:pt x="4978" y="12508"/>
                      <a:pt x="5702" y="12035"/>
                      <a:pt x="5986" y="11247"/>
                    </a:cubicBezTo>
                    <a:cubicBezTo>
                      <a:pt x="6427" y="10050"/>
                      <a:pt x="6648" y="8507"/>
                      <a:pt x="6648" y="6931"/>
                    </a:cubicBezTo>
                    <a:cubicBezTo>
                      <a:pt x="6616" y="3214"/>
                      <a:pt x="5293" y="0"/>
                      <a:pt x="330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9" name="Google Shape;309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6"/>
          <p:cNvSpPr/>
          <p:nvPr/>
        </p:nvSpPr>
        <p:spPr>
          <a:xfrm>
            <a:off x="4070000" y="195300"/>
            <a:ext cx="4854600" cy="3195000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9842" y="195306"/>
            <a:ext cx="4744758" cy="309634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/>
          <p:nvPr/>
        </p:nvSpPr>
        <p:spPr>
          <a:xfrm>
            <a:off x="219400" y="1848025"/>
            <a:ext cx="4425600" cy="3195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36" descr="billy-DVD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03" y="1828840"/>
            <a:ext cx="4320480" cy="3119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3">
            <a:alphaModFix/>
          </a:blip>
          <a:srcRect l="10333" r="37794" b="45770"/>
          <a:stretch/>
        </p:blipFill>
        <p:spPr>
          <a:xfrm>
            <a:off x="0" y="0"/>
            <a:ext cx="430449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7"/>
          <p:cNvSpPr txBox="1"/>
          <p:nvPr/>
        </p:nvSpPr>
        <p:spPr>
          <a:xfrm>
            <a:off x="4750500" y="4095025"/>
            <a:ext cx="4251000" cy="929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the main topics in the poem?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7"/>
          <p:cNvPicPr preferRelativeResize="0"/>
          <p:nvPr/>
        </p:nvPicPr>
        <p:blipFill rotWithShape="1">
          <a:blip r:embed="rId3">
            <a:alphaModFix/>
          </a:blip>
          <a:srcRect l="18339" t="53654" r="31469" b="5577"/>
          <a:stretch/>
        </p:blipFill>
        <p:spPr>
          <a:xfrm>
            <a:off x="4750575" y="0"/>
            <a:ext cx="4250974" cy="39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Google Shape;327;p38"/>
          <p:cNvPicPr preferRelativeResize="0"/>
          <p:nvPr/>
        </p:nvPicPr>
        <p:blipFill rotWithShape="1">
          <a:blip r:embed="rId3">
            <a:alphaModFix/>
          </a:blip>
          <a:srcRect t="9922" b="9930"/>
          <a:stretch/>
        </p:blipFill>
        <p:spPr>
          <a:xfrm>
            <a:off x="1434400" y="0"/>
            <a:ext cx="7709602" cy="41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8"/>
          <p:cNvSpPr txBox="1">
            <a:spLocks noGrp="1"/>
          </p:cNvSpPr>
          <p:nvPr>
            <p:ph type="title"/>
          </p:nvPr>
        </p:nvSpPr>
        <p:spPr>
          <a:xfrm flipH="1">
            <a:off x="460925" y="3147825"/>
            <a:ext cx="4778400" cy="1714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">
                <a:solidFill>
                  <a:srgbClr val="FFFFFF"/>
                </a:solidFill>
              </a:rPr>
              <a:t>STEREOTYPES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9" name="Google Shape;329;p38"/>
          <p:cNvSpPr txBox="1">
            <a:spLocks noGrp="1"/>
          </p:cNvSpPr>
          <p:nvPr>
            <p:ph type="body" idx="1"/>
          </p:nvPr>
        </p:nvSpPr>
        <p:spPr>
          <a:xfrm flipH="1">
            <a:off x="5074200" y="2687125"/>
            <a:ext cx="40698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" sz="1800" b="1" dirty="0">
                <a:solidFill>
                  <a:srgbClr val="FFFFFF"/>
                </a:solidFill>
                <a:highlight>
                  <a:srgbClr val="3D85C6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Stereotypes: </a:t>
            </a:r>
            <a:r>
              <a:rPr lang="es" sz="1800" dirty="0">
                <a:solidFill>
                  <a:srgbClr val="FFFFFF"/>
                </a:solidFill>
                <a:highlight>
                  <a:srgbClr val="3D85C6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thinking all people who belong to a certain group are the same and labelling them, for example all young people who wear hoodies are thugs.</a:t>
            </a:r>
            <a:endParaRPr>
              <a:solidFill>
                <a:srgbClr val="FFFFFF"/>
              </a:solidFill>
              <a:highlight>
                <a:srgbClr val="3D85C6"/>
              </a:highlight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endParaRPr>
              <a:solidFill>
                <a:srgbClr val="0C0C0C"/>
              </a:solidFill>
            </a:endParaRPr>
          </a:p>
        </p:txBody>
      </p:sp>
      <p:sp>
        <p:nvSpPr>
          <p:cNvPr id="330" name="Google Shape;330;p38"/>
          <p:cNvSpPr txBox="1">
            <a:spLocks noGrp="1"/>
          </p:cNvSpPr>
          <p:nvPr>
            <p:ph type="ctrTitle" idx="4294967295"/>
          </p:nvPr>
        </p:nvSpPr>
        <p:spPr>
          <a:xfrm flipH="1">
            <a:off x="0" y="2625725"/>
            <a:ext cx="3455988" cy="795338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">
                <a:solidFill>
                  <a:schemeClr val="lt1"/>
                </a:solidFill>
              </a:rPr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8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European Stereotyp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4532" y="0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81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6425" y="876350"/>
            <a:ext cx="2429825" cy="36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884725" y="642901"/>
            <a:ext cx="4881900" cy="38577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 up the cards in front of you - that is your apprentice line up.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Each time I reveal a layer of information about each apprentice, you need to ‘fire’ one person by removing them from your line up.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 will you ‘fire’ and ‘hire’?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4421450" y="306625"/>
            <a:ext cx="3874800" cy="633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</a:pPr>
            <a:r>
              <a:rPr lang="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Choose your apprentice</a:t>
            </a: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1475656" y="483518"/>
            <a:ext cx="4881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</a:pPr>
            <a:r>
              <a:rPr lang="es" sz="2400" b="1">
                <a:latin typeface="Arial"/>
                <a:ea typeface="Arial"/>
                <a:cs typeface="Arial"/>
                <a:sym typeface="Arial"/>
              </a:rPr>
              <a:t>Choose your apprentice</a:t>
            </a:r>
            <a:endParaRPr sz="2400"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395536" y="2139702"/>
            <a:ext cx="4881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r>
              <a:rPr lang="es" b="1">
                <a:latin typeface="Arial"/>
                <a:ea typeface="Arial"/>
                <a:cs typeface="Arial"/>
                <a:sym typeface="Arial"/>
              </a:rPr>
              <a:t>The apprentices…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r>
              <a:rPr lang="es" b="1">
                <a:latin typeface="Arial"/>
                <a:ea typeface="Arial"/>
                <a:cs typeface="Arial"/>
                <a:sym typeface="Arial"/>
              </a:rPr>
              <a:t>Fire one now so you have six remaining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/>
          </a:p>
        </p:txBody>
      </p:sp>
      <p:graphicFrame>
        <p:nvGraphicFramePr>
          <p:cNvPr id="150" name="Google Shape;150;p27"/>
          <p:cNvGraphicFramePr/>
          <p:nvPr/>
        </p:nvGraphicFramePr>
        <p:xfrm>
          <a:off x="683567" y="2643758"/>
          <a:ext cx="7560850" cy="1152125"/>
        </p:xfrm>
        <a:graphic>
          <a:graphicData uri="http://schemas.openxmlformats.org/drawingml/2006/table">
            <a:tbl>
              <a:tblPr firstRow="1" bandRow="1">
                <a:noFill/>
                <a:tableStyleId>{6E368BA9-3C74-4070-A22B-659D44A76C0A}</a:tableStyleId>
              </a:tblPr>
              <a:tblGrid>
                <a:gridCol w="1067850"/>
                <a:gridCol w="1067850"/>
                <a:gridCol w="1067850"/>
                <a:gridCol w="1067850"/>
                <a:gridCol w="1067850"/>
                <a:gridCol w="1067850"/>
                <a:gridCol w="1153750"/>
              </a:tblGrid>
              <a:tr h="115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Ali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Patrick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Jamie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David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Adriana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Hannah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Delroy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1547664" y="411510"/>
            <a:ext cx="4881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</a:pPr>
            <a:r>
              <a:rPr lang="es" sz="2400" b="1">
                <a:latin typeface="Arial"/>
                <a:ea typeface="Arial"/>
                <a:cs typeface="Arial"/>
                <a:sym typeface="Arial"/>
              </a:rPr>
              <a:t>Choose your apprentice</a:t>
            </a:r>
            <a:endParaRPr sz="2400"/>
          </a:p>
        </p:txBody>
      </p:sp>
      <p:sp>
        <p:nvSpPr>
          <p:cNvPr id="157" name="Google Shape;157;p28"/>
          <p:cNvSpPr txBox="1">
            <a:spLocks noGrp="1"/>
          </p:cNvSpPr>
          <p:nvPr>
            <p:ph type="subTitle" idx="1"/>
          </p:nvPr>
        </p:nvSpPr>
        <p:spPr>
          <a:xfrm>
            <a:off x="467544" y="1563638"/>
            <a:ext cx="4881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r>
              <a:rPr lang="es" b="1">
                <a:latin typeface="Arial"/>
                <a:ea typeface="Arial"/>
                <a:cs typeface="Arial"/>
                <a:sym typeface="Arial"/>
              </a:rPr>
              <a:t>Fire one now so you have five remaining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/>
          </a:p>
        </p:txBody>
      </p:sp>
      <p:graphicFrame>
        <p:nvGraphicFramePr>
          <p:cNvPr id="158" name="Google Shape;158;p28"/>
          <p:cNvGraphicFramePr/>
          <p:nvPr/>
        </p:nvGraphicFramePr>
        <p:xfrm>
          <a:off x="323528" y="2355726"/>
          <a:ext cx="8568875" cy="1152125"/>
        </p:xfrm>
        <a:graphic>
          <a:graphicData uri="http://schemas.openxmlformats.org/drawingml/2006/table">
            <a:tbl>
              <a:tblPr firstRow="1" bandRow="1">
                <a:noFill/>
                <a:tableStyleId>{6E368BA9-3C74-4070-A22B-659D44A76C0A}</a:tableStyleId>
              </a:tblPr>
              <a:tblGrid>
                <a:gridCol w="1224125"/>
                <a:gridCol w="1224125"/>
                <a:gridCol w="1224125"/>
                <a:gridCol w="1224125"/>
                <a:gridCol w="1224125"/>
                <a:gridCol w="1224125"/>
                <a:gridCol w="1224125"/>
              </a:tblGrid>
              <a:tr h="115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 Abdul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Patrick Murphy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Jamie Small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David Campbell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Adriana Carboni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Hannah Mann 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Delroy Baiey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547664" y="411510"/>
            <a:ext cx="4881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</a:pPr>
            <a:r>
              <a:rPr lang="es" sz="2400" b="1">
                <a:latin typeface="Arial"/>
                <a:ea typeface="Arial"/>
                <a:cs typeface="Arial"/>
                <a:sym typeface="Arial"/>
              </a:rPr>
              <a:t>Choose your apprentice</a:t>
            </a:r>
            <a:endParaRPr sz="2400"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1"/>
          </p:nvPr>
        </p:nvSpPr>
        <p:spPr>
          <a:xfrm>
            <a:off x="179512" y="2067694"/>
            <a:ext cx="4881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/>
          </a:p>
        </p:txBody>
      </p:sp>
      <p:graphicFrame>
        <p:nvGraphicFramePr>
          <p:cNvPr id="166" name="Google Shape;166;p29"/>
          <p:cNvGraphicFramePr/>
          <p:nvPr/>
        </p:nvGraphicFramePr>
        <p:xfrm>
          <a:off x="275610" y="1412019"/>
          <a:ext cx="8676500" cy="943700"/>
        </p:xfrm>
        <a:graphic>
          <a:graphicData uri="http://schemas.openxmlformats.org/drawingml/2006/table">
            <a:tbl>
              <a:tblPr firstRow="1" bandRow="1">
                <a:noFill/>
                <a:tableStyleId>{6E368BA9-3C74-4070-A22B-659D44A76C0A}</a:tableStyleId>
              </a:tblPr>
              <a:tblGrid>
                <a:gridCol w="1239500"/>
                <a:gridCol w="1239500"/>
                <a:gridCol w="1239500"/>
                <a:gridCol w="1239500"/>
                <a:gridCol w="1239500"/>
                <a:gridCol w="1239500"/>
                <a:gridCol w="1239500"/>
              </a:tblGrid>
              <a:tr h="94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 Abdul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Patrick Murphy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Jamie Small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David Campbell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Adriana Carboni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Hannah Mann 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Delroy Baiey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</a:tr>
            </a:tbl>
          </a:graphicData>
        </a:graphic>
      </p:graphicFrame>
      <p:sp>
        <p:nvSpPr>
          <p:cNvPr id="167" name="Google Shape;167;p29"/>
          <p:cNvSpPr/>
          <p:nvPr/>
        </p:nvSpPr>
        <p:spPr>
          <a:xfrm>
            <a:off x="290862" y="1059582"/>
            <a:ext cx="5991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Fire one now so you have four remaining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l="25000"/>
          <a:stretch/>
        </p:blipFill>
        <p:spPr>
          <a:xfrm>
            <a:off x="232351" y="2931791"/>
            <a:ext cx="1079500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 rotWithShape="1">
          <a:blip r:embed="rId4">
            <a:alphaModFix/>
          </a:blip>
          <a:srcRect l="10518" t="3125" r="18839" b="3122"/>
          <a:stretch/>
        </p:blipFill>
        <p:spPr>
          <a:xfrm>
            <a:off x="1403648" y="2931790"/>
            <a:ext cx="1081088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5">
            <a:alphaModFix/>
          </a:blip>
          <a:srcRect l="9821" r="6695"/>
          <a:stretch/>
        </p:blipFill>
        <p:spPr>
          <a:xfrm>
            <a:off x="2627784" y="2931790"/>
            <a:ext cx="1143000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 rotWithShape="1">
          <a:blip r:embed="rId6">
            <a:alphaModFix/>
          </a:blip>
          <a:srcRect l="11249"/>
          <a:stretch/>
        </p:blipFill>
        <p:spPr>
          <a:xfrm>
            <a:off x="3932219" y="2931790"/>
            <a:ext cx="1150938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7">
            <a:alphaModFix/>
          </a:blip>
          <a:srcRect l="6239"/>
          <a:stretch/>
        </p:blipFill>
        <p:spPr>
          <a:xfrm>
            <a:off x="5220983" y="2931788"/>
            <a:ext cx="1082675" cy="166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8">
            <a:alphaModFix/>
          </a:blip>
          <a:srcRect l="36620" r="18867"/>
          <a:stretch/>
        </p:blipFill>
        <p:spPr>
          <a:xfrm>
            <a:off x="6405421" y="2932952"/>
            <a:ext cx="115252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9">
            <a:alphaModFix/>
          </a:blip>
          <a:srcRect l="33075"/>
          <a:stretch/>
        </p:blipFill>
        <p:spPr>
          <a:xfrm>
            <a:off x="7677062" y="2932952"/>
            <a:ext cx="1117600" cy="166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9"/>
          <p:cNvCxnSpPr/>
          <p:nvPr/>
        </p:nvCxnSpPr>
        <p:spPr>
          <a:xfrm>
            <a:off x="899592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6" name="Google Shape;176;p29"/>
          <p:cNvCxnSpPr/>
          <p:nvPr/>
        </p:nvCxnSpPr>
        <p:spPr>
          <a:xfrm>
            <a:off x="2051720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7" name="Google Shape;177;p29"/>
          <p:cNvCxnSpPr/>
          <p:nvPr/>
        </p:nvCxnSpPr>
        <p:spPr>
          <a:xfrm>
            <a:off x="3299378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8" name="Google Shape;178;p29"/>
          <p:cNvCxnSpPr/>
          <p:nvPr/>
        </p:nvCxnSpPr>
        <p:spPr>
          <a:xfrm>
            <a:off x="4644008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9" name="Google Shape;179;p29"/>
          <p:cNvCxnSpPr/>
          <p:nvPr/>
        </p:nvCxnSpPr>
        <p:spPr>
          <a:xfrm>
            <a:off x="5868144" y="2356890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0" name="Google Shape;180;p29"/>
          <p:cNvCxnSpPr/>
          <p:nvPr/>
        </p:nvCxnSpPr>
        <p:spPr>
          <a:xfrm>
            <a:off x="7020272" y="2356890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1" name="Google Shape;181;p29"/>
          <p:cNvCxnSpPr/>
          <p:nvPr/>
        </p:nvCxnSpPr>
        <p:spPr>
          <a:xfrm>
            <a:off x="8246279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491269" y="411510"/>
            <a:ext cx="4881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</a:pPr>
            <a:r>
              <a:rPr lang="es" sz="2400" b="1">
                <a:latin typeface="Arial"/>
                <a:ea typeface="Arial"/>
                <a:cs typeface="Arial"/>
                <a:sym typeface="Arial"/>
              </a:rPr>
              <a:t>Choose your apprentice</a:t>
            </a:r>
            <a:endParaRPr sz="2400"/>
          </a:p>
        </p:txBody>
      </p:sp>
      <p:sp>
        <p:nvSpPr>
          <p:cNvPr id="188" name="Google Shape;188;p30"/>
          <p:cNvSpPr txBox="1">
            <a:spLocks noGrp="1"/>
          </p:cNvSpPr>
          <p:nvPr>
            <p:ph type="subTitle" idx="1"/>
          </p:nvPr>
        </p:nvSpPr>
        <p:spPr>
          <a:xfrm>
            <a:off x="323528" y="1275606"/>
            <a:ext cx="75622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b="1">
                <a:latin typeface="Arial"/>
                <a:ea typeface="Arial"/>
                <a:cs typeface="Arial"/>
                <a:sym typeface="Arial"/>
              </a:rPr>
              <a:t>Fire one now so you have three remaining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 l="10518" t="3125" r="18839" b="3122"/>
          <a:stretch/>
        </p:blipFill>
        <p:spPr>
          <a:xfrm>
            <a:off x="1403648" y="2931790"/>
            <a:ext cx="1081088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 rotWithShape="1">
          <a:blip r:embed="rId4">
            <a:alphaModFix/>
          </a:blip>
          <a:srcRect l="9821" r="6695"/>
          <a:stretch/>
        </p:blipFill>
        <p:spPr>
          <a:xfrm>
            <a:off x="2627784" y="2931790"/>
            <a:ext cx="1143000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 rotWithShape="1">
          <a:blip r:embed="rId5">
            <a:alphaModFix/>
          </a:blip>
          <a:srcRect l="11249"/>
          <a:stretch/>
        </p:blipFill>
        <p:spPr>
          <a:xfrm>
            <a:off x="3932219" y="2931790"/>
            <a:ext cx="1150938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6">
            <a:alphaModFix/>
          </a:blip>
          <a:srcRect l="6239"/>
          <a:stretch/>
        </p:blipFill>
        <p:spPr>
          <a:xfrm>
            <a:off x="5220983" y="2931788"/>
            <a:ext cx="1082675" cy="166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7">
            <a:alphaModFix/>
          </a:blip>
          <a:srcRect l="36620" r="18867"/>
          <a:stretch/>
        </p:blipFill>
        <p:spPr>
          <a:xfrm>
            <a:off x="6405421" y="2932952"/>
            <a:ext cx="115252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8">
            <a:alphaModFix/>
          </a:blip>
          <a:srcRect l="33075"/>
          <a:stretch/>
        </p:blipFill>
        <p:spPr>
          <a:xfrm>
            <a:off x="7677062" y="2932952"/>
            <a:ext cx="1117600" cy="166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0"/>
          <p:cNvCxnSpPr/>
          <p:nvPr/>
        </p:nvCxnSpPr>
        <p:spPr>
          <a:xfrm>
            <a:off x="899592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6" name="Google Shape;196;p30"/>
          <p:cNvCxnSpPr/>
          <p:nvPr/>
        </p:nvCxnSpPr>
        <p:spPr>
          <a:xfrm>
            <a:off x="2051720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7" name="Google Shape;197;p30"/>
          <p:cNvCxnSpPr/>
          <p:nvPr/>
        </p:nvCxnSpPr>
        <p:spPr>
          <a:xfrm>
            <a:off x="3299378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8" name="Google Shape;198;p30"/>
          <p:cNvCxnSpPr/>
          <p:nvPr/>
        </p:nvCxnSpPr>
        <p:spPr>
          <a:xfrm>
            <a:off x="4644008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9" name="Google Shape;199;p30"/>
          <p:cNvCxnSpPr/>
          <p:nvPr/>
        </p:nvCxnSpPr>
        <p:spPr>
          <a:xfrm>
            <a:off x="5868144" y="2356890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0" name="Google Shape;200;p30"/>
          <p:cNvCxnSpPr/>
          <p:nvPr/>
        </p:nvCxnSpPr>
        <p:spPr>
          <a:xfrm>
            <a:off x="7020272" y="2356890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1" name="Google Shape;201;p30"/>
          <p:cNvCxnSpPr/>
          <p:nvPr/>
        </p:nvCxnSpPr>
        <p:spPr>
          <a:xfrm>
            <a:off x="8246279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2" name="Google Shape;202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9512" y="2932952"/>
            <a:ext cx="1079500" cy="167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3" name="Google Shape;203;p30"/>
          <p:cNvGraphicFramePr/>
          <p:nvPr/>
        </p:nvGraphicFramePr>
        <p:xfrm>
          <a:off x="308646" y="1405010"/>
          <a:ext cx="8496950" cy="951875"/>
        </p:xfrm>
        <a:graphic>
          <a:graphicData uri="http://schemas.openxmlformats.org/drawingml/2006/table">
            <a:tbl>
              <a:tblPr firstRow="1" bandRow="1">
                <a:noFill/>
                <a:tableStyleId>{6E368BA9-3C74-4070-A22B-659D44A76C0A}</a:tableStyleId>
              </a:tblPr>
              <a:tblGrid>
                <a:gridCol w="1213850"/>
                <a:gridCol w="1213850"/>
                <a:gridCol w="1213850"/>
                <a:gridCol w="1213850"/>
                <a:gridCol w="1213850"/>
                <a:gridCol w="1213850"/>
                <a:gridCol w="1213850"/>
              </a:tblGrid>
              <a:tr h="95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 Abdul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Patrick Murphy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Jamie Small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David Campbell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Adriana Carboni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Hannah Mann 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Delroy Baiey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</a:tr>
            </a:tbl>
          </a:graphicData>
        </a:graphic>
      </p:graphicFrame>
      <p:sp>
        <p:nvSpPr>
          <p:cNvPr id="204" name="Google Shape;204;p30"/>
          <p:cNvSpPr txBox="1"/>
          <p:nvPr/>
        </p:nvSpPr>
        <p:spPr>
          <a:xfrm>
            <a:off x="184062" y="4094578"/>
            <a:ext cx="1074949" cy="52322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Hetero-sexual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3932219" y="4079918"/>
            <a:ext cx="1156217" cy="52322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Hetero-sexual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5220984" y="4061869"/>
            <a:ext cx="1081794" cy="52322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Hetero-sexual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7677063" y="4043820"/>
            <a:ext cx="1117600" cy="541269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Hetero-sexual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1403648" y="4061870"/>
            <a:ext cx="1081088" cy="30777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6406302" y="4086701"/>
            <a:ext cx="1151644" cy="52322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Lesbian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2627784" y="4108037"/>
            <a:ext cx="1143000" cy="52322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Lesbian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1"/>
          <p:cNvSpPr txBox="1"/>
          <p:nvPr/>
        </p:nvSpPr>
        <p:spPr>
          <a:xfrm>
            <a:off x="1491269" y="411510"/>
            <a:ext cx="4881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lang="es"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Choose your apprentice</a:t>
            </a:r>
            <a:endParaRPr sz="2400" b="0" i="0" u="none" strike="noStrike" cap="non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323528" y="1275606"/>
            <a:ext cx="75622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Slab Light"/>
              <a:buNone/>
            </a:pPr>
            <a:r>
              <a:rPr lang="es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Fire one now so you have two remaining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Slab Light"/>
              <a:buNone/>
            </a:pPr>
            <a:endParaRPr sz="1800" b="0" i="0" u="none" strike="noStrike" cap="none">
              <a:solidFill>
                <a:srgbClr val="434343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l="10518" t="3125" r="18839" b="3122"/>
          <a:stretch/>
        </p:blipFill>
        <p:spPr>
          <a:xfrm>
            <a:off x="1403648" y="2931790"/>
            <a:ext cx="1081088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 l="9821" r="6695"/>
          <a:stretch/>
        </p:blipFill>
        <p:spPr>
          <a:xfrm>
            <a:off x="2627784" y="2931790"/>
            <a:ext cx="1143000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5">
            <a:alphaModFix/>
          </a:blip>
          <a:srcRect l="11249"/>
          <a:stretch/>
        </p:blipFill>
        <p:spPr>
          <a:xfrm>
            <a:off x="3932219" y="2931790"/>
            <a:ext cx="1150938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 rotWithShape="1">
          <a:blip r:embed="rId6">
            <a:alphaModFix/>
          </a:blip>
          <a:srcRect l="6239"/>
          <a:stretch/>
        </p:blipFill>
        <p:spPr>
          <a:xfrm>
            <a:off x="5220983" y="2931788"/>
            <a:ext cx="1082675" cy="166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7">
            <a:alphaModFix/>
          </a:blip>
          <a:srcRect l="36620" r="18867"/>
          <a:stretch/>
        </p:blipFill>
        <p:spPr>
          <a:xfrm>
            <a:off x="6405421" y="2932952"/>
            <a:ext cx="115252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 rotWithShape="1">
          <a:blip r:embed="rId8">
            <a:alphaModFix/>
          </a:blip>
          <a:srcRect l="33075"/>
          <a:stretch/>
        </p:blipFill>
        <p:spPr>
          <a:xfrm>
            <a:off x="7677062" y="2932952"/>
            <a:ext cx="1117600" cy="166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1"/>
          <p:cNvCxnSpPr/>
          <p:nvPr/>
        </p:nvCxnSpPr>
        <p:spPr>
          <a:xfrm>
            <a:off x="899592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5" name="Google Shape;225;p31"/>
          <p:cNvCxnSpPr/>
          <p:nvPr/>
        </p:nvCxnSpPr>
        <p:spPr>
          <a:xfrm>
            <a:off x="2051720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6" name="Google Shape;226;p31"/>
          <p:cNvCxnSpPr/>
          <p:nvPr/>
        </p:nvCxnSpPr>
        <p:spPr>
          <a:xfrm>
            <a:off x="3299378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7" name="Google Shape;227;p31"/>
          <p:cNvCxnSpPr/>
          <p:nvPr/>
        </p:nvCxnSpPr>
        <p:spPr>
          <a:xfrm>
            <a:off x="4644008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8" name="Google Shape;228;p31"/>
          <p:cNvCxnSpPr/>
          <p:nvPr/>
        </p:nvCxnSpPr>
        <p:spPr>
          <a:xfrm>
            <a:off x="5868144" y="2356890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9" name="Google Shape;229;p31"/>
          <p:cNvCxnSpPr/>
          <p:nvPr/>
        </p:nvCxnSpPr>
        <p:spPr>
          <a:xfrm>
            <a:off x="7020272" y="2356890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0" name="Google Shape;230;p31"/>
          <p:cNvCxnSpPr/>
          <p:nvPr/>
        </p:nvCxnSpPr>
        <p:spPr>
          <a:xfrm>
            <a:off x="8246279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31" name="Google Shape;231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9512" y="2932952"/>
            <a:ext cx="1079500" cy="167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2" name="Google Shape;232;p31"/>
          <p:cNvGraphicFramePr/>
          <p:nvPr/>
        </p:nvGraphicFramePr>
        <p:xfrm>
          <a:off x="308646" y="1405010"/>
          <a:ext cx="8496950" cy="951875"/>
        </p:xfrm>
        <a:graphic>
          <a:graphicData uri="http://schemas.openxmlformats.org/drawingml/2006/table">
            <a:tbl>
              <a:tblPr firstRow="1" bandRow="1">
                <a:noFill/>
                <a:tableStyleId>{6E368BA9-3C74-4070-A22B-659D44A76C0A}</a:tableStyleId>
              </a:tblPr>
              <a:tblGrid>
                <a:gridCol w="1213850"/>
                <a:gridCol w="1213850"/>
                <a:gridCol w="1213850"/>
                <a:gridCol w="1213850"/>
                <a:gridCol w="1213850"/>
                <a:gridCol w="1213850"/>
                <a:gridCol w="1213850"/>
              </a:tblGrid>
              <a:tr h="95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 Abdul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Patrick Murphy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Jamie Small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David Campbell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Adriana Carboni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Hannah Mann 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Delroy Baiey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</a:tr>
            </a:tbl>
          </a:graphicData>
        </a:graphic>
      </p:graphicFrame>
      <p:sp>
        <p:nvSpPr>
          <p:cNvPr id="233" name="Google Shape;233;p31"/>
          <p:cNvSpPr txBox="1"/>
          <p:nvPr/>
        </p:nvSpPr>
        <p:spPr>
          <a:xfrm>
            <a:off x="192426" y="3765807"/>
            <a:ext cx="1074949" cy="1169551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Physically fit but wears glasses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3932219" y="3981530"/>
            <a:ext cx="1156217" cy="95410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Physically disabled, mentally fit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5220984" y="3976485"/>
            <a:ext cx="1081794" cy="95410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Physically and mentally fit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7683510" y="3761040"/>
            <a:ext cx="1117600" cy="1169551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Physically fit but suffers anxiety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1403648" y="3981530"/>
            <a:ext cx="1081088" cy="95410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Physically and mentally fit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6437243" y="3976484"/>
            <a:ext cx="1151644" cy="95410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Pregnant, physically &amp; mentally fit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2607693" y="3765806"/>
            <a:ext cx="1163091" cy="1169551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Physically fit and mentally fit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2"/>
          <p:cNvSpPr txBox="1"/>
          <p:nvPr/>
        </p:nvSpPr>
        <p:spPr>
          <a:xfrm>
            <a:off x="1491269" y="411510"/>
            <a:ext cx="4881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lang="es"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Choose your apprentice</a:t>
            </a:r>
            <a:endParaRPr sz="2400" b="0" i="0" u="none" strike="noStrike" cap="non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323528" y="1275606"/>
            <a:ext cx="75622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Slab Light"/>
              <a:buNone/>
            </a:pPr>
            <a:r>
              <a:rPr lang="es" sz="18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Fire one now so you have </a:t>
            </a:r>
            <a:r>
              <a:rPr lang="es" sz="18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one </a:t>
            </a:r>
            <a:r>
              <a:rPr lang="es" sz="18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remaining</a:t>
            </a:r>
            <a:endParaRPr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Slab Light"/>
              <a:buNone/>
            </a:pPr>
            <a:endParaRPr sz="1800" b="0" i="0" u="none" strike="noStrike" cap="none" dirty="0">
              <a:solidFill>
                <a:srgbClr val="434343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 l="10518" t="3125" r="18839" b="3122"/>
          <a:stretch/>
        </p:blipFill>
        <p:spPr>
          <a:xfrm>
            <a:off x="1403648" y="2931790"/>
            <a:ext cx="1081088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 rotWithShape="1">
          <a:blip r:embed="rId4">
            <a:alphaModFix/>
          </a:blip>
          <a:srcRect l="9821" r="6695"/>
          <a:stretch/>
        </p:blipFill>
        <p:spPr>
          <a:xfrm>
            <a:off x="2627784" y="2931790"/>
            <a:ext cx="1143000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/>
          <p:cNvPicPr preferRelativeResize="0"/>
          <p:nvPr/>
        </p:nvPicPr>
        <p:blipFill rotWithShape="1">
          <a:blip r:embed="rId5">
            <a:alphaModFix/>
          </a:blip>
          <a:srcRect l="11249"/>
          <a:stretch/>
        </p:blipFill>
        <p:spPr>
          <a:xfrm>
            <a:off x="3932219" y="2931790"/>
            <a:ext cx="1150938" cy="16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/>
        </p:nvPicPr>
        <p:blipFill rotWithShape="1">
          <a:blip r:embed="rId6">
            <a:alphaModFix/>
          </a:blip>
          <a:srcRect l="6239"/>
          <a:stretch/>
        </p:blipFill>
        <p:spPr>
          <a:xfrm>
            <a:off x="5220983" y="2931788"/>
            <a:ext cx="1082675" cy="166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7">
            <a:alphaModFix/>
          </a:blip>
          <a:srcRect l="36620" r="18867"/>
          <a:stretch/>
        </p:blipFill>
        <p:spPr>
          <a:xfrm>
            <a:off x="6436362" y="2936527"/>
            <a:ext cx="115252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 rotWithShape="1">
          <a:blip r:embed="rId8">
            <a:alphaModFix/>
          </a:blip>
          <a:srcRect l="33075"/>
          <a:stretch/>
        </p:blipFill>
        <p:spPr>
          <a:xfrm>
            <a:off x="7677062" y="2932952"/>
            <a:ext cx="1117600" cy="166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32"/>
          <p:cNvCxnSpPr/>
          <p:nvPr/>
        </p:nvCxnSpPr>
        <p:spPr>
          <a:xfrm>
            <a:off x="899592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4" name="Google Shape;254;p32"/>
          <p:cNvCxnSpPr/>
          <p:nvPr/>
        </p:nvCxnSpPr>
        <p:spPr>
          <a:xfrm>
            <a:off x="2051720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5" name="Google Shape;255;p32"/>
          <p:cNvCxnSpPr/>
          <p:nvPr/>
        </p:nvCxnSpPr>
        <p:spPr>
          <a:xfrm>
            <a:off x="3299378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6" name="Google Shape;256;p32"/>
          <p:cNvCxnSpPr/>
          <p:nvPr/>
        </p:nvCxnSpPr>
        <p:spPr>
          <a:xfrm>
            <a:off x="4644008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7" name="Google Shape;257;p32"/>
          <p:cNvCxnSpPr/>
          <p:nvPr/>
        </p:nvCxnSpPr>
        <p:spPr>
          <a:xfrm>
            <a:off x="5868144" y="2356890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8" name="Google Shape;258;p32"/>
          <p:cNvCxnSpPr/>
          <p:nvPr/>
        </p:nvCxnSpPr>
        <p:spPr>
          <a:xfrm>
            <a:off x="7020272" y="2356890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9" name="Google Shape;259;p32"/>
          <p:cNvCxnSpPr/>
          <p:nvPr/>
        </p:nvCxnSpPr>
        <p:spPr>
          <a:xfrm>
            <a:off x="8246279" y="2355726"/>
            <a:ext cx="0" cy="576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60" name="Google Shape;260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4961" y="2967692"/>
            <a:ext cx="1079500" cy="167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1" name="Google Shape;261;p32"/>
          <p:cNvGraphicFramePr/>
          <p:nvPr/>
        </p:nvGraphicFramePr>
        <p:xfrm>
          <a:off x="308646" y="1405010"/>
          <a:ext cx="8496950" cy="951875"/>
        </p:xfrm>
        <a:graphic>
          <a:graphicData uri="http://schemas.openxmlformats.org/drawingml/2006/table">
            <a:tbl>
              <a:tblPr firstRow="1" bandRow="1">
                <a:noFill/>
                <a:tableStyleId>{6E368BA9-3C74-4070-A22B-659D44A76C0A}</a:tableStyleId>
              </a:tblPr>
              <a:tblGrid>
                <a:gridCol w="1213850"/>
                <a:gridCol w="1213850"/>
                <a:gridCol w="1213850"/>
                <a:gridCol w="1213850"/>
                <a:gridCol w="1213850"/>
                <a:gridCol w="1213850"/>
                <a:gridCol w="1213850"/>
              </a:tblGrid>
              <a:tr h="95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 Abdul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Patrick Murphy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Jamie Small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David Campbell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Adriana Carboni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Hannah Mann 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u="none" strike="noStrike" cap="none">
                          <a:solidFill>
                            <a:schemeClr val="dk1"/>
                          </a:solidFill>
                        </a:rPr>
                        <a:t>Delroy Baiey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/>
                </a:tc>
              </a:tr>
            </a:tbl>
          </a:graphicData>
        </a:graphic>
      </p:graphicFrame>
      <p:sp>
        <p:nvSpPr>
          <p:cNvPr id="262" name="Google Shape;262;p32"/>
          <p:cNvSpPr txBox="1"/>
          <p:nvPr/>
        </p:nvSpPr>
        <p:spPr>
          <a:xfrm>
            <a:off x="179512" y="4338218"/>
            <a:ext cx="1074949" cy="52322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Ex-Army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3910661" y="3891334"/>
            <a:ext cx="1156217" cy="95410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Doctor of engineering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2"/>
          <p:cNvSpPr txBox="1"/>
          <p:nvPr/>
        </p:nvSpPr>
        <p:spPr>
          <a:xfrm>
            <a:off x="5221864" y="3891334"/>
            <a:ext cx="1081794" cy="95410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Engineer and project manager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7683510" y="3868762"/>
            <a:ext cx="1117600" cy="95410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Engineer graduate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1393238" y="3653317"/>
            <a:ext cx="1081088" cy="1169551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Entrepren-eur / business man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6436362" y="3891334"/>
            <a:ext cx="1151644" cy="954107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Army engineering officer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2602619" y="4084205"/>
            <a:ext cx="1163091" cy="738664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Firewoman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 l="7670" r="7670"/>
          <a:stretch/>
        </p:blipFill>
        <p:spPr>
          <a:xfrm flipH="1">
            <a:off x="3550975" y="276950"/>
            <a:ext cx="5593025" cy="463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3"/>
          <p:cNvSpPr txBox="1">
            <a:spLocks noGrp="1"/>
          </p:cNvSpPr>
          <p:nvPr>
            <p:ph type="ctrTitle"/>
          </p:nvPr>
        </p:nvSpPr>
        <p:spPr>
          <a:xfrm>
            <a:off x="3550975" y="1086252"/>
            <a:ext cx="3204600" cy="1752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 b="1">
                <a:solidFill>
                  <a:srgbClr val="FFFFFF"/>
                </a:solidFill>
              </a:rPr>
              <a:t>Prejudice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6" name="Google Shape;276;p33"/>
          <p:cNvSpPr txBox="1">
            <a:spLocks noGrp="1"/>
          </p:cNvSpPr>
          <p:nvPr>
            <p:ph type="title" idx="2"/>
          </p:nvPr>
        </p:nvSpPr>
        <p:spPr>
          <a:xfrm>
            <a:off x="2503350" y="622500"/>
            <a:ext cx="1975800" cy="989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s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418</Words>
  <Application>Microsoft Office PowerPoint</Application>
  <PresentationFormat>Pokaz na ekranie (16:9)</PresentationFormat>
  <Paragraphs>154</Paragraphs>
  <Slides>15</Slides>
  <Notes>14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Fira Sans Extra Condensed Medium</vt:lpstr>
      <vt:lpstr>Roboto Slab Light</vt:lpstr>
      <vt:lpstr>Fira Sans Condensed Medium</vt:lpstr>
      <vt:lpstr>Bookman Old Style</vt:lpstr>
      <vt:lpstr>Тема Office</vt:lpstr>
      <vt:lpstr>Choose your apprentice </vt:lpstr>
      <vt:lpstr>Choose your apprentice</vt:lpstr>
      <vt:lpstr>Choose your apprentice</vt:lpstr>
      <vt:lpstr>Choose your apprentice</vt:lpstr>
      <vt:lpstr>Choose your apprentice</vt:lpstr>
      <vt:lpstr>Choose your apprentice</vt:lpstr>
      <vt:lpstr>Slajd 7</vt:lpstr>
      <vt:lpstr>Slajd 8</vt:lpstr>
      <vt:lpstr>Prejudice</vt:lpstr>
      <vt:lpstr>Who was your choice?</vt:lpstr>
      <vt:lpstr> judging someone without knowing them, on the basis of what they look like or what group they belong to, for example all black people are good dancers.</vt:lpstr>
      <vt:lpstr>Mercury</vt:lpstr>
      <vt:lpstr>Slajd 13</vt:lpstr>
      <vt:lpstr>STEREOTYPES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your apprentice</dc:title>
  <dc:creator>Lenovo</dc:creator>
  <cp:lastModifiedBy>uczeń</cp:lastModifiedBy>
  <cp:revision>10</cp:revision>
  <dcterms:modified xsi:type="dcterms:W3CDTF">2019-10-11T08:14:47Z</dcterms:modified>
</cp:coreProperties>
</file>