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3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882BFE-AD41-4797-9983-0DDAED33F963}" type="datetimeFigureOut">
              <a:rPr lang="pl-PL" smtClean="0"/>
              <a:pPr/>
              <a:t>2018-12-03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891D5A-8619-4FE4-A52D-3315F057E03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d-pt.ppstatic.pl/kadry/k/r/1/35/63/574359354be0f_o,size,640x400,q,71,h,601ef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System of </a:t>
            </a:r>
            <a:r>
              <a:rPr lang="pl-PL" dirty="0" err="1" smtClean="0"/>
              <a:t>education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  <a:endParaRPr lang="pl-PL" dirty="0"/>
          </a:p>
        </p:txBody>
      </p:sp>
      <p:pic>
        <p:nvPicPr>
          <p:cNvPr id="4" name="Obraz 3" descr="IMG_8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31789"/>
            <a:ext cx="3347864" cy="223190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22766"/>
            <a:ext cx="8208912" cy="64888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7654"/>
            <a:ext cx="8424936" cy="648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Cashier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				    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Gardener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530" name="Picture 2" descr="top"/>
          <p:cNvPicPr>
            <a:picLocks noChangeAspect="1" noChangeArrowheads="1"/>
          </p:cNvPicPr>
          <p:nvPr/>
        </p:nvPicPr>
        <p:blipFill>
          <a:blip r:embed="rId2" cstate="print"/>
          <a:srcRect l="13694" r="10407"/>
          <a:stretch>
            <a:fillRect/>
          </a:stretch>
        </p:blipFill>
        <p:spPr bwMode="auto">
          <a:xfrm>
            <a:off x="827584" y="2427734"/>
            <a:ext cx="3384375" cy="18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Znalezione obrazy dla zapytania ogrod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7734"/>
            <a:ext cx="3384376" cy="18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22766"/>
            <a:ext cx="8208912" cy="64888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7654"/>
            <a:ext cx="8424936" cy="648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Carpenter			     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Electrician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554" name="Picture 2" descr="Znalezione obrazy dla zapytania stol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56559"/>
            <a:ext cx="3456384" cy="230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www.siyanda.org/wp-content/uploads/Commercial_Electric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55726"/>
            <a:ext cx="3462443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/>
              <a:t>Higher  education Optional University education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9662"/>
            <a:ext cx="4464496" cy="3007224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There are two types of Higher Education Institutions: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university-type (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uczelnia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akademicka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non-university-type (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uczelnia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zawodowa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).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578" name="Picture 2" descr="Znalezione obrazy dla zapytania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514" y="1995686"/>
            <a:ext cx="3574493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dirty="0" smtClean="0"/>
              <a:t>Higher  education Optional University education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9662"/>
            <a:ext cx="4248472" cy="3007224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University-type higher education institutions  are those which conduct scientific research and where at least one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organisational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unit is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authorised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to award doctoral degrees.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Non-university Higher education institutions  are not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authorised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to award doctoral degrees.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6626" name="Picture 2" descr="http://www.maturalnychemik.pl/wp-content/uploads/2017/07/student-3500990_192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758" y="1923678"/>
            <a:ext cx="3853714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11710"/>
            <a:ext cx="8363272" cy="800100"/>
          </a:xfrm>
        </p:spPr>
        <p:txBody>
          <a:bodyPr>
            <a:normAutofit/>
          </a:bodyPr>
          <a:lstStyle/>
          <a:p>
            <a:pPr lvl="0" algn="ctr"/>
            <a:r>
              <a:rPr lang="pl-PL" sz="3600" b="1" dirty="0" err="1" smtClean="0"/>
              <a:t>Thank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you</a:t>
            </a:r>
            <a:r>
              <a:rPr lang="pl-PL" sz="3600" b="1" dirty="0" smtClean="0"/>
              <a:t> for </a:t>
            </a:r>
            <a:r>
              <a:rPr lang="pl-PL" sz="3600" b="1" dirty="0" err="1" smtClean="0"/>
              <a:t>your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attention</a:t>
            </a:r>
            <a:r>
              <a:rPr lang="pl-PL" sz="3600" b="1" dirty="0" smtClean="0"/>
              <a:t> !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Kindergarten  (from 3 to 6 years old)</a:t>
            </a:r>
            <a:endParaRPr lang="pl-PL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23678"/>
            <a:ext cx="3826768" cy="3007224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Compulsory  one-year pre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-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school preparation may be completed either in nursery schools or pre-school classes in primary schools.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dzieci_p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95686"/>
            <a:ext cx="4392488" cy="169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Primary school (from 7 to 15 years old)   8 grades</a:t>
            </a:r>
            <a:endParaRPr lang="pl-PL" sz="32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23678"/>
            <a:ext cx="3826768" cy="3007224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I 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Grades I to I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II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: integrated early school education (grades I-III)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1" name="Picture 3" descr="Znalezione obrazy dla zapytania edukacja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04048" y="1851670"/>
            <a:ext cx="3599121" cy="224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Primary school (from 7 to 15 years old)   8 grades</a:t>
            </a:r>
            <a:endParaRPr lang="pl-PL" sz="32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9662"/>
            <a:ext cx="3826768" cy="3007224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II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Grades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 to VIII: subject-based education 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 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Education ends with an external final lower secondary school exam providing access to upper secondary education. 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51670"/>
            <a:ext cx="3856112" cy="27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/>
          </a:bodyPr>
          <a:lstStyle/>
          <a:p>
            <a:pPr lvl="0"/>
            <a:r>
              <a:rPr lang="en-GB" sz="3200" b="1" dirty="0" smtClean="0"/>
              <a:t>High school  (from 16 to 19 years old)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9662"/>
            <a:ext cx="7848872" cy="2952328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 new reformed structure of upper secondary education envisages the following types of schools: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4-year general secondary school 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liceum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ogólnokształcące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 prepare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students for higher  education and lead to the maturity exam.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5-year technical secondary school 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technikum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I 3-year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sectoral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vocational school 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szkoła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branżowa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I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stopnia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stage II 2-year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sectoral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vocational school (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szkoła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branżowa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II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stopnia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363272" cy="8001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9662"/>
            <a:ext cx="4464496" cy="3007224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Vocational schools prepare students for Exams</a:t>
            </a: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confirming vocational qualifications.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Diploma confirming vocational qualifications in a given profession/s : </a:t>
            </a: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51670"/>
            <a:ext cx="3718323" cy="206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22766"/>
            <a:ext cx="8208912" cy="64888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7654"/>
            <a:ext cx="8424936" cy="648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Cook  					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Mechanic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Znalezione obrazy dla zapytania kuch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83718"/>
            <a:ext cx="3426540" cy="228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Znalezione obrazy dla zapytania mecha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83718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22766"/>
            <a:ext cx="8208912" cy="64888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7654"/>
            <a:ext cx="8424936" cy="648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Beauty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therapist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		        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Hairdresser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6" name="Picture 2" descr="Znalezione obrazy dla zapytania kosmetyczka zawó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83718"/>
            <a:ext cx="3672408" cy="245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Znalezione obrazy dla zapytania fryzje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283718"/>
            <a:ext cx="36966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22766"/>
            <a:ext cx="8208912" cy="64888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Vocational schools </a:t>
            </a:r>
            <a:endParaRPr lang="pl-PL" sz="3600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7654"/>
            <a:ext cx="8424936" cy="6480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Accountant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			     Office </a:t>
            </a:r>
            <a:r>
              <a:rPr lang="pl-PL" sz="1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worker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Znalezione obrazy dla zapytania księg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427735"/>
            <a:ext cx="33894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hseds.ca/wp-content/uploads/2012/09/office-worker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03491"/>
            <a:ext cx="3401745" cy="225649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</TotalTime>
  <Words>227</Words>
  <Application>Microsoft Office PowerPoint</Application>
  <PresentationFormat>Pokaz na ekranie (16:9)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Wielkomiejski</vt:lpstr>
      <vt:lpstr>System of education in Poland</vt:lpstr>
      <vt:lpstr>Kindergarten  (from 3 to 6 years old)</vt:lpstr>
      <vt:lpstr>Primary school (from 7 to 15 years old)   8 grades</vt:lpstr>
      <vt:lpstr>Primary school (from 7 to 15 years old)   8 grades</vt:lpstr>
      <vt:lpstr>High school  (from 16 to 19 years old)</vt:lpstr>
      <vt:lpstr>Vocational schools </vt:lpstr>
      <vt:lpstr>Vocational schools </vt:lpstr>
      <vt:lpstr>Vocational schools </vt:lpstr>
      <vt:lpstr>Vocational schools </vt:lpstr>
      <vt:lpstr>Vocational schools </vt:lpstr>
      <vt:lpstr>Vocational schools </vt:lpstr>
      <vt:lpstr>Higher  education Optional University education</vt:lpstr>
      <vt:lpstr>Higher  education Optional University education</vt:lpstr>
      <vt:lpstr>Thank you for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harley</dc:creator>
  <cp:lastModifiedBy>Mirka</cp:lastModifiedBy>
  <cp:revision>31</cp:revision>
  <dcterms:created xsi:type="dcterms:W3CDTF">2018-10-04T18:01:11Z</dcterms:created>
  <dcterms:modified xsi:type="dcterms:W3CDTF">2018-12-03T04:52:35Z</dcterms:modified>
</cp:coreProperties>
</file>