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3381B7-08FC-4510-A952-7F713DF39741}" v="171" dt="2021-05-05T10:34:11.082"/>
    <p1510:client id="{42D0A1D2-6A15-0308-85B9-901794FC5885}" v="1586" dt="2021-05-05T12:52:27.444"/>
    <p1510:client id="{51E4C49F-D06C-2000-DD97-4824DCA29AC5}" v="33" dt="2021-05-05T10:37:06.780"/>
    <p1510:client id="{B2BD2717-D169-41A8-AD90-5D50FF1179C9}" v="99" dt="2021-05-05T13:55:37.573"/>
    <p1510:client id="{B7292A44-871F-4F17-BCBA-283AF81365C9}" v="16" dt="2021-05-05T13:14:02.636"/>
    <p1510:client id="{F664A56F-DC26-4FA3-6548-53F453CE1C7D}" v="30" dt="2021-05-05T12:54:42.7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FA58AA-210D-4E7A-AD67-30E71A158668}"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CFE8AAC4-5FCC-4E1A-B3BF-8065E4856DB8}">
      <dgm:prSet/>
      <dgm:spPr/>
      <dgm:t>
        <a:bodyPr/>
        <a:lstStyle/>
        <a:p>
          <a:r>
            <a:rPr lang="fi-FI"/>
            <a:t>1) General support</a:t>
          </a:r>
          <a:endParaRPr lang="en-US"/>
        </a:p>
      </dgm:t>
    </dgm:pt>
    <dgm:pt modelId="{A8474A95-AE0D-48F8-85BB-77B64D966502}" type="parTrans" cxnId="{FD697600-4C77-450F-AB9F-272752D3449C}">
      <dgm:prSet/>
      <dgm:spPr/>
      <dgm:t>
        <a:bodyPr/>
        <a:lstStyle/>
        <a:p>
          <a:endParaRPr lang="en-US"/>
        </a:p>
      </dgm:t>
    </dgm:pt>
    <dgm:pt modelId="{4CBCCE0E-AD35-479C-9ABF-481D0DE36D32}" type="sibTrans" cxnId="{FD697600-4C77-450F-AB9F-272752D3449C}">
      <dgm:prSet/>
      <dgm:spPr/>
      <dgm:t>
        <a:bodyPr/>
        <a:lstStyle/>
        <a:p>
          <a:endParaRPr lang="en-US"/>
        </a:p>
      </dgm:t>
    </dgm:pt>
    <dgm:pt modelId="{21E10094-7342-4DA2-89FF-3042C04DC7A8}">
      <dgm:prSet/>
      <dgm:spPr/>
      <dgm:t>
        <a:bodyPr/>
        <a:lstStyle/>
        <a:p>
          <a:r>
            <a:rPr lang="fi-FI"/>
            <a:t>2) Intensified support</a:t>
          </a:r>
          <a:endParaRPr lang="en-US"/>
        </a:p>
      </dgm:t>
    </dgm:pt>
    <dgm:pt modelId="{82CC9B3B-2113-4B62-9834-0EBB17F55470}" type="parTrans" cxnId="{B94DA142-2B74-4E9F-BF64-1EBABC920084}">
      <dgm:prSet/>
      <dgm:spPr/>
      <dgm:t>
        <a:bodyPr/>
        <a:lstStyle/>
        <a:p>
          <a:endParaRPr lang="en-US"/>
        </a:p>
      </dgm:t>
    </dgm:pt>
    <dgm:pt modelId="{A93B6C9E-D1F3-45ED-AEB9-9814061BC06B}" type="sibTrans" cxnId="{B94DA142-2B74-4E9F-BF64-1EBABC920084}">
      <dgm:prSet/>
      <dgm:spPr/>
      <dgm:t>
        <a:bodyPr/>
        <a:lstStyle/>
        <a:p>
          <a:endParaRPr lang="en-US"/>
        </a:p>
      </dgm:t>
    </dgm:pt>
    <dgm:pt modelId="{2FB57998-5496-4967-9113-344DFAE8436B}">
      <dgm:prSet/>
      <dgm:spPr/>
      <dgm:t>
        <a:bodyPr/>
        <a:lstStyle/>
        <a:p>
          <a:r>
            <a:rPr lang="fi-FI"/>
            <a:t>3) Special support</a:t>
          </a:r>
          <a:endParaRPr lang="en-US"/>
        </a:p>
      </dgm:t>
    </dgm:pt>
    <dgm:pt modelId="{5822D563-A751-4ADA-AE17-6D9BE5A1C472}" type="parTrans" cxnId="{DE712B89-A80D-4CCF-8760-FC118D66FCFB}">
      <dgm:prSet/>
      <dgm:spPr/>
      <dgm:t>
        <a:bodyPr/>
        <a:lstStyle/>
        <a:p>
          <a:endParaRPr lang="en-US"/>
        </a:p>
      </dgm:t>
    </dgm:pt>
    <dgm:pt modelId="{5475618D-59CA-4B5F-BBA4-0B207B9BDA91}" type="sibTrans" cxnId="{DE712B89-A80D-4CCF-8760-FC118D66FCFB}">
      <dgm:prSet/>
      <dgm:spPr/>
      <dgm:t>
        <a:bodyPr/>
        <a:lstStyle/>
        <a:p>
          <a:endParaRPr lang="en-US"/>
        </a:p>
      </dgm:t>
    </dgm:pt>
    <dgm:pt modelId="{D5024E54-3BB4-4734-8A7A-6295F565587A}">
      <dgm:prSet/>
      <dgm:spPr/>
      <dgm:t>
        <a:bodyPr/>
        <a:lstStyle/>
        <a:p>
          <a:r>
            <a:rPr lang="fi-FI" dirty="0" err="1"/>
            <a:t>The</a:t>
          </a:r>
          <a:r>
            <a:rPr lang="fi-FI" dirty="0"/>
            <a:t> </a:t>
          </a:r>
          <a:r>
            <a:rPr lang="fi-FI" dirty="0" err="1"/>
            <a:t>level</a:t>
          </a:r>
          <a:r>
            <a:rPr lang="fi-FI" dirty="0"/>
            <a:t> of </a:t>
          </a:r>
          <a:r>
            <a:rPr lang="fi-FI" dirty="0" err="1"/>
            <a:t>support</a:t>
          </a:r>
          <a:r>
            <a:rPr lang="fi-FI" dirty="0"/>
            <a:t> </a:t>
          </a:r>
          <a:r>
            <a:rPr lang="fi-FI" dirty="0" err="1"/>
            <a:t>depends</a:t>
          </a:r>
          <a:r>
            <a:rPr lang="fi-FI" dirty="0"/>
            <a:t> on </a:t>
          </a:r>
          <a:r>
            <a:rPr lang="fi-FI" dirty="0" err="1"/>
            <a:t>the</a:t>
          </a:r>
          <a:r>
            <a:rPr lang="fi-FI" dirty="0"/>
            <a:t> </a:t>
          </a:r>
          <a:r>
            <a:rPr lang="fi-FI" dirty="0" err="1"/>
            <a:t>needs</a:t>
          </a:r>
          <a:r>
            <a:rPr lang="fi-FI" dirty="0"/>
            <a:t> of </a:t>
          </a:r>
          <a:r>
            <a:rPr lang="fi-FI" dirty="0" err="1"/>
            <a:t>the</a:t>
          </a:r>
          <a:r>
            <a:rPr lang="fi-FI" dirty="0"/>
            <a:t> </a:t>
          </a:r>
          <a:r>
            <a:rPr lang="fi-FI" dirty="0" err="1"/>
            <a:t>pupil</a:t>
          </a:r>
          <a:r>
            <a:rPr lang="fi-FI" dirty="0"/>
            <a:t>. </a:t>
          </a:r>
          <a:r>
            <a:rPr lang="fi-FI" dirty="0" err="1"/>
            <a:t>The</a:t>
          </a:r>
          <a:r>
            <a:rPr lang="fi-FI" dirty="0"/>
            <a:t> </a:t>
          </a:r>
          <a:r>
            <a:rPr lang="fi-FI" dirty="0" err="1"/>
            <a:t>class</a:t>
          </a:r>
          <a:r>
            <a:rPr lang="fi-FI" dirty="0"/>
            <a:t> </a:t>
          </a:r>
          <a:r>
            <a:rPr lang="fi-FI" dirty="0" err="1"/>
            <a:t>teachers</a:t>
          </a:r>
          <a:r>
            <a:rPr lang="fi-FI" dirty="0"/>
            <a:t> and </a:t>
          </a:r>
          <a:r>
            <a:rPr lang="fi-FI" dirty="0" err="1"/>
            <a:t>subject</a:t>
          </a:r>
          <a:r>
            <a:rPr lang="fi-FI" dirty="0"/>
            <a:t> </a:t>
          </a:r>
          <a:r>
            <a:rPr lang="fi-FI" dirty="0" err="1"/>
            <a:t>teachers</a:t>
          </a:r>
          <a:r>
            <a:rPr lang="fi-FI" dirty="0"/>
            <a:t> </a:t>
          </a:r>
          <a:r>
            <a:rPr lang="fi-FI" dirty="0" err="1"/>
            <a:t>work</a:t>
          </a:r>
          <a:r>
            <a:rPr lang="fi-FI" dirty="0"/>
            <a:t> </a:t>
          </a:r>
          <a:r>
            <a:rPr lang="fi-FI" dirty="0" err="1"/>
            <a:t>together</a:t>
          </a:r>
          <a:r>
            <a:rPr lang="fi-FI" dirty="0"/>
            <a:t> </a:t>
          </a:r>
          <a:r>
            <a:rPr lang="fi-FI" dirty="0" err="1"/>
            <a:t>with</a:t>
          </a:r>
          <a:r>
            <a:rPr lang="fi-FI" dirty="0"/>
            <a:t> </a:t>
          </a:r>
          <a:r>
            <a:rPr lang="fi-FI" dirty="0" err="1"/>
            <a:t>the</a:t>
          </a:r>
          <a:r>
            <a:rPr lang="fi-FI" dirty="0"/>
            <a:t> help of </a:t>
          </a:r>
          <a:r>
            <a:rPr lang="fi-FI" dirty="0" err="1"/>
            <a:t>the</a:t>
          </a:r>
          <a:r>
            <a:rPr lang="fi-FI" dirty="0"/>
            <a:t> </a:t>
          </a:r>
          <a:r>
            <a:rPr lang="fi-FI" dirty="0" err="1"/>
            <a:t>school</a:t>
          </a:r>
          <a:r>
            <a:rPr lang="fi-FI" dirty="0"/>
            <a:t> </a:t>
          </a:r>
          <a:r>
            <a:rPr lang="fi-FI" dirty="0" err="1"/>
            <a:t>social</a:t>
          </a:r>
          <a:r>
            <a:rPr lang="fi-FI" dirty="0"/>
            <a:t> </a:t>
          </a:r>
          <a:r>
            <a:rPr lang="fi-FI" dirty="0" err="1"/>
            <a:t>worker</a:t>
          </a:r>
          <a:r>
            <a:rPr lang="fi-FI" dirty="0"/>
            <a:t>  and </a:t>
          </a:r>
          <a:r>
            <a:rPr lang="fi-FI" dirty="0" err="1"/>
            <a:t>the</a:t>
          </a:r>
          <a:r>
            <a:rPr lang="fi-FI" dirty="0"/>
            <a:t> </a:t>
          </a:r>
          <a:r>
            <a:rPr lang="fi-FI" dirty="0" err="1"/>
            <a:t>school</a:t>
          </a:r>
          <a:r>
            <a:rPr lang="fi-FI" dirty="0"/>
            <a:t> </a:t>
          </a:r>
          <a:r>
            <a:rPr lang="fi-FI" dirty="0" err="1"/>
            <a:t>psychologist</a:t>
          </a:r>
          <a:r>
            <a:rPr lang="fi-FI" dirty="0"/>
            <a:t> to </a:t>
          </a:r>
          <a:r>
            <a:rPr lang="fi-FI" dirty="0" err="1"/>
            <a:t>specify</a:t>
          </a:r>
          <a:r>
            <a:rPr lang="fi-FI" dirty="0"/>
            <a:t> </a:t>
          </a:r>
          <a:r>
            <a:rPr lang="fi-FI" dirty="0" err="1"/>
            <a:t>the</a:t>
          </a:r>
          <a:r>
            <a:rPr lang="fi-FI" dirty="0"/>
            <a:t> </a:t>
          </a:r>
          <a:r>
            <a:rPr lang="fi-FI" dirty="0" err="1"/>
            <a:t>level</a:t>
          </a:r>
          <a:r>
            <a:rPr lang="fi-FI" dirty="0"/>
            <a:t>, </a:t>
          </a:r>
          <a:r>
            <a:rPr lang="fi-FI" dirty="0" err="1"/>
            <a:t>the</a:t>
          </a:r>
          <a:r>
            <a:rPr lang="fi-FI" dirty="0"/>
            <a:t> </a:t>
          </a:r>
          <a:r>
            <a:rPr lang="fi-FI" dirty="0" err="1"/>
            <a:t>amount</a:t>
          </a:r>
          <a:r>
            <a:rPr lang="fi-FI" dirty="0"/>
            <a:t> and </a:t>
          </a:r>
          <a:r>
            <a:rPr lang="fi-FI" dirty="0" err="1"/>
            <a:t>the</a:t>
          </a:r>
          <a:r>
            <a:rPr lang="fi-FI" dirty="0"/>
            <a:t> </a:t>
          </a:r>
          <a:r>
            <a:rPr lang="fi-FI" dirty="0" err="1"/>
            <a:t>form</a:t>
          </a:r>
          <a:r>
            <a:rPr lang="fi-FI" dirty="0"/>
            <a:t> of </a:t>
          </a:r>
          <a:r>
            <a:rPr lang="fi-FI" dirty="0" err="1"/>
            <a:t>support</a:t>
          </a:r>
          <a:r>
            <a:rPr lang="fi-FI" dirty="0"/>
            <a:t> </a:t>
          </a:r>
          <a:endParaRPr lang="en-US" dirty="0"/>
        </a:p>
      </dgm:t>
    </dgm:pt>
    <dgm:pt modelId="{4A7519FF-CF58-4CC3-AE4D-9180C4D3065B}" type="parTrans" cxnId="{849E7F1B-1BEF-418B-9D1E-B093FE1E6F9C}">
      <dgm:prSet/>
      <dgm:spPr/>
      <dgm:t>
        <a:bodyPr/>
        <a:lstStyle/>
        <a:p>
          <a:endParaRPr lang="en-US"/>
        </a:p>
      </dgm:t>
    </dgm:pt>
    <dgm:pt modelId="{846094F6-B236-4AB5-8D17-FECFC714EB2C}" type="sibTrans" cxnId="{849E7F1B-1BEF-418B-9D1E-B093FE1E6F9C}">
      <dgm:prSet/>
      <dgm:spPr/>
      <dgm:t>
        <a:bodyPr/>
        <a:lstStyle/>
        <a:p>
          <a:endParaRPr lang="en-US"/>
        </a:p>
      </dgm:t>
    </dgm:pt>
    <dgm:pt modelId="{14BB585F-D600-45E7-A338-B0F71C988EA2}" type="pres">
      <dgm:prSet presAssocID="{81FA58AA-210D-4E7A-AD67-30E71A158668}" presName="linear" presStyleCnt="0">
        <dgm:presLayoutVars>
          <dgm:animLvl val="lvl"/>
          <dgm:resizeHandles val="exact"/>
        </dgm:presLayoutVars>
      </dgm:prSet>
      <dgm:spPr/>
    </dgm:pt>
    <dgm:pt modelId="{3A00B03F-8755-4097-8031-4A3C13659A91}" type="pres">
      <dgm:prSet presAssocID="{CFE8AAC4-5FCC-4E1A-B3BF-8065E4856DB8}" presName="parentText" presStyleLbl="node1" presStyleIdx="0" presStyleCnt="4">
        <dgm:presLayoutVars>
          <dgm:chMax val="0"/>
          <dgm:bulletEnabled val="1"/>
        </dgm:presLayoutVars>
      </dgm:prSet>
      <dgm:spPr/>
    </dgm:pt>
    <dgm:pt modelId="{5B302A0A-1209-4444-A42D-E133F83895A8}" type="pres">
      <dgm:prSet presAssocID="{4CBCCE0E-AD35-479C-9ABF-481D0DE36D32}" presName="spacer" presStyleCnt="0"/>
      <dgm:spPr/>
    </dgm:pt>
    <dgm:pt modelId="{E87E05BD-6F6F-4B22-96F5-3E3D30D3A975}" type="pres">
      <dgm:prSet presAssocID="{21E10094-7342-4DA2-89FF-3042C04DC7A8}" presName="parentText" presStyleLbl="node1" presStyleIdx="1" presStyleCnt="4">
        <dgm:presLayoutVars>
          <dgm:chMax val="0"/>
          <dgm:bulletEnabled val="1"/>
        </dgm:presLayoutVars>
      </dgm:prSet>
      <dgm:spPr/>
    </dgm:pt>
    <dgm:pt modelId="{FFF34539-782B-4838-AB6E-958BB7AF5A40}" type="pres">
      <dgm:prSet presAssocID="{A93B6C9E-D1F3-45ED-AEB9-9814061BC06B}" presName="spacer" presStyleCnt="0"/>
      <dgm:spPr/>
    </dgm:pt>
    <dgm:pt modelId="{B5F814B9-98B6-4C56-899D-DA99A54541D5}" type="pres">
      <dgm:prSet presAssocID="{2FB57998-5496-4967-9113-344DFAE8436B}" presName="parentText" presStyleLbl="node1" presStyleIdx="2" presStyleCnt="4">
        <dgm:presLayoutVars>
          <dgm:chMax val="0"/>
          <dgm:bulletEnabled val="1"/>
        </dgm:presLayoutVars>
      </dgm:prSet>
      <dgm:spPr/>
    </dgm:pt>
    <dgm:pt modelId="{836D2F5F-8D7A-4AFF-8A58-93E88E6F13A9}" type="pres">
      <dgm:prSet presAssocID="{5475618D-59CA-4B5F-BBA4-0B207B9BDA91}" presName="spacer" presStyleCnt="0"/>
      <dgm:spPr/>
    </dgm:pt>
    <dgm:pt modelId="{A7DE6050-F9DF-4BC9-8A24-E0A66BDDD1F8}" type="pres">
      <dgm:prSet presAssocID="{D5024E54-3BB4-4734-8A7A-6295F565587A}" presName="parentText" presStyleLbl="node1" presStyleIdx="3" presStyleCnt="4">
        <dgm:presLayoutVars>
          <dgm:chMax val="0"/>
          <dgm:bulletEnabled val="1"/>
        </dgm:presLayoutVars>
      </dgm:prSet>
      <dgm:spPr/>
    </dgm:pt>
  </dgm:ptLst>
  <dgm:cxnLst>
    <dgm:cxn modelId="{FD697600-4C77-450F-AB9F-272752D3449C}" srcId="{81FA58AA-210D-4E7A-AD67-30E71A158668}" destId="{CFE8AAC4-5FCC-4E1A-B3BF-8065E4856DB8}" srcOrd="0" destOrd="0" parTransId="{A8474A95-AE0D-48F8-85BB-77B64D966502}" sibTransId="{4CBCCE0E-AD35-479C-9ABF-481D0DE36D32}"/>
    <dgm:cxn modelId="{EEFB0816-3D7C-45FF-80ED-9A877FCC04DC}" type="presOf" srcId="{CFE8AAC4-5FCC-4E1A-B3BF-8065E4856DB8}" destId="{3A00B03F-8755-4097-8031-4A3C13659A91}" srcOrd="0" destOrd="0" presId="urn:microsoft.com/office/officeart/2005/8/layout/vList2"/>
    <dgm:cxn modelId="{849E7F1B-1BEF-418B-9D1E-B093FE1E6F9C}" srcId="{81FA58AA-210D-4E7A-AD67-30E71A158668}" destId="{D5024E54-3BB4-4734-8A7A-6295F565587A}" srcOrd="3" destOrd="0" parTransId="{4A7519FF-CF58-4CC3-AE4D-9180C4D3065B}" sibTransId="{846094F6-B236-4AB5-8D17-FECFC714EB2C}"/>
    <dgm:cxn modelId="{5765CE34-ACA8-48B2-B0C8-04AAA8FBD0ED}" type="presOf" srcId="{D5024E54-3BB4-4734-8A7A-6295F565587A}" destId="{A7DE6050-F9DF-4BC9-8A24-E0A66BDDD1F8}" srcOrd="0" destOrd="0" presId="urn:microsoft.com/office/officeart/2005/8/layout/vList2"/>
    <dgm:cxn modelId="{360F795C-EAFF-41DB-9E9C-1CB49E012A5A}" type="presOf" srcId="{21E10094-7342-4DA2-89FF-3042C04DC7A8}" destId="{E87E05BD-6F6F-4B22-96F5-3E3D30D3A975}" srcOrd="0" destOrd="0" presId="urn:microsoft.com/office/officeart/2005/8/layout/vList2"/>
    <dgm:cxn modelId="{B94DA142-2B74-4E9F-BF64-1EBABC920084}" srcId="{81FA58AA-210D-4E7A-AD67-30E71A158668}" destId="{21E10094-7342-4DA2-89FF-3042C04DC7A8}" srcOrd="1" destOrd="0" parTransId="{82CC9B3B-2113-4B62-9834-0EBB17F55470}" sibTransId="{A93B6C9E-D1F3-45ED-AEB9-9814061BC06B}"/>
    <dgm:cxn modelId="{DE712B89-A80D-4CCF-8760-FC118D66FCFB}" srcId="{81FA58AA-210D-4E7A-AD67-30E71A158668}" destId="{2FB57998-5496-4967-9113-344DFAE8436B}" srcOrd="2" destOrd="0" parTransId="{5822D563-A751-4ADA-AE17-6D9BE5A1C472}" sibTransId="{5475618D-59CA-4B5F-BBA4-0B207B9BDA91}"/>
    <dgm:cxn modelId="{74149FB4-29DE-44A9-84F4-1C191CF44478}" type="presOf" srcId="{81FA58AA-210D-4E7A-AD67-30E71A158668}" destId="{14BB585F-D600-45E7-A338-B0F71C988EA2}" srcOrd="0" destOrd="0" presId="urn:microsoft.com/office/officeart/2005/8/layout/vList2"/>
    <dgm:cxn modelId="{1001E8DA-A62F-44BF-B86F-D53C2C696C3B}" type="presOf" srcId="{2FB57998-5496-4967-9113-344DFAE8436B}" destId="{B5F814B9-98B6-4C56-899D-DA99A54541D5}" srcOrd="0" destOrd="0" presId="urn:microsoft.com/office/officeart/2005/8/layout/vList2"/>
    <dgm:cxn modelId="{F1615499-D7FC-4A12-8B82-5C2CDE3F0B65}" type="presParOf" srcId="{14BB585F-D600-45E7-A338-B0F71C988EA2}" destId="{3A00B03F-8755-4097-8031-4A3C13659A91}" srcOrd="0" destOrd="0" presId="urn:microsoft.com/office/officeart/2005/8/layout/vList2"/>
    <dgm:cxn modelId="{AC999356-8F56-4C0F-B18B-C55D4C62AC88}" type="presParOf" srcId="{14BB585F-D600-45E7-A338-B0F71C988EA2}" destId="{5B302A0A-1209-4444-A42D-E133F83895A8}" srcOrd="1" destOrd="0" presId="urn:microsoft.com/office/officeart/2005/8/layout/vList2"/>
    <dgm:cxn modelId="{AAC5B29A-D9A5-43E4-BFAF-24E16026A91D}" type="presParOf" srcId="{14BB585F-D600-45E7-A338-B0F71C988EA2}" destId="{E87E05BD-6F6F-4B22-96F5-3E3D30D3A975}" srcOrd="2" destOrd="0" presId="urn:microsoft.com/office/officeart/2005/8/layout/vList2"/>
    <dgm:cxn modelId="{E9E2F207-ECBC-458D-B9C2-198DE0A8B33A}" type="presParOf" srcId="{14BB585F-D600-45E7-A338-B0F71C988EA2}" destId="{FFF34539-782B-4838-AB6E-958BB7AF5A40}" srcOrd="3" destOrd="0" presId="urn:microsoft.com/office/officeart/2005/8/layout/vList2"/>
    <dgm:cxn modelId="{72F51ECA-96FF-4828-B62A-C2B6D6CE2071}" type="presParOf" srcId="{14BB585F-D600-45E7-A338-B0F71C988EA2}" destId="{B5F814B9-98B6-4C56-899D-DA99A54541D5}" srcOrd="4" destOrd="0" presId="urn:microsoft.com/office/officeart/2005/8/layout/vList2"/>
    <dgm:cxn modelId="{E67EAA01-6D8F-433F-ADA2-927DC7FFAEF2}" type="presParOf" srcId="{14BB585F-D600-45E7-A338-B0F71C988EA2}" destId="{836D2F5F-8D7A-4AFF-8A58-93E88E6F13A9}" srcOrd="5" destOrd="0" presId="urn:microsoft.com/office/officeart/2005/8/layout/vList2"/>
    <dgm:cxn modelId="{840B6AA6-357B-4D28-9C9F-AD8CB57EF297}" type="presParOf" srcId="{14BB585F-D600-45E7-A338-B0F71C988EA2}" destId="{A7DE6050-F9DF-4BC9-8A24-E0A66BDDD1F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00B03F-8755-4097-8031-4A3C13659A91}">
      <dsp:nvSpPr>
        <dsp:cNvPr id="0" name=""/>
        <dsp:cNvSpPr/>
      </dsp:nvSpPr>
      <dsp:spPr>
        <a:xfrm>
          <a:off x="0" y="443400"/>
          <a:ext cx="6367912" cy="133866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i-FI" sz="1900" kern="1200"/>
            <a:t>1) General support</a:t>
          </a:r>
          <a:endParaRPr lang="en-US" sz="1900" kern="1200"/>
        </a:p>
      </dsp:txBody>
      <dsp:txXfrm>
        <a:off x="65348" y="508748"/>
        <a:ext cx="6237216" cy="1207966"/>
      </dsp:txXfrm>
    </dsp:sp>
    <dsp:sp modelId="{E87E05BD-6F6F-4B22-96F5-3E3D30D3A975}">
      <dsp:nvSpPr>
        <dsp:cNvPr id="0" name=""/>
        <dsp:cNvSpPr/>
      </dsp:nvSpPr>
      <dsp:spPr>
        <a:xfrm>
          <a:off x="0" y="1836783"/>
          <a:ext cx="6367912" cy="1338662"/>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i-FI" sz="1900" kern="1200"/>
            <a:t>2) Intensified support</a:t>
          </a:r>
          <a:endParaRPr lang="en-US" sz="1900" kern="1200"/>
        </a:p>
      </dsp:txBody>
      <dsp:txXfrm>
        <a:off x="65348" y="1902131"/>
        <a:ext cx="6237216" cy="1207966"/>
      </dsp:txXfrm>
    </dsp:sp>
    <dsp:sp modelId="{B5F814B9-98B6-4C56-899D-DA99A54541D5}">
      <dsp:nvSpPr>
        <dsp:cNvPr id="0" name=""/>
        <dsp:cNvSpPr/>
      </dsp:nvSpPr>
      <dsp:spPr>
        <a:xfrm>
          <a:off x="0" y="3230166"/>
          <a:ext cx="6367912" cy="1338662"/>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i-FI" sz="1900" kern="1200"/>
            <a:t>3) Special support</a:t>
          </a:r>
          <a:endParaRPr lang="en-US" sz="1900" kern="1200"/>
        </a:p>
      </dsp:txBody>
      <dsp:txXfrm>
        <a:off x="65348" y="3295514"/>
        <a:ext cx="6237216" cy="1207966"/>
      </dsp:txXfrm>
    </dsp:sp>
    <dsp:sp modelId="{A7DE6050-F9DF-4BC9-8A24-E0A66BDDD1F8}">
      <dsp:nvSpPr>
        <dsp:cNvPr id="0" name=""/>
        <dsp:cNvSpPr/>
      </dsp:nvSpPr>
      <dsp:spPr>
        <a:xfrm>
          <a:off x="0" y="4623549"/>
          <a:ext cx="6367912" cy="1338662"/>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i-FI" sz="1900" kern="1200" dirty="0" err="1"/>
            <a:t>The</a:t>
          </a:r>
          <a:r>
            <a:rPr lang="fi-FI" sz="1900" kern="1200" dirty="0"/>
            <a:t> </a:t>
          </a:r>
          <a:r>
            <a:rPr lang="fi-FI" sz="1900" kern="1200" dirty="0" err="1"/>
            <a:t>level</a:t>
          </a:r>
          <a:r>
            <a:rPr lang="fi-FI" sz="1900" kern="1200" dirty="0"/>
            <a:t> of </a:t>
          </a:r>
          <a:r>
            <a:rPr lang="fi-FI" sz="1900" kern="1200" dirty="0" err="1"/>
            <a:t>support</a:t>
          </a:r>
          <a:r>
            <a:rPr lang="fi-FI" sz="1900" kern="1200" dirty="0"/>
            <a:t> </a:t>
          </a:r>
          <a:r>
            <a:rPr lang="fi-FI" sz="1900" kern="1200" dirty="0" err="1"/>
            <a:t>depends</a:t>
          </a:r>
          <a:r>
            <a:rPr lang="fi-FI" sz="1900" kern="1200" dirty="0"/>
            <a:t> on </a:t>
          </a:r>
          <a:r>
            <a:rPr lang="fi-FI" sz="1900" kern="1200" dirty="0" err="1"/>
            <a:t>the</a:t>
          </a:r>
          <a:r>
            <a:rPr lang="fi-FI" sz="1900" kern="1200" dirty="0"/>
            <a:t> </a:t>
          </a:r>
          <a:r>
            <a:rPr lang="fi-FI" sz="1900" kern="1200" dirty="0" err="1"/>
            <a:t>needs</a:t>
          </a:r>
          <a:r>
            <a:rPr lang="fi-FI" sz="1900" kern="1200" dirty="0"/>
            <a:t> of </a:t>
          </a:r>
          <a:r>
            <a:rPr lang="fi-FI" sz="1900" kern="1200" dirty="0" err="1"/>
            <a:t>the</a:t>
          </a:r>
          <a:r>
            <a:rPr lang="fi-FI" sz="1900" kern="1200" dirty="0"/>
            <a:t> </a:t>
          </a:r>
          <a:r>
            <a:rPr lang="fi-FI" sz="1900" kern="1200" dirty="0" err="1"/>
            <a:t>pupil</a:t>
          </a:r>
          <a:r>
            <a:rPr lang="fi-FI" sz="1900" kern="1200" dirty="0"/>
            <a:t>. </a:t>
          </a:r>
          <a:r>
            <a:rPr lang="fi-FI" sz="1900" kern="1200" dirty="0" err="1"/>
            <a:t>The</a:t>
          </a:r>
          <a:r>
            <a:rPr lang="fi-FI" sz="1900" kern="1200" dirty="0"/>
            <a:t> </a:t>
          </a:r>
          <a:r>
            <a:rPr lang="fi-FI" sz="1900" kern="1200" dirty="0" err="1"/>
            <a:t>class</a:t>
          </a:r>
          <a:r>
            <a:rPr lang="fi-FI" sz="1900" kern="1200" dirty="0"/>
            <a:t> </a:t>
          </a:r>
          <a:r>
            <a:rPr lang="fi-FI" sz="1900" kern="1200" dirty="0" err="1"/>
            <a:t>teachers</a:t>
          </a:r>
          <a:r>
            <a:rPr lang="fi-FI" sz="1900" kern="1200" dirty="0"/>
            <a:t> and </a:t>
          </a:r>
          <a:r>
            <a:rPr lang="fi-FI" sz="1900" kern="1200" dirty="0" err="1"/>
            <a:t>subject</a:t>
          </a:r>
          <a:r>
            <a:rPr lang="fi-FI" sz="1900" kern="1200" dirty="0"/>
            <a:t> </a:t>
          </a:r>
          <a:r>
            <a:rPr lang="fi-FI" sz="1900" kern="1200" dirty="0" err="1"/>
            <a:t>teachers</a:t>
          </a:r>
          <a:r>
            <a:rPr lang="fi-FI" sz="1900" kern="1200" dirty="0"/>
            <a:t> </a:t>
          </a:r>
          <a:r>
            <a:rPr lang="fi-FI" sz="1900" kern="1200" dirty="0" err="1"/>
            <a:t>work</a:t>
          </a:r>
          <a:r>
            <a:rPr lang="fi-FI" sz="1900" kern="1200" dirty="0"/>
            <a:t> </a:t>
          </a:r>
          <a:r>
            <a:rPr lang="fi-FI" sz="1900" kern="1200" dirty="0" err="1"/>
            <a:t>together</a:t>
          </a:r>
          <a:r>
            <a:rPr lang="fi-FI" sz="1900" kern="1200" dirty="0"/>
            <a:t> </a:t>
          </a:r>
          <a:r>
            <a:rPr lang="fi-FI" sz="1900" kern="1200" dirty="0" err="1"/>
            <a:t>with</a:t>
          </a:r>
          <a:r>
            <a:rPr lang="fi-FI" sz="1900" kern="1200" dirty="0"/>
            <a:t> </a:t>
          </a:r>
          <a:r>
            <a:rPr lang="fi-FI" sz="1900" kern="1200" dirty="0" err="1"/>
            <a:t>the</a:t>
          </a:r>
          <a:r>
            <a:rPr lang="fi-FI" sz="1900" kern="1200" dirty="0"/>
            <a:t> help of </a:t>
          </a:r>
          <a:r>
            <a:rPr lang="fi-FI" sz="1900" kern="1200" dirty="0" err="1"/>
            <a:t>the</a:t>
          </a:r>
          <a:r>
            <a:rPr lang="fi-FI" sz="1900" kern="1200" dirty="0"/>
            <a:t> </a:t>
          </a:r>
          <a:r>
            <a:rPr lang="fi-FI" sz="1900" kern="1200" dirty="0" err="1"/>
            <a:t>school</a:t>
          </a:r>
          <a:r>
            <a:rPr lang="fi-FI" sz="1900" kern="1200" dirty="0"/>
            <a:t> </a:t>
          </a:r>
          <a:r>
            <a:rPr lang="fi-FI" sz="1900" kern="1200" dirty="0" err="1"/>
            <a:t>social</a:t>
          </a:r>
          <a:r>
            <a:rPr lang="fi-FI" sz="1900" kern="1200" dirty="0"/>
            <a:t> </a:t>
          </a:r>
          <a:r>
            <a:rPr lang="fi-FI" sz="1900" kern="1200" dirty="0" err="1"/>
            <a:t>worker</a:t>
          </a:r>
          <a:r>
            <a:rPr lang="fi-FI" sz="1900" kern="1200" dirty="0"/>
            <a:t>  and </a:t>
          </a:r>
          <a:r>
            <a:rPr lang="fi-FI" sz="1900" kern="1200" dirty="0" err="1"/>
            <a:t>the</a:t>
          </a:r>
          <a:r>
            <a:rPr lang="fi-FI" sz="1900" kern="1200" dirty="0"/>
            <a:t> </a:t>
          </a:r>
          <a:r>
            <a:rPr lang="fi-FI" sz="1900" kern="1200" dirty="0" err="1"/>
            <a:t>school</a:t>
          </a:r>
          <a:r>
            <a:rPr lang="fi-FI" sz="1900" kern="1200" dirty="0"/>
            <a:t> </a:t>
          </a:r>
          <a:r>
            <a:rPr lang="fi-FI" sz="1900" kern="1200" dirty="0" err="1"/>
            <a:t>psychologist</a:t>
          </a:r>
          <a:r>
            <a:rPr lang="fi-FI" sz="1900" kern="1200" dirty="0"/>
            <a:t> to </a:t>
          </a:r>
          <a:r>
            <a:rPr lang="fi-FI" sz="1900" kern="1200" dirty="0" err="1"/>
            <a:t>specify</a:t>
          </a:r>
          <a:r>
            <a:rPr lang="fi-FI" sz="1900" kern="1200" dirty="0"/>
            <a:t> </a:t>
          </a:r>
          <a:r>
            <a:rPr lang="fi-FI" sz="1900" kern="1200" dirty="0" err="1"/>
            <a:t>the</a:t>
          </a:r>
          <a:r>
            <a:rPr lang="fi-FI" sz="1900" kern="1200" dirty="0"/>
            <a:t> </a:t>
          </a:r>
          <a:r>
            <a:rPr lang="fi-FI" sz="1900" kern="1200" dirty="0" err="1"/>
            <a:t>level</a:t>
          </a:r>
          <a:r>
            <a:rPr lang="fi-FI" sz="1900" kern="1200" dirty="0"/>
            <a:t>, </a:t>
          </a:r>
          <a:r>
            <a:rPr lang="fi-FI" sz="1900" kern="1200" dirty="0" err="1"/>
            <a:t>the</a:t>
          </a:r>
          <a:r>
            <a:rPr lang="fi-FI" sz="1900" kern="1200" dirty="0"/>
            <a:t> </a:t>
          </a:r>
          <a:r>
            <a:rPr lang="fi-FI" sz="1900" kern="1200" dirty="0" err="1"/>
            <a:t>amount</a:t>
          </a:r>
          <a:r>
            <a:rPr lang="fi-FI" sz="1900" kern="1200" dirty="0"/>
            <a:t> and </a:t>
          </a:r>
          <a:r>
            <a:rPr lang="fi-FI" sz="1900" kern="1200" dirty="0" err="1"/>
            <a:t>the</a:t>
          </a:r>
          <a:r>
            <a:rPr lang="fi-FI" sz="1900" kern="1200" dirty="0"/>
            <a:t> </a:t>
          </a:r>
          <a:r>
            <a:rPr lang="fi-FI" sz="1900" kern="1200" dirty="0" err="1"/>
            <a:t>form</a:t>
          </a:r>
          <a:r>
            <a:rPr lang="fi-FI" sz="1900" kern="1200" dirty="0"/>
            <a:t> of </a:t>
          </a:r>
          <a:r>
            <a:rPr lang="fi-FI" sz="1900" kern="1200" dirty="0" err="1"/>
            <a:t>support</a:t>
          </a:r>
          <a:r>
            <a:rPr lang="fi-FI" sz="1900" kern="1200" dirty="0"/>
            <a:t> </a:t>
          </a:r>
          <a:endParaRPr lang="en-US" sz="1900" kern="1200" dirty="0"/>
        </a:p>
      </dsp:txBody>
      <dsp:txXfrm>
        <a:off x="65348" y="4688897"/>
        <a:ext cx="6237216" cy="120796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5.5.2021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2822443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5.5.2021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012034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5.5.2021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406455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5.5.2021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91875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5.5.2021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625772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A02ABAE3-D89C-4001-9AEC-5083F82B749C}" type="datetimeFigureOut">
              <a:rPr lang="fi-FI" smtClean="0"/>
              <a:t>5.5.2021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368371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A02ABAE3-D89C-4001-9AEC-5083F82B749C}" type="datetimeFigureOut">
              <a:rPr lang="fi-FI" smtClean="0"/>
              <a:t>5.5.2021</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4234365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A02ABAE3-D89C-4001-9AEC-5083F82B749C}" type="datetimeFigureOut">
              <a:rPr lang="fi-FI" smtClean="0"/>
              <a:t>5.5.2021</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23876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A02ABAE3-D89C-4001-9AEC-5083F82B749C}" type="datetimeFigureOut">
              <a:rPr lang="fi-FI" smtClean="0"/>
              <a:t>5.5.2021</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583615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A02ABAE3-D89C-4001-9AEC-5083F82B749C}" type="datetimeFigureOut">
              <a:rPr lang="fi-FI" smtClean="0"/>
              <a:t>5.5.2021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827074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A02ABAE3-D89C-4001-9AEC-5083F82B749C}" type="datetimeFigureOut">
              <a:rPr lang="fi-FI" smtClean="0"/>
              <a:t>5.5.2021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139981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2ABAE3-D89C-4001-9AEC-5083F82B749C}" type="datetimeFigureOut">
              <a:rPr lang="fi-FI" smtClean="0"/>
              <a:t>5.5.2021</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4AEF5D-7FAC-4949-84D2-DA5A9BB3D225}" type="slidenum">
              <a:rPr lang="fi-FI" smtClean="0"/>
              <a:t>‹#›</a:t>
            </a:fld>
            <a:endParaRPr lang="fi-FI"/>
          </a:p>
        </p:txBody>
      </p:sp>
    </p:spTree>
    <p:extLst>
      <p:ext uri="{BB962C8B-B14F-4D97-AF65-F5344CB8AC3E}">
        <p14:creationId xmlns:p14="http://schemas.microsoft.com/office/powerpoint/2010/main" val="1034520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lickr.com/photos/breadfortheworld/22120155820"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creativecommons.org/licenses/by-nd/3.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grupolipo.blogspot.com/2013/01/los-secretos-de-finlandia-para-liderar.html"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8">
            <a:extLst>
              <a:ext uri="{FF2B5EF4-FFF2-40B4-BE49-F238E27FC236}">
                <a16:creationId xmlns:a16="http://schemas.microsoft.com/office/drawing/2014/main" id="{5A59F003-E00A-43F9-91DC-CC54E3B87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Kuva 4" descr="Kuva, joka sisältää kohteen pöytä, henkilö, sisä&#10;&#10;Kuvaus luotu automaattisesti">
            <a:extLst>
              <a:ext uri="{FF2B5EF4-FFF2-40B4-BE49-F238E27FC236}">
                <a16:creationId xmlns:a16="http://schemas.microsoft.com/office/drawing/2014/main" id="{E9EF9057-EC0A-4D5C-B726-EDDE2CCAFCA3}"/>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5133" t="23391" r="3958"/>
          <a:stretch/>
        </p:blipFill>
        <p:spPr>
          <a:xfrm>
            <a:off x="20" y="10"/>
            <a:ext cx="12191981" cy="6857990"/>
          </a:xfrm>
          <a:prstGeom prst="rect">
            <a:avLst/>
          </a:prstGeom>
        </p:spPr>
      </p:pic>
      <p:sp>
        <p:nvSpPr>
          <p:cNvPr id="24" name="Rectangle 20">
            <a:extLst>
              <a:ext uri="{FF2B5EF4-FFF2-40B4-BE49-F238E27FC236}">
                <a16:creationId xmlns:a16="http://schemas.microsoft.com/office/drawing/2014/main" id="{D74A4382-E3AD-430A-9A1F-DFA3E0E77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8" y="-1534136"/>
            <a:ext cx="4592270" cy="12192001"/>
          </a:xfrm>
          <a:prstGeom prst="rect">
            <a:avLst/>
          </a:prstGeom>
          <a:gradFill>
            <a:gsLst>
              <a:gs pos="35000">
                <a:schemeClr val="bg1">
                  <a:alpha val="46000"/>
                </a:schemeClr>
              </a:gs>
              <a:gs pos="21000">
                <a:schemeClr val="bg1">
                  <a:alpha val="30000"/>
                </a:schemeClr>
              </a:gs>
              <a:gs pos="0">
                <a:schemeClr val="bg1">
                  <a:alpha val="0"/>
                </a:schemeClr>
              </a:gs>
              <a:gs pos="100000">
                <a:schemeClr val="bg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p:cNvSpPr>
            <a:spLocks noGrp="1"/>
          </p:cNvSpPr>
          <p:nvPr>
            <p:ph type="ctrTitle"/>
          </p:nvPr>
        </p:nvSpPr>
        <p:spPr>
          <a:xfrm>
            <a:off x="404553" y="3091928"/>
            <a:ext cx="9078562" cy="2387600"/>
          </a:xfrm>
        </p:spPr>
        <p:txBody>
          <a:bodyPr>
            <a:normAutofit/>
          </a:bodyPr>
          <a:lstStyle/>
          <a:p>
            <a:pPr algn="l"/>
            <a:r>
              <a:rPr lang="fi-FI" sz="6600">
                <a:cs typeface="Calibri Light"/>
              </a:rPr>
              <a:t>Towards inclusion in Finland</a:t>
            </a:r>
            <a:endParaRPr lang="fi-FI" sz="6600"/>
          </a:p>
        </p:txBody>
      </p:sp>
      <p:sp>
        <p:nvSpPr>
          <p:cNvPr id="26" name="Rectangle: Rounded Corners 22">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laotsikko 2"/>
          <p:cNvSpPr>
            <a:spLocks noGrp="1"/>
          </p:cNvSpPr>
          <p:nvPr>
            <p:ph type="subTitle" idx="1"/>
          </p:nvPr>
        </p:nvSpPr>
        <p:spPr>
          <a:xfrm>
            <a:off x="404553" y="5624945"/>
            <a:ext cx="9078562" cy="592975"/>
          </a:xfrm>
        </p:spPr>
        <p:txBody>
          <a:bodyPr anchor="ctr">
            <a:normAutofit/>
          </a:bodyPr>
          <a:lstStyle/>
          <a:p>
            <a:pPr algn="l"/>
            <a:r>
              <a:rPr lang="fi-FI" err="1">
                <a:cs typeface="Calibri"/>
              </a:rPr>
              <a:t>Strong</a:t>
            </a:r>
            <a:r>
              <a:rPr lang="fi-FI">
                <a:cs typeface="Calibri"/>
              </a:rPr>
              <a:t> </a:t>
            </a:r>
            <a:r>
              <a:rPr lang="fi-FI" err="1">
                <a:cs typeface="Calibri"/>
              </a:rPr>
              <a:t>support</a:t>
            </a:r>
            <a:r>
              <a:rPr lang="fi-FI">
                <a:cs typeface="Calibri"/>
              </a:rPr>
              <a:t> for </a:t>
            </a:r>
            <a:r>
              <a:rPr lang="fi-FI" err="1">
                <a:cs typeface="Calibri"/>
              </a:rPr>
              <a:t>every</a:t>
            </a:r>
            <a:r>
              <a:rPr lang="fi-FI">
                <a:cs typeface="Calibri"/>
              </a:rPr>
              <a:t> </a:t>
            </a:r>
            <a:r>
              <a:rPr lang="fi-FI" err="1">
                <a:cs typeface="Calibri"/>
              </a:rPr>
              <a:t>pupil</a:t>
            </a:r>
          </a:p>
        </p:txBody>
      </p:sp>
      <p:sp>
        <p:nvSpPr>
          <p:cNvPr id="5" name="Tekstiruutu 4">
            <a:extLst>
              <a:ext uri="{FF2B5EF4-FFF2-40B4-BE49-F238E27FC236}">
                <a16:creationId xmlns:a16="http://schemas.microsoft.com/office/drawing/2014/main" id="{7F463349-F09E-4722-862E-4233341D2AA2}"/>
              </a:ext>
            </a:extLst>
          </p:cNvPr>
          <p:cNvSpPr txBox="1"/>
          <p:nvPr/>
        </p:nvSpPr>
        <p:spPr>
          <a:xfrm>
            <a:off x="9598022" y="6657945"/>
            <a:ext cx="2593979"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Tämä valokuva</a:t>
            </a:r>
            <a:r>
              <a:rPr lang="en-US" sz="700">
                <a:solidFill>
                  <a:srgbClr val="FFFFFF"/>
                </a:solidFill>
              </a:rPr>
              <a:t>, tekijä Tuntematon tekijä, käyttöoikeus: </a:t>
            </a:r>
            <a:r>
              <a:rPr lang="en-US" sz="700">
                <a:solidFill>
                  <a:srgbClr val="FFFFFF"/>
                </a:solidFill>
                <a:hlinkClick r:id="rId4">
                  <a:extLst>
                    <a:ext uri="{A12FA001-AC4F-418D-AE19-62706E023703}">
                      <ahyp:hlinkClr xmlns:ahyp="http://schemas.microsoft.com/office/drawing/2018/hyperlinkcolor" val="tx"/>
                    </a:ext>
                  </a:extLst>
                </a:hlinkClick>
              </a:rPr>
              <a:t>CC BY-ND</a:t>
            </a:r>
            <a:r>
              <a:rPr lang="en-US" sz="700">
                <a:solidFill>
                  <a:srgbClr val="FFFFFF"/>
                </a:solidFill>
              </a:rPr>
              <a:t>.</a:t>
            </a:r>
          </a:p>
        </p:txBody>
      </p:sp>
    </p:spTree>
    <p:extLst>
      <p:ext uri="{BB962C8B-B14F-4D97-AF65-F5344CB8AC3E}">
        <p14:creationId xmlns:p14="http://schemas.microsoft.com/office/powerpoint/2010/main" val="78238567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nodeType="withEffect">
                                  <p:stCondLst>
                                    <p:cond delay="0"/>
                                  </p:stCondLst>
                                  <p:iterate>
                                    <p:tmPct val="10000"/>
                                  </p:iterate>
                                  <p:childTnLst>
                                    <p:set>
                                      <p:cBhvr>
                                        <p:cTn id="9" dur="1" fill="hold">
                                          <p:stCondLst>
                                            <p:cond delay="0"/>
                                          </p:stCondLst>
                                        </p:cTn>
                                        <p:tgtEl>
                                          <p:spTgt spid="4"/>
                                        </p:tgtEl>
                                        <p:attrNameLst>
                                          <p:attrName>style.visibility</p:attrName>
                                        </p:attrNameLst>
                                      </p:cBhvr>
                                      <p:to>
                                        <p:strVal val="visible"/>
                                      </p:to>
                                    </p:set>
                                    <p:animEffect transition="in" filter="fade">
                                      <p:cBhvr>
                                        <p:cTn id="10"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9">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150B2806-B290-47C2-84D3-E08CF02C948E}"/>
              </a:ext>
            </a:extLst>
          </p:cNvPr>
          <p:cNvSpPr>
            <a:spLocks noGrp="1"/>
          </p:cNvSpPr>
          <p:nvPr>
            <p:ph type="title"/>
          </p:nvPr>
        </p:nvSpPr>
        <p:spPr>
          <a:xfrm>
            <a:off x="640080" y="325369"/>
            <a:ext cx="4368602" cy="1956841"/>
          </a:xfrm>
        </p:spPr>
        <p:txBody>
          <a:bodyPr anchor="b">
            <a:normAutofit fontScale="90000"/>
          </a:bodyPr>
          <a:lstStyle/>
          <a:p>
            <a:r>
              <a:rPr lang="fi-FI" sz="4600" dirty="0">
                <a:cs typeface="Calibri Light"/>
              </a:rPr>
              <a:t>Finland is </a:t>
            </a:r>
            <a:r>
              <a:rPr lang="fi-FI" sz="4600" dirty="0" err="1">
                <a:cs typeface="Calibri Light"/>
              </a:rPr>
              <a:t>heading</a:t>
            </a:r>
            <a:r>
              <a:rPr lang="fi-FI" sz="4600" dirty="0">
                <a:cs typeface="Calibri Light"/>
              </a:rPr>
              <a:t> </a:t>
            </a:r>
            <a:r>
              <a:rPr lang="fi-FI" sz="4600" dirty="0" err="1">
                <a:cs typeface="Calibri Light"/>
              </a:rPr>
              <a:t>towards</a:t>
            </a:r>
            <a:r>
              <a:rPr lang="fi-FI" sz="4600" dirty="0">
                <a:cs typeface="Calibri Light"/>
              </a:rPr>
              <a:t> </a:t>
            </a:r>
            <a:r>
              <a:rPr lang="fi-FI" sz="4600" dirty="0" err="1">
                <a:cs typeface="Calibri Light"/>
              </a:rPr>
              <a:t>full</a:t>
            </a:r>
            <a:r>
              <a:rPr lang="fi-FI" sz="4600" dirty="0">
                <a:cs typeface="Calibri Light"/>
              </a:rPr>
              <a:t> </a:t>
            </a:r>
            <a:r>
              <a:rPr lang="fi-FI" sz="4600" dirty="0" err="1">
                <a:cs typeface="Calibri Light"/>
              </a:rPr>
              <a:t>inclusion</a:t>
            </a:r>
            <a:endParaRPr lang="fi-FI" sz="4600" dirty="0"/>
          </a:p>
        </p:txBody>
      </p:sp>
      <p:sp>
        <p:nvSpPr>
          <p:cNvPr id="12"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isällön paikkamerkki 2">
            <a:extLst>
              <a:ext uri="{FF2B5EF4-FFF2-40B4-BE49-F238E27FC236}">
                <a16:creationId xmlns:a16="http://schemas.microsoft.com/office/drawing/2014/main" id="{1D8D19FF-F5D0-42C9-9B23-72A45A7E3682}"/>
              </a:ext>
            </a:extLst>
          </p:cNvPr>
          <p:cNvSpPr>
            <a:spLocks noGrp="1"/>
          </p:cNvSpPr>
          <p:nvPr>
            <p:ph idx="1"/>
          </p:nvPr>
        </p:nvSpPr>
        <p:spPr>
          <a:xfrm>
            <a:off x="640080" y="2872899"/>
            <a:ext cx="4243589" cy="3320668"/>
          </a:xfrm>
        </p:spPr>
        <p:txBody>
          <a:bodyPr vert="horz" lIns="91440" tIns="45720" rIns="91440" bIns="45720" rtlCol="0">
            <a:normAutofit fontScale="92500"/>
          </a:bodyPr>
          <a:lstStyle/>
          <a:p>
            <a:r>
              <a:rPr lang="fi-FI" sz="2200" dirty="0">
                <a:cs typeface="Calibri"/>
              </a:rPr>
              <a:t>Finland </a:t>
            </a:r>
            <a:r>
              <a:rPr lang="fi-FI" sz="2200" dirty="0" err="1">
                <a:cs typeface="Calibri"/>
              </a:rPr>
              <a:t>doesn't</a:t>
            </a:r>
            <a:r>
              <a:rPr lang="fi-FI" sz="2200" dirty="0">
                <a:cs typeface="Calibri"/>
              </a:rPr>
              <a:t> </a:t>
            </a:r>
            <a:r>
              <a:rPr lang="fi-FI" sz="2200" dirty="0" err="1">
                <a:cs typeface="Calibri"/>
              </a:rPr>
              <a:t>have</a:t>
            </a:r>
            <a:r>
              <a:rPr lang="fi-FI" sz="2200" dirty="0">
                <a:cs typeface="Calibri"/>
              </a:rPr>
              <a:t> a </a:t>
            </a:r>
            <a:r>
              <a:rPr lang="fi-FI" sz="2200" dirty="0" err="1">
                <a:cs typeface="Calibri"/>
              </a:rPr>
              <a:t>full</a:t>
            </a:r>
            <a:r>
              <a:rPr lang="fi-FI" sz="2200" dirty="0">
                <a:cs typeface="Calibri"/>
              </a:rPr>
              <a:t> </a:t>
            </a:r>
            <a:r>
              <a:rPr lang="fi-FI" sz="2200" dirty="0" err="1">
                <a:cs typeface="Calibri"/>
              </a:rPr>
              <a:t>inclusion</a:t>
            </a:r>
            <a:r>
              <a:rPr lang="fi-FI" sz="2200" dirty="0">
                <a:cs typeface="Calibri"/>
              </a:rPr>
              <a:t> </a:t>
            </a:r>
            <a:r>
              <a:rPr lang="fi-FI" sz="2200" dirty="0" err="1">
                <a:cs typeface="Calibri"/>
              </a:rPr>
              <a:t>yet</a:t>
            </a:r>
            <a:r>
              <a:rPr lang="fi-FI" sz="2200" dirty="0">
                <a:cs typeface="Calibri"/>
              </a:rPr>
              <a:t> </a:t>
            </a:r>
            <a:r>
              <a:rPr lang="fi-FI" sz="2200" dirty="0" err="1">
                <a:cs typeface="Calibri"/>
              </a:rPr>
              <a:t>but</a:t>
            </a:r>
            <a:r>
              <a:rPr lang="fi-FI" sz="2200" dirty="0">
                <a:cs typeface="Calibri"/>
              </a:rPr>
              <a:t> </a:t>
            </a:r>
            <a:r>
              <a:rPr lang="fi-FI" sz="2200" dirty="0" err="1">
                <a:cs typeface="Calibri"/>
              </a:rPr>
              <a:t>the</a:t>
            </a:r>
            <a:r>
              <a:rPr lang="fi-FI" sz="2200" dirty="0">
                <a:cs typeface="Calibri"/>
              </a:rPr>
              <a:t> </a:t>
            </a:r>
            <a:r>
              <a:rPr lang="fi-FI" sz="2200" dirty="0" err="1">
                <a:cs typeface="Calibri"/>
              </a:rPr>
              <a:t>school</a:t>
            </a:r>
            <a:r>
              <a:rPr lang="fi-FI" sz="2200" dirty="0">
                <a:cs typeface="Calibri"/>
              </a:rPr>
              <a:t> </a:t>
            </a:r>
            <a:r>
              <a:rPr lang="fi-FI" sz="2200" dirty="0" err="1">
                <a:cs typeface="Calibri"/>
              </a:rPr>
              <a:t>system</a:t>
            </a:r>
            <a:r>
              <a:rPr lang="fi-FI" sz="2200" dirty="0">
                <a:cs typeface="Calibri"/>
              </a:rPr>
              <a:t> is </a:t>
            </a:r>
            <a:r>
              <a:rPr lang="fi-FI" sz="2200" dirty="0" err="1">
                <a:cs typeface="Calibri"/>
              </a:rPr>
              <a:t>gradually</a:t>
            </a:r>
            <a:r>
              <a:rPr lang="fi-FI" sz="2200" dirty="0">
                <a:cs typeface="Calibri"/>
              </a:rPr>
              <a:t> </a:t>
            </a:r>
            <a:r>
              <a:rPr lang="fi-FI" sz="2200" dirty="0" err="1">
                <a:cs typeface="Calibri"/>
              </a:rPr>
              <a:t>becoming</a:t>
            </a:r>
            <a:r>
              <a:rPr lang="fi-FI" sz="2200" dirty="0">
                <a:cs typeface="Calibri"/>
              </a:rPr>
              <a:t> </a:t>
            </a:r>
            <a:r>
              <a:rPr lang="fi-FI" sz="2200" dirty="0" err="1">
                <a:cs typeface="Calibri"/>
              </a:rPr>
              <a:t>inclusive</a:t>
            </a:r>
            <a:endParaRPr lang="fi-FI" sz="2200" dirty="0">
              <a:cs typeface="Calibri"/>
            </a:endParaRPr>
          </a:p>
          <a:p>
            <a:r>
              <a:rPr lang="fi-FI" sz="2200" dirty="0" err="1">
                <a:cs typeface="Calibri"/>
              </a:rPr>
              <a:t>According</a:t>
            </a:r>
            <a:r>
              <a:rPr lang="fi-FI" sz="2200" dirty="0">
                <a:cs typeface="Calibri"/>
              </a:rPr>
              <a:t> to </a:t>
            </a:r>
            <a:r>
              <a:rPr lang="fi-FI" sz="2200" dirty="0" err="1">
                <a:cs typeface="Calibri"/>
              </a:rPr>
              <a:t>the</a:t>
            </a:r>
            <a:r>
              <a:rPr lang="fi-FI" sz="2200" dirty="0">
                <a:cs typeface="Calibri"/>
              </a:rPr>
              <a:t> </a:t>
            </a:r>
            <a:r>
              <a:rPr lang="fi-FI" sz="2200" dirty="0" err="1">
                <a:cs typeface="Calibri"/>
              </a:rPr>
              <a:t>inclusive</a:t>
            </a:r>
            <a:r>
              <a:rPr lang="fi-FI" sz="2200" dirty="0">
                <a:cs typeface="Calibri"/>
              </a:rPr>
              <a:t>  </a:t>
            </a:r>
            <a:r>
              <a:rPr lang="fi-FI" sz="2200" dirty="0" err="1">
                <a:cs typeface="Calibri"/>
              </a:rPr>
              <a:t>plan</a:t>
            </a:r>
            <a:r>
              <a:rPr lang="fi-FI" sz="2200" dirty="0">
                <a:cs typeface="Calibri"/>
              </a:rPr>
              <a:t> </a:t>
            </a:r>
            <a:r>
              <a:rPr lang="fi-FI" sz="2200" dirty="0" err="1">
                <a:cs typeface="Calibri"/>
              </a:rPr>
              <a:t>every</a:t>
            </a:r>
            <a:r>
              <a:rPr lang="fi-FI" sz="2200" dirty="0">
                <a:cs typeface="Calibri"/>
              </a:rPr>
              <a:t> </a:t>
            </a:r>
            <a:r>
              <a:rPr lang="fi-FI" sz="2200" dirty="0" err="1">
                <a:cs typeface="Calibri"/>
              </a:rPr>
              <a:t>pupil</a:t>
            </a:r>
            <a:r>
              <a:rPr lang="fi-FI" sz="2200" dirty="0">
                <a:cs typeface="Calibri"/>
              </a:rPr>
              <a:t> </a:t>
            </a:r>
            <a:r>
              <a:rPr lang="fi-FI" sz="2200" dirty="0" err="1">
                <a:cs typeface="Calibri"/>
              </a:rPr>
              <a:t>would</a:t>
            </a:r>
            <a:r>
              <a:rPr lang="fi-FI" sz="2200" dirty="0">
                <a:cs typeface="Calibri"/>
              </a:rPr>
              <a:t> go to </a:t>
            </a:r>
            <a:r>
              <a:rPr lang="fi-FI" sz="2200" dirty="0" err="1">
                <a:cs typeface="Calibri"/>
              </a:rPr>
              <a:t>the</a:t>
            </a:r>
            <a:r>
              <a:rPr lang="fi-FI" sz="2200" dirty="0">
                <a:cs typeface="Calibri"/>
              </a:rPr>
              <a:t> </a:t>
            </a:r>
            <a:r>
              <a:rPr lang="fi-FI" sz="2200" dirty="0" err="1">
                <a:cs typeface="Calibri"/>
              </a:rPr>
              <a:t>school</a:t>
            </a:r>
            <a:r>
              <a:rPr lang="fi-FI" sz="2200" dirty="0">
                <a:cs typeface="Calibri"/>
              </a:rPr>
              <a:t> </a:t>
            </a:r>
            <a:r>
              <a:rPr lang="fi-FI" sz="2200" dirty="0" err="1">
                <a:cs typeface="Calibri"/>
              </a:rPr>
              <a:t>which</a:t>
            </a:r>
            <a:r>
              <a:rPr lang="fi-FI" sz="2200" dirty="0">
                <a:cs typeface="Calibri"/>
              </a:rPr>
              <a:t> is </a:t>
            </a:r>
            <a:r>
              <a:rPr lang="fi-FI" sz="2200" dirty="0" err="1">
                <a:cs typeface="Calibri"/>
              </a:rPr>
              <a:t>the</a:t>
            </a:r>
            <a:r>
              <a:rPr lang="fi-FI" sz="2200" dirty="0">
                <a:cs typeface="Calibri"/>
              </a:rPr>
              <a:t> </a:t>
            </a:r>
            <a:r>
              <a:rPr lang="fi-FI" sz="2200" dirty="0" err="1">
                <a:cs typeface="Calibri"/>
              </a:rPr>
              <a:t>closest</a:t>
            </a:r>
            <a:r>
              <a:rPr lang="fi-FI" sz="2200" dirty="0">
                <a:cs typeface="Calibri"/>
              </a:rPr>
              <a:t> to </a:t>
            </a:r>
            <a:r>
              <a:rPr lang="fi-FI" sz="2200" dirty="0" err="1">
                <a:cs typeface="Calibri"/>
              </a:rPr>
              <a:t>his</a:t>
            </a:r>
            <a:r>
              <a:rPr lang="fi-FI" sz="2200" dirty="0">
                <a:cs typeface="Calibri"/>
              </a:rPr>
              <a:t>/</a:t>
            </a:r>
            <a:r>
              <a:rPr lang="fi-FI" sz="2200" dirty="0" err="1">
                <a:cs typeface="Calibri"/>
              </a:rPr>
              <a:t>her</a:t>
            </a:r>
            <a:r>
              <a:rPr lang="fi-FI" sz="2200" dirty="0">
                <a:cs typeface="Calibri"/>
              </a:rPr>
              <a:t> home </a:t>
            </a:r>
          </a:p>
          <a:p>
            <a:r>
              <a:rPr lang="fi-FI" sz="2200" dirty="0" err="1">
                <a:cs typeface="Calibri"/>
              </a:rPr>
              <a:t>Earlier</a:t>
            </a:r>
            <a:r>
              <a:rPr lang="fi-FI" sz="2200" dirty="0">
                <a:cs typeface="Calibri"/>
              </a:rPr>
              <a:t> </a:t>
            </a:r>
            <a:r>
              <a:rPr lang="fi-FI" sz="2200" dirty="0" err="1">
                <a:cs typeface="Calibri"/>
              </a:rPr>
              <a:t>pupils</a:t>
            </a:r>
            <a:r>
              <a:rPr lang="fi-FI" sz="2200" dirty="0">
                <a:cs typeface="Calibri"/>
              </a:rPr>
              <a:t> </a:t>
            </a:r>
            <a:r>
              <a:rPr lang="fi-FI" sz="2200" dirty="0" err="1">
                <a:cs typeface="Calibri"/>
              </a:rPr>
              <a:t>with</a:t>
            </a:r>
            <a:r>
              <a:rPr lang="fi-FI" sz="2200" dirty="0">
                <a:cs typeface="Calibri"/>
              </a:rPr>
              <a:t> </a:t>
            </a:r>
            <a:r>
              <a:rPr lang="fi-FI" sz="2200" dirty="0" err="1">
                <a:cs typeface="Calibri"/>
              </a:rPr>
              <a:t>special</a:t>
            </a:r>
            <a:r>
              <a:rPr lang="fi-FI" sz="2200" dirty="0">
                <a:cs typeface="Calibri"/>
              </a:rPr>
              <a:t> </a:t>
            </a:r>
            <a:r>
              <a:rPr lang="fi-FI" sz="2200" dirty="0" err="1">
                <a:cs typeface="Calibri"/>
              </a:rPr>
              <a:t>educational</a:t>
            </a:r>
            <a:r>
              <a:rPr lang="fi-FI" sz="2200" dirty="0">
                <a:cs typeface="Calibri"/>
              </a:rPr>
              <a:t> </a:t>
            </a:r>
            <a:r>
              <a:rPr lang="fi-FI" sz="2200" dirty="0" err="1">
                <a:cs typeface="Calibri"/>
              </a:rPr>
              <a:t>needs</a:t>
            </a:r>
            <a:r>
              <a:rPr lang="fi-FI" sz="2200" dirty="0">
                <a:cs typeface="Calibri"/>
              </a:rPr>
              <a:t> </a:t>
            </a:r>
            <a:r>
              <a:rPr lang="fi-FI" sz="2200" dirty="0" err="1">
                <a:cs typeface="Calibri"/>
              </a:rPr>
              <a:t>were</a:t>
            </a:r>
            <a:r>
              <a:rPr lang="fi-FI" sz="2200" dirty="0">
                <a:cs typeface="Calibri"/>
              </a:rPr>
              <a:t> </a:t>
            </a:r>
            <a:r>
              <a:rPr lang="fi-FI" sz="2200" dirty="0" err="1">
                <a:cs typeface="Calibri"/>
              </a:rPr>
              <a:t>always</a:t>
            </a:r>
            <a:r>
              <a:rPr lang="fi-FI" sz="2200" dirty="0">
                <a:cs typeface="Calibri"/>
              </a:rPr>
              <a:t> </a:t>
            </a:r>
            <a:r>
              <a:rPr lang="fi-FI" sz="2200" dirty="0" err="1">
                <a:cs typeface="Calibri"/>
              </a:rPr>
              <a:t>placed</a:t>
            </a:r>
            <a:r>
              <a:rPr lang="fi-FI" sz="2200" dirty="0">
                <a:cs typeface="Calibri"/>
              </a:rPr>
              <a:t> in </a:t>
            </a:r>
            <a:r>
              <a:rPr lang="fi-FI" sz="2200" dirty="0" err="1">
                <a:cs typeface="Calibri"/>
              </a:rPr>
              <a:t>separate</a:t>
            </a:r>
            <a:r>
              <a:rPr lang="fi-FI" sz="2200" dirty="0">
                <a:cs typeface="Calibri"/>
              </a:rPr>
              <a:t> </a:t>
            </a:r>
            <a:r>
              <a:rPr lang="fi-FI" sz="2200" dirty="0" err="1">
                <a:cs typeface="Calibri"/>
              </a:rPr>
              <a:t>classes</a:t>
            </a:r>
            <a:r>
              <a:rPr lang="fi-FI" sz="2200" dirty="0">
                <a:cs typeface="Calibri"/>
              </a:rPr>
              <a:t> and </a:t>
            </a:r>
            <a:r>
              <a:rPr lang="fi-FI" sz="2200" dirty="0" err="1">
                <a:cs typeface="Calibri"/>
              </a:rPr>
              <a:t>sometimes</a:t>
            </a:r>
            <a:r>
              <a:rPr lang="fi-FI" sz="2200" dirty="0">
                <a:cs typeface="Calibri"/>
              </a:rPr>
              <a:t> </a:t>
            </a:r>
            <a:r>
              <a:rPr lang="fi-FI" sz="2200" dirty="0" err="1">
                <a:cs typeface="Calibri"/>
              </a:rPr>
              <a:t>even</a:t>
            </a:r>
            <a:r>
              <a:rPr lang="fi-FI" sz="2200" dirty="0">
                <a:cs typeface="Calibri"/>
              </a:rPr>
              <a:t> </a:t>
            </a:r>
            <a:r>
              <a:rPr lang="fi-FI" sz="2200" dirty="0" err="1">
                <a:cs typeface="Calibri"/>
              </a:rPr>
              <a:t>separate</a:t>
            </a:r>
            <a:r>
              <a:rPr lang="fi-FI" sz="2200" dirty="0">
                <a:cs typeface="Calibri"/>
              </a:rPr>
              <a:t> </a:t>
            </a:r>
            <a:r>
              <a:rPr lang="fi-FI" sz="2200" dirty="0" err="1">
                <a:cs typeface="Calibri"/>
              </a:rPr>
              <a:t>schools</a:t>
            </a:r>
            <a:endParaRPr lang="fi-FI" sz="2200" dirty="0">
              <a:cs typeface="Calibri"/>
            </a:endParaRPr>
          </a:p>
          <a:p>
            <a:endParaRPr lang="fi-FI" sz="2200" dirty="0">
              <a:cs typeface="Calibri"/>
            </a:endParaRPr>
          </a:p>
        </p:txBody>
      </p:sp>
      <p:pic>
        <p:nvPicPr>
          <p:cNvPr id="4" name="Kuva 4" descr="Kuva, joka sisältää kohteen teksti, sisä, lattia, pöytä&#10;&#10;Kuvaus luotu automaattisesti">
            <a:extLst>
              <a:ext uri="{FF2B5EF4-FFF2-40B4-BE49-F238E27FC236}">
                <a16:creationId xmlns:a16="http://schemas.microsoft.com/office/drawing/2014/main" id="{09D5815B-2BE0-45C2-85CC-4258E29EE475}"/>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9571" r="15202"/>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5" name="Tekstiruutu 4">
            <a:extLst>
              <a:ext uri="{FF2B5EF4-FFF2-40B4-BE49-F238E27FC236}">
                <a16:creationId xmlns:a16="http://schemas.microsoft.com/office/drawing/2014/main" id="{A4D238B8-BFAD-45DA-9EDC-C06557E732EB}"/>
              </a:ext>
            </a:extLst>
          </p:cNvPr>
          <p:cNvSpPr txBox="1"/>
          <p:nvPr/>
        </p:nvSpPr>
        <p:spPr>
          <a:xfrm>
            <a:off x="9464971" y="6657945"/>
            <a:ext cx="2727029"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Tämä valokuva</a:t>
            </a:r>
            <a:r>
              <a:rPr lang="en-US" sz="700">
                <a:solidFill>
                  <a:srgbClr val="FFFFFF"/>
                </a:solidFill>
              </a:rPr>
              <a:t>, tekijä Tuntematon tekijä, käyttöoikeus: </a:t>
            </a:r>
            <a:r>
              <a:rPr lang="en-US" sz="700">
                <a:solidFill>
                  <a:srgbClr val="FFFFFF"/>
                </a:solidFill>
                <a:hlinkClick r:id="rId4">
                  <a:extLst>
                    <a:ext uri="{A12FA001-AC4F-418D-AE19-62706E023703}">
                      <ahyp:hlinkClr xmlns:ahyp="http://schemas.microsoft.com/office/drawing/2018/hyperlinkcolor" val="tx"/>
                    </a:ext>
                  </a:extLst>
                </a:hlinkClick>
              </a:rPr>
              <a:t>CC BY-NC-ND</a:t>
            </a:r>
            <a:r>
              <a:rPr lang="en-US" sz="700">
                <a:solidFill>
                  <a:srgbClr val="FFFFFF"/>
                </a:solidFill>
              </a:rPr>
              <a:t>.</a:t>
            </a:r>
          </a:p>
        </p:txBody>
      </p:sp>
    </p:spTree>
    <p:extLst>
      <p:ext uri="{BB962C8B-B14F-4D97-AF65-F5344CB8AC3E}">
        <p14:creationId xmlns:p14="http://schemas.microsoft.com/office/powerpoint/2010/main" val="1892477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fill">
            <a:extLst>
              <a:ext uri="{FF2B5EF4-FFF2-40B4-BE49-F238E27FC236}">
                <a16:creationId xmlns:a16="http://schemas.microsoft.com/office/drawing/2014/main" id="{1D63C574-BFD2-41A1-A567-B0C3CC7FD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lor 2">
            <a:extLst>
              <a:ext uri="{FF2B5EF4-FFF2-40B4-BE49-F238E27FC236}">
                <a16:creationId xmlns:a16="http://schemas.microsoft.com/office/drawing/2014/main" id="{E2A46BAB-8C31-42B2-90E8-B26DD3E8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B3F7A3C7-0737-4E57-B30E-8EEFE638B40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4707053" cy="6858000"/>
            <a:chOff x="651279" y="598259"/>
            <a:chExt cx="10889442" cy="5680742"/>
          </a:xfrm>
        </p:grpSpPr>
        <p:sp>
          <p:nvSpPr>
            <p:cNvPr id="14" name="Color">
              <a:extLst>
                <a:ext uri="{FF2B5EF4-FFF2-40B4-BE49-F238E27FC236}">
                  <a16:creationId xmlns:a16="http://schemas.microsoft.com/office/drawing/2014/main" id="{3BE6D516-DFC6-4698-B3F1-5F591C1130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lor">
              <a:extLst>
                <a:ext uri="{FF2B5EF4-FFF2-40B4-BE49-F238E27FC236}">
                  <a16:creationId xmlns:a16="http://schemas.microsoft.com/office/drawing/2014/main" id="{C2580FB0-D146-458C-AF1B-8E8BBF6BBA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8" name="Freeform: Shape 17">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 name="Freeform: Shape 23">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Otsikko 1">
            <a:extLst>
              <a:ext uri="{FF2B5EF4-FFF2-40B4-BE49-F238E27FC236}">
                <a16:creationId xmlns:a16="http://schemas.microsoft.com/office/drawing/2014/main" id="{2D564DF8-A1CD-4F8E-AD74-B89E2DAFDD8F}"/>
              </a:ext>
            </a:extLst>
          </p:cNvPr>
          <p:cNvSpPr>
            <a:spLocks noGrp="1"/>
          </p:cNvSpPr>
          <p:nvPr>
            <p:ph type="title"/>
          </p:nvPr>
        </p:nvSpPr>
        <p:spPr>
          <a:xfrm>
            <a:off x="786385" y="841248"/>
            <a:ext cx="3515244" cy="5340097"/>
          </a:xfrm>
        </p:spPr>
        <p:txBody>
          <a:bodyPr anchor="ctr">
            <a:normAutofit/>
          </a:bodyPr>
          <a:lstStyle/>
          <a:p>
            <a:r>
              <a:rPr lang="fi-FI" sz="4800" dirty="0" err="1">
                <a:solidFill>
                  <a:schemeClr val="bg1"/>
                </a:solidFill>
                <a:cs typeface="Calibri Light"/>
              </a:rPr>
              <a:t>The</a:t>
            </a:r>
            <a:r>
              <a:rPr lang="fi-FI" sz="4800" dirty="0">
                <a:solidFill>
                  <a:schemeClr val="bg1"/>
                </a:solidFill>
                <a:cs typeface="Calibri Light"/>
              </a:rPr>
              <a:t> </a:t>
            </a:r>
            <a:r>
              <a:rPr lang="fi-FI" sz="4800" dirty="0" err="1">
                <a:solidFill>
                  <a:schemeClr val="bg1"/>
                </a:solidFill>
                <a:cs typeface="Calibri Light"/>
              </a:rPr>
              <a:t>support</a:t>
            </a:r>
            <a:r>
              <a:rPr lang="fi-FI" sz="4800" dirty="0">
                <a:solidFill>
                  <a:schemeClr val="bg1"/>
                </a:solidFill>
                <a:cs typeface="Calibri Light"/>
              </a:rPr>
              <a:t> of </a:t>
            </a:r>
            <a:r>
              <a:rPr lang="fi-FI" sz="4800" dirty="0" err="1">
                <a:solidFill>
                  <a:schemeClr val="bg1"/>
                </a:solidFill>
                <a:cs typeface="Calibri Light"/>
              </a:rPr>
              <a:t>pupils</a:t>
            </a:r>
            <a:r>
              <a:rPr lang="fi-FI" sz="4800" dirty="0">
                <a:solidFill>
                  <a:schemeClr val="bg1"/>
                </a:solidFill>
                <a:cs typeface="Calibri Light"/>
              </a:rPr>
              <a:t> is </a:t>
            </a:r>
            <a:r>
              <a:rPr lang="fi-FI" sz="4800" dirty="0" err="1">
                <a:solidFill>
                  <a:schemeClr val="bg1"/>
                </a:solidFill>
                <a:cs typeface="Calibri Light"/>
              </a:rPr>
              <a:t>provided</a:t>
            </a:r>
            <a:r>
              <a:rPr lang="fi-FI" sz="4800" dirty="0">
                <a:solidFill>
                  <a:schemeClr val="bg1"/>
                </a:solidFill>
                <a:cs typeface="Calibri Light"/>
              </a:rPr>
              <a:t> on </a:t>
            </a:r>
            <a:r>
              <a:rPr lang="fi-FI" sz="4800" dirty="0" err="1">
                <a:solidFill>
                  <a:schemeClr val="bg1"/>
                </a:solidFill>
                <a:cs typeface="Calibri Light"/>
              </a:rPr>
              <a:t>three</a:t>
            </a:r>
            <a:r>
              <a:rPr lang="fi-FI" sz="4800" dirty="0">
                <a:solidFill>
                  <a:schemeClr val="bg1"/>
                </a:solidFill>
                <a:cs typeface="Calibri Light"/>
              </a:rPr>
              <a:t> </a:t>
            </a:r>
            <a:r>
              <a:rPr lang="fi-FI" sz="4800" dirty="0" err="1">
                <a:solidFill>
                  <a:schemeClr val="bg1"/>
                </a:solidFill>
                <a:cs typeface="Calibri Light"/>
              </a:rPr>
              <a:t>levels</a:t>
            </a:r>
            <a:endParaRPr lang="fi-FI" sz="4800" dirty="0">
              <a:solidFill>
                <a:schemeClr val="bg1"/>
              </a:solidFill>
            </a:endParaRPr>
          </a:p>
        </p:txBody>
      </p:sp>
      <p:graphicFrame>
        <p:nvGraphicFramePr>
          <p:cNvPr id="5" name="Sisällön paikkamerkki 2">
            <a:extLst>
              <a:ext uri="{FF2B5EF4-FFF2-40B4-BE49-F238E27FC236}">
                <a16:creationId xmlns:a16="http://schemas.microsoft.com/office/drawing/2014/main" id="{D0230C13-DFE5-4EE6-B2DC-DED0093ACEC1}"/>
              </a:ext>
            </a:extLst>
          </p:cNvPr>
          <p:cNvGraphicFramePr>
            <a:graphicFrameLocks noGrp="1"/>
          </p:cNvGraphicFramePr>
          <p:nvPr>
            <p:ph idx="1"/>
            <p:extLst>
              <p:ext uri="{D42A27DB-BD31-4B8C-83A1-F6EECF244321}">
                <p14:modId xmlns:p14="http://schemas.microsoft.com/office/powerpoint/2010/main" val="2223691745"/>
              </p:ext>
            </p:extLst>
          </p:nvPr>
        </p:nvGraphicFramePr>
        <p:xfrm>
          <a:off x="4985886" y="231006"/>
          <a:ext cx="6367913" cy="6405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3345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a:extLst>
              <a:ext uri="{FF2B5EF4-FFF2-40B4-BE49-F238E27FC236}">
                <a16:creationId xmlns:a16="http://schemas.microsoft.com/office/drawing/2014/main" id="{2A0E58DB-1B45-41DE-87C8-59117128D128}"/>
              </a:ext>
            </a:extLst>
          </p:cNvPr>
          <p:cNvSpPr>
            <a:spLocks noGrp="1"/>
          </p:cNvSpPr>
          <p:nvPr>
            <p:ph type="title"/>
          </p:nvPr>
        </p:nvSpPr>
        <p:spPr>
          <a:xfrm>
            <a:off x="3045369" y="893851"/>
            <a:ext cx="5831504" cy="4140486"/>
          </a:xfrm>
        </p:spPr>
        <p:txBody>
          <a:bodyPr vert="horz" lIns="91440" tIns="45720" rIns="91440" bIns="45720" rtlCol="0" anchor="b">
            <a:normAutofit/>
          </a:bodyPr>
          <a:lstStyle/>
          <a:p>
            <a:pPr algn="ctr"/>
            <a:r>
              <a:rPr lang="en-US" sz="5100" kern="1200" dirty="0">
                <a:solidFill>
                  <a:srgbClr val="FFFFFF"/>
                </a:solidFill>
                <a:latin typeface="+mj-lt"/>
                <a:ea typeface="+mj-ea"/>
                <a:cs typeface="+mj-cs"/>
              </a:rPr>
              <a:t>What are the ways to support the pupils?</a:t>
            </a:r>
            <a:br>
              <a:rPr lang="en-US" sz="5100" dirty="0">
                <a:solidFill>
                  <a:srgbClr val="FFFFFF"/>
                </a:solidFill>
              </a:rPr>
            </a:br>
            <a:br>
              <a:rPr lang="en-US" sz="5100" dirty="0"/>
            </a:br>
            <a:r>
              <a:rPr lang="en-US" sz="5100" dirty="0">
                <a:solidFill>
                  <a:srgbClr val="FFFFFF"/>
                </a:solidFill>
                <a:cs typeface="Calibri Light"/>
              </a:rPr>
              <a:t>Well, there are many ways.......</a:t>
            </a:r>
            <a:endParaRPr lang="en-US" sz="5100" kern="1200" dirty="0">
              <a:solidFill>
                <a:srgbClr val="FFFFFF"/>
              </a:solidFill>
              <a:latin typeface="+mj-lt"/>
              <a:cs typeface="Calibri Light"/>
            </a:endParaRPr>
          </a:p>
        </p:txBody>
      </p:sp>
    </p:spTree>
    <p:extLst>
      <p:ext uri="{BB962C8B-B14F-4D97-AF65-F5344CB8AC3E}">
        <p14:creationId xmlns:p14="http://schemas.microsoft.com/office/powerpoint/2010/main" val="3635653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96E2F3EC-D4E7-4095-AD38-9CD9CAC2731A}"/>
              </a:ext>
            </a:extLst>
          </p:cNvPr>
          <p:cNvSpPr>
            <a:spLocks noGrp="1"/>
          </p:cNvSpPr>
          <p:nvPr>
            <p:ph type="title"/>
          </p:nvPr>
        </p:nvSpPr>
        <p:spPr>
          <a:xfrm>
            <a:off x="1245072" y="1289765"/>
            <a:ext cx="3651101" cy="4270963"/>
          </a:xfrm>
        </p:spPr>
        <p:txBody>
          <a:bodyPr anchor="ctr">
            <a:normAutofit/>
          </a:bodyPr>
          <a:lstStyle/>
          <a:p>
            <a:pPr algn="ctr"/>
            <a:r>
              <a:rPr lang="fi-FI" sz="5600">
                <a:solidFill>
                  <a:srgbClr val="FFFFFF"/>
                </a:solidFill>
                <a:cs typeface="Calibri Light"/>
              </a:rPr>
              <a:t>There are different forms of support: </a:t>
            </a:r>
            <a:endParaRPr lang="fi-FI" sz="5600">
              <a:solidFill>
                <a:srgbClr val="FFFFFF"/>
              </a:solidFill>
            </a:endParaRP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Sisällön paikkamerkki 2">
            <a:extLst>
              <a:ext uri="{FF2B5EF4-FFF2-40B4-BE49-F238E27FC236}">
                <a16:creationId xmlns:a16="http://schemas.microsoft.com/office/drawing/2014/main" id="{6A727B0C-6B02-4396-8BC2-894D8ED9807F}"/>
              </a:ext>
            </a:extLst>
          </p:cNvPr>
          <p:cNvSpPr>
            <a:spLocks noGrp="1"/>
          </p:cNvSpPr>
          <p:nvPr>
            <p:ph idx="1"/>
          </p:nvPr>
        </p:nvSpPr>
        <p:spPr>
          <a:xfrm>
            <a:off x="6297233" y="518400"/>
            <a:ext cx="4771607" cy="5837949"/>
          </a:xfrm>
        </p:spPr>
        <p:txBody>
          <a:bodyPr vert="horz" lIns="91440" tIns="45720" rIns="91440" bIns="45720" rtlCol="0" anchor="ctr">
            <a:normAutofit/>
          </a:bodyPr>
          <a:lstStyle/>
          <a:p>
            <a:r>
              <a:rPr lang="fi-FI" sz="2000" dirty="0" err="1">
                <a:solidFill>
                  <a:schemeClr val="tx1">
                    <a:alpha val="80000"/>
                  </a:schemeClr>
                </a:solidFill>
                <a:cs typeface="Calibri"/>
              </a:rPr>
              <a:t>Support</a:t>
            </a:r>
            <a:r>
              <a:rPr lang="fi-FI" sz="2000" dirty="0">
                <a:solidFill>
                  <a:schemeClr val="tx1">
                    <a:alpha val="80000"/>
                  </a:schemeClr>
                </a:solidFill>
                <a:cs typeface="Calibri"/>
              </a:rPr>
              <a:t> </a:t>
            </a:r>
            <a:r>
              <a:rPr lang="fi-FI" sz="2000" dirty="0" err="1">
                <a:solidFill>
                  <a:schemeClr val="tx1">
                    <a:alpha val="80000"/>
                  </a:schemeClr>
                </a:solidFill>
                <a:cs typeface="Calibri"/>
              </a:rPr>
              <a:t>teaching</a:t>
            </a:r>
            <a:r>
              <a:rPr lang="fi-FI" sz="2000" dirty="0">
                <a:solidFill>
                  <a:schemeClr val="tx1">
                    <a:alpha val="80000"/>
                  </a:schemeClr>
                </a:solidFill>
                <a:cs typeface="Calibri"/>
              </a:rPr>
              <a:t> </a:t>
            </a:r>
            <a:r>
              <a:rPr lang="fi-FI" sz="2000" dirty="0" err="1">
                <a:solidFill>
                  <a:schemeClr val="tx1">
                    <a:alpha val="80000"/>
                  </a:schemeClr>
                </a:solidFill>
                <a:cs typeface="Calibri"/>
              </a:rPr>
              <a:t>provided</a:t>
            </a:r>
            <a:r>
              <a:rPr lang="fi-FI" sz="2000" dirty="0">
                <a:solidFill>
                  <a:schemeClr val="tx1">
                    <a:alpha val="80000"/>
                  </a:schemeClr>
                </a:solidFill>
                <a:cs typeface="Calibri"/>
              </a:rPr>
              <a:t> </a:t>
            </a:r>
            <a:r>
              <a:rPr lang="fi-FI" sz="2000" dirty="0" err="1">
                <a:solidFill>
                  <a:schemeClr val="tx1">
                    <a:alpha val="80000"/>
                  </a:schemeClr>
                </a:solidFill>
                <a:cs typeface="Calibri"/>
              </a:rPr>
              <a:t>by</a:t>
            </a:r>
            <a:r>
              <a:rPr lang="fi-FI" sz="2000" dirty="0">
                <a:solidFill>
                  <a:schemeClr val="tx1">
                    <a:alpha val="80000"/>
                  </a:schemeClr>
                </a:solidFill>
                <a:cs typeface="Calibri"/>
              </a:rPr>
              <a:t> </a:t>
            </a:r>
            <a:r>
              <a:rPr lang="fi-FI" sz="2000" dirty="0" err="1">
                <a:solidFill>
                  <a:schemeClr val="tx1">
                    <a:alpha val="80000"/>
                  </a:schemeClr>
                </a:solidFill>
                <a:cs typeface="Calibri"/>
              </a:rPr>
              <a:t>the</a:t>
            </a:r>
            <a:r>
              <a:rPr lang="fi-FI" sz="2000" dirty="0">
                <a:solidFill>
                  <a:schemeClr val="tx1">
                    <a:alpha val="80000"/>
                  </a:schemeClr>
                </a:solidFill>
                <a:cs typeface="Calibri"/>
              </a:rPr>
              <a:t> </a:t>
            </a:r>
            <a:r>
              <a:rPr lang="fi-FI" sz="2000" dirty="0" err="1">
                <a:solidFill>
                  <a:schemeClr val="tx1">
                    <a:alpha val="80000"/>
                  </a:schemeClr>
                </a:solidFill>
                <a:cs typeface="Calibri"/>
              </a:rPr>
              <a:t>teachers</a:t>
            </a:r>
            <a:r>
              <a:rPr lang="fi-FI" sz="2000" dirty="0">
                <a:solidFill>
                  <a:schemeClr val="tx1">
                    <a:alpha val="80000"/>
                  </a:schemeClr>
                </a:solidFill>
                <a:cs typeface="Calibri"/>
              </a:rPr>
              <a:t> </a:t>
            </a:r>
            <a:r>
              <a:rPr lang="fi-FI" sz="2000" dirty="0" err="1">
                <a:solidFill>
                  <a:schemeClr val="tx1">
                    <a:alpha val="80000"/>
                  </a:schemeClr>
                </a:solidFill>
                <a:cs typeface="Calibri"/>
              </a:rPr>
              <a:t>before</a:t>
            </a:r>
            <a:r>
              <a:rPr lang="fi-FI" sz="2000" dirty="0">
                <a:solidFill>
                  <a:schemeClr val="tx1">
                    <a:alpha val="80000"/>
                  </a:schemeClr>
                </a:solidFill>
                <a:cs typeface="Calibri"/>
              </a:rPr>
              <a:t> </a:t>
            </a:r>
            <a:r>
              <a:rPr lang="fi-FI" sz="2000" dirty="0" err="1">
                <a:solidFill>
                  <a:schemeClr val="tx1">
                    <a:alpha val="80000"/>
                  </a:schemeClr>
                </a:solidFill>
                <a:cs typeface="Calibri"/>
              </a:rPr>
              <a:t>or</a:t>
            </a:r>
            <a:r>
              <a:rPr lang="fi-FI" sz="2000" dirty="0">
                <a:solidFill>
                  <a:schemeClr val="tx1">
                    <a:alpha val="80000"/>
                  </a:schemeClr>
                </a:solidFill>
                <a:cs typeface="Calibri"/>
              </a:rPr>
              <a:t> </a:t>
            </a:r>
            <a:r>
              <a:rPr lang="fi-FI" sz="2000" dirty="0" err="1">
                <a:solidFill>
                  <a:schemeClr val="tx1">
                    <a:alpha val="80000"/>
                  </a:schemeClr>
                </a:solidFill>
                <a:cs typeface="Calibri"/>
              </a:rPr>
              <a:t>after</a:t>
            </a:r>
            <a:r>
              <a:rPr lang="fi-FI" sz="2000" dirty="0">
                <a:solidFill>
                  <a:schemeClr val="tx1">
                    <a:alpha val="80000"/>
                  </a:schemeClr>
                </a:solidFill>
                <a:cs typeface="Calibri"/>
              </a:rPr>
              <a:t> </a:t>
            </a:r>
            <a:r>
              <a:rPr lang="fi-FI" sz="2000" dirty="0" err="1">
                <a:solidFill>
                  <a:schemeClr val="tx1">
                    <a:alpha val="80000"/>
                  </a:schemeClr>
                </a:solidFill>
                <a:cs typeface="Calibri"/>
              </a:rPr>
              <a:t>the</a:t>
            </a:r>
            <a:r>
              <a:rPr lang="fi-FI" sz="2000" dirty="0">
                <a:solidFill>
                  <a:schemeClr val="tx1">
                    <a:alpha val="80000"/>
                  </a:schemeClr>
                </a:solidFill>
                <a:cs typeface="Calibri"/>
              </a:rPr>
              <a:t> </a:t>
            </a:r>
            <a:r>
              <a:rPr lang="fi-FI" sz="2000" dirty="0" err="1">
                <a:solidFill>
                  <a:schemeClr val="tx1">
                    <a:alpha val="80000"/>
                  </a:schemeClr>
                </a:solidFill>
                <a:cs typeface="Calibri"/>
              </a:rPr>
              <a:t>school</a:t>
            </a:r>
            <a:r>
              <a:rPr lang="fi-FI" sz="2000" dirty="0">
                <a:solidFill>
                  <a:schemeClr val="tx1">
                    <a:alpha val="80000"/>
                  </a:schemeClr>
                </a:solidFill>
                <a:cs typeface="Calibri"/>
              </a:rPr>
              <a:t> </a:t>
            </a:r>
            <a:r>
              <a:rPr lang="fi-FI" sz="2000" dirty="0" err="1">
                <a:solidFill>
                  <a:schemeClr val="tx1">
                    <a:alpha val="80000"/>
                  </a:schemeClr>
                </a:solidFill>
                <a:cs typeface="Calibri"/>
              </a:rPr>
              <a:t>day</a:t>
            </a:r>
            <a:endParaRPr lang="fi-FI" sz="2000" dirty="0">
              <a:solidFill>
                <a:schemeClr val="tx1">
                  <a:alpha val="80000"/>
                </a:schemeClr>
              </a:solidFill>
              <a:cs typeface="Calibri"/>
            </a:endParaRPr>
          </a:p>
          <a:p>
            <a:r>
              <a:rPr lang="fi-FI" sz="2000" dirty="0" err="1">
                <a:solidFill>
                  <a:schemeClr val="tx1">
                    <a:alpha val="80000"/>
                  </a:schemeClr>
                </a:solidFill>
                <a:cs typeface="Calibri"/>
              </a:rPr>
              <a:t>Modified</a:t>
            </a:r>
            <a:r>
              <a:rPr lang="fi-FI" sz="2000" dirty="0">
                <a:solidFill>
                  <a:schemeClr val="tx1">
                    <a:alpha val="80000"/>
                  </a:schemeClr>
                </a:solidFill>
                <a:cs typeface="Calibri"/>
              </a:rPr>
              <a:t> </a:t>
            </a:r>
            <a:r>
              <a:rPr lang="fi-FI" sz="2000" dirty="0" err="1">
                <a:solidFill>
                  <a:schemeClr val="tx1">
                    <a:alpha val="80000"/>
                  </a:schemeClr>
                </a:solidFill>
                <a:cs typeface="Calibri"/>
              </a:rPr>
              <a:t>exercises</a:t>
            </a:r>
            <a:r>
              <a:rPr lang="fi-FI" sz="2000" dirty="0">
                <a:solidFill>
                  <a:schemeClr val="tx1">
                    <a:alpha val="80000"/>
                  </a:schemeClr>
                </a:solidFill>
                <a:cs typeface="Calibri"/>
              </a:rPr>
              <a:t> and </a:t>
            </a:r>
            <a:r>
              <a:rPr lang="fi-FI" sz="2000" dirty="0" err="1">
                <a:solidFill>
                  <a:schemeClr val="tx1">
                    <a:alpha val="80000"/>
                  </a:schemeClr>
                </a:solidFill>
                <a:cs typeface="Calibri"/>
              </a:rPr>
              <a:t>tests</a:t>
            </a:r>
            <a:r>
              <a:rPr lang="fi-FI" sz="2000" dirty="0">
                <a:solidFill>
                  <a:schemeClr val="tx1">
                    <a:alpha val="80000"/>
                  </a:schemeClr>
                </a:solidFill>
                <a:cs typeface="Calibri"/>
              </a:rPr>
              <a:t> to suit </a:t>
            </a:r>
            <a:r>
              <a:rPr lang="fi-FI" sz="2000" dirty="0" err="1">
                <a:solidFill>
                  <a:schemeClr val="tx1">
                    <a:alpha val="80000"/>
                  </a:schemeClr>
                </a:solidFill>
                <a:cs typeface="Calibri"/>
              </a:rPr>
              <a:t>the</a:t>
            </a:r>
            <a:r>
              <a:rPr lang="fi-FI" sz="2000" dirty="0">
                <a:solidFill>
                  <a:schemeClr val="tx1">
                    <a:alpha val="80000"/>
                  </a:schemeClr>
                </a:solidFill>
                <a:cs typeface="Calibri"/>
              </a:rPr>
              <a:t> </a:t>
            </a:r>
            <a:r>
              <a:rPr lang="fi-FI" sz="2000" dirty="0" err="1">
                <a:solidFill>
                  <a:schemeClr val="tx1">
                    <a:alpha val="80000"/>
                  </a:schemeClr>
                </a:solidFill>
                <a:cs typeface="Calibri"/>
              </a:rPr>
              <a:t>needs</a:t>
            </a:r>
            <a:r>
              <a:rPr lang="fi-FI" sz="2000" dirty="0">
                <a:solidFill>
                  <a:schemeClr val="tx1">
                    <a:alpha val="80000"/>
                  </a:schemeClr>
                </a:solidFill>
                <a:cs typeface="Calibri"/>
              </a:rPr>
              <a:t> of </a:t>
            </a:r>
            <a:r>
              <a:rPr lang="fi-FI" sz="2000" dirty="0" err="1">
                <a:solidFill>
                  <a:schemeClr val="tx1">
                    <a:alpha val="80000"/>
                  </a:schemeClr>
                </a:solidFill>
                <a:cs typeface="Calibri"/>
              </a:rPr>
              <a:t>the</a:t>
            </a:r>
            <a:r>
              <a:rPr lang="fi-FI" sz="2000" dirty="0">
                <a:solidFill>
                  <a:schemeClr val="tx1">
                    <a:alpha val="80000"/>
                  </a:schemeClr>
                </a:solidFill>
                <a:cs typeface="Calibri"/>
              </a:rPr>
              <a:t> </a:t>
            </a:r>
            <a:r>
              <a:rPr lang="fi-FI" sz="2000" dirty="0" err="1">
                <a:solidFill>
                  <a:schemeClr val="tx1">
                    <a:alpha val="80000"/>
                  </a:schemeClr>
                </a:solidFill>
                <a:cs typeface="Calibri"/>
              </a:rPr>
              <a:t>pupil</a:t>
            </a:r>
            <a:r>
              <a:rPr lang="fi-FI" sz="2000" dirty="0">
                <a:solidFill>
                  <a:schemeClr val="tx1">
                    <a:alpha val="80000"/>
                  </a:schemeClr>
                </a:solidFill>
                <a:cs typeface="Calibri"/>
              </a:rPr>
              <a:t> (</a:t>
            </a:r>
            <a:r>
              <a:rPr lang="fi-FI" sz="2000" dirty="0" err="1">
                <a:solidFill>
                  <a:schemeClr val="tx1">
                    <a:alpha val="80000"/>
                  </a:schemeClr>
                </a:solidFill>
                <a:cs typeface="Calibri"/>
              </a:rPr>
              <a:t>also</a:t>
            </a:r>
            <a:r>
              <a:rPr lang="fi-FI" sz="2000" dirty="0">
                <a:solidFill>
                  <a:schemeClr val="tx1">
                    <a:alpha val="80000"/>
                  </a:schemeClr>
                </a:solidFill>
                <a:cs typeface="Calibri"/>
              </a:rPr>
              <a:t> </a:t>
            </a:r>
            <a:r>
              <a:rPr lang="fi-FI" sz="2000" dirty="0" err="1">
                <a:solidFill>
                  <a:schemeClr val="tx1">
                    <a:alpha val="80000"/>
                  </a:schemeClr>
                </a:solidFill>
                <a:cs typeface="Calibri"/>
              </a:rPr>
              <a:t>the</a:t>
            </a:r>
            <a:r>
              <a:rPr lang="fi-FI" sz="2000" dirty="0">
                <a:solidFill>
                  <a:schemeClr val="tx1">
                    <a:alpha val="80000"/>
                  </a:schemeClr>
                </a:solidFill>
                <a:cs typeface="Calibri"/>
              </a:rPr>
              <a:t> </a:t>
            </a:r>
            <a:r>
              <a:rPr lang="fi-FI" sz="2000" dirty="0" err="1">
                <a:solidFill>
                  <a:schemeClr val="tx1">
                    <a:alpha val="80000"/>
                  </a:schemeClr>
                </a:solidFill>
                <a:cs typeface="Calibri"/>
              </a:rPr>
              <a:t>needs</a:t>
            </a:r>
            <a:r>
              <a:rPr lang="fi-FI" sz="2000" dirty="0">
                <a:solidFill>
                  <a:schemeClr val="tx1">
                    <a:alpha val="80000"/>
                  </a:schemeClr>
                </a:solidFill>
                <a:cs typeface="Calibri"/>
              </a:rPr>
              <a:t> of a </a:t>
            </a:r>
            <a:r>
              <a:rPr lang="fi-FI" sz="2000" dirty="0" err="1">
                <a:solidFill>
                  <a:schemeClr val="tx1">
                    <a:alpha val="80000"/>
                  </a:schemeClr>
                </a:solidFill>
                <a:cs typeface="Calibri"/>
              </a:rPr>
              <a:t>skilled</a:t>
            </a:r>
            <a:r>
              <a:rPr lang="fi-FI" sz="2000" dirty="0">
                <a:solidFill>
                  <a:schemeClr val="tx1">
                    <a:alpha val="80000"/>
                  </a:schemeClr>
                </a:solidFill>
                <a:cs typeface="Calibri"/>
              </a:rPr>
              <a:t> </a:t>
            </a:r>
            <a:r>
              <a:rPr lang="fi-FI" sz="2000" dirty="0" err="1">
                <a:solidFill>
                  <a:schemeClr val="tx1">
                    <a:alpha val="80000"/>
                  </a:schemeClr>
                </a:solidFill>
                <a:cs typeface="Calibri"/>
              </a:rPr>
              <a:t>pupil</a:t>
            </a:r>
            <a:r>
              <a:rPr lang="fi-FI" sz="2000" dirty="0">
                <a:solidFill>
                  <a:schemeClr val="tx1">
                    <a:alpha val="80000"/>
                  </a:schemeClr>
                </a:solidFill>
                <a:cs typeface="Calibri"/>
              </a:rPr>
              <a:t>!)</a:t>
            </a:r>
          </a:p>
          <a:p>
            <a:r>
              <a:rPr lang="fi-FI" sz="2000" dirty="0" err="1">
                <a:solidFill>
                  <a:schemeClr val="tx1">
                    <a:alpha val="80000"/>
                  </a:schemeClr>
                </a:solidFill>
                <a:cs typeface="Calibri"/>
              </a:rPr>
              <a:t>Different</a:t>
            </a:r>
            <a:r>
              <a:rPr lang="fi-FI" sz="2000" dirty="0">
                <a:solidFill>
                  <a:schemeClr val="tx1">
                    <a:alpha val="80000"/>
                  </a:schemeClr>
                </a:solidFill>
                <a:cs typeface="Calibri"/>
              </a:rPr>
              <a:t> </a:t>
            </a:r>
            <a:r>
              <a:rPr lang="fi-FI" sz="2000" dirty="0" err="1">
                <a:solidFill>
                  <a:schemeClr val="tx1">
                    <a:alpha val="80000"/>
                  </a:schemeClr>
                </a:solidFill>
                <a:cs typeface="Calibri"/>
              </a:rPr>
              <a:t>kinds</a:t>
            </a:r>
            <a:r>
              <a:rPr lang="fi-FI" sz="2000" dirty="0">
                <a:solidFill>
                  <a:schemeClr val="tx1">
                    <a:alpha val="80000"/>
                  </a:schemeClr>
                </a:solidFill>
                <a:cs typeface="Calibri"/>
              </a:rPr>
              <a:t> of </a:t>
            </a:r>
            <a:r>
              <a:rPr lang="fi-FI" sz="2000" dirty="0" err="1">
                <a:solidFill>
                  <a:schemeClr val="tx1">
                    <a:alpha val="80000"/>
                  </a:schemeClr>
                </a:solidFill>
                <a:cs typeface="Calibri"/>
              </a:rPr>
              <a:t>arrangements</a:t>
            </a:r>
            <a:r>
              <a:rPr lang="fi-FI" sz="2000" dirty="0">
                <a:solidFill>
                  <a:schemeClr val="tx1">
                    <a:alpha val="80000"/>
                  </a:schemeClr>
                </a:solidFill>
                <a:cs typeface="Calibri"/>
              </a:rPr>
              <a:t> in </a:t>
            </a:r>
            <a:r>
              <a:rPr lang="fi-FI" sz="2000" dirty="0" err="1">
                <a:solidFill>
                  <a:schemeClr val="tx1">
                    <a:alpha val="80000"/>
                  </a:schemeClr>
                </a:solidFill>
                <a:cs typeface="Calibri"/>
              </a:rPr>
              <a:t>the</a:t>
            </a:r>
            <a:r>
              <a:rPr lang="fi-FI" sz="2000" dirty="0">
                <a:solidFill>
                  <a:schemeClr val="tx1">
                    <a:alpha val="80000"/>
                  </a:schemeClr>
                </a:solidFill>
                <a:cs typeface="Calibri"/>
              </a:rPr>
              <a:t> </a:t>
            </a:r>
            <a:r>
              <a:rPr lang="fi-FI" sz="2000" dirty="0" err="1">
                <a:solidFill>
                  <a:schemeClr val="tx1">
                    <a:alpha val="80000"/>
                  </a:schemeClr>
                </a:solidFill>
                <a:cs typeface="Calibri"/>
              </a:rPr>
              <a:t>classroom</a:t>
            </a:r>
            <a:r>
              <a:rPr lang="fi-FI" sz="2000" dirty="0">
                <a:solidFill>
                  <a:schemeClr val="tx1">
                    <a:alpha val="80000"/>
                  </a:schemeClr>
                </a:solidFill>
                <a:cs typeface="Calibri"/>
              </a:rPr>
              <a:t> (</a:t>
            </a:r>
            <a:r>
              <a:rPr lang="fi-FI" sz="2000" dirty="0" err="1">
                <a:solidFill>
                  <a:schemeClr val="tx1">
                    <a:alpha val="80000"/>
                  </a:schemeClr>
                </a:solidFill>
                <a:cs typeface="Calibri"/>
              </a:rPr>
              <a:t>e.g</a:t>
            </a:r>
            <a:r>
              <a:rPr lang="fi-FI" sz="2000" dirty="0">
                <a:solidFill>
                  <a:schemeClr val="tx1">
                    <a:alpha val="80000"/>
                  </a:schemeClr>
                </a:solidFill>
                <a:cs typeface="Calibri"/>
              </a:rPr>
              <a:t>. </a:t>
            </a:r>
            <a:r>
              <a:rPr lang="fi-FI" sz="2000" dirty="0" err="1">
                <a:solidFill>
                  <a:schemeClr val="tx1">
                    <a:alpha val="80000"/>
                  </a:schemeClr>
                </a:solidFill>
                <a:cs typeface="Calibri"/>
              </a:rPr>
              <a:t>use</a:t>
            </a:r>
            <a:r>
              <a:rPr lang="fi-FI" sz="2000" dirty="0">
                <a:solidFill>
                  <a:schemeClr val="tx1">
                    <a:alpha val="80000"/>
                  </a:schemeClr>
                </a:solidFill>
                <a:cs typeface="Calibri"/>
              </a:rPr>
              <a:t> of a </a:t>
            </a:r>
            <a:r>
              <a:rPr lang="fi-FI" sz="2000" dirty="0" err="1">
                <a:solidFill>
                  <a:schemeClr val="tx1">
                    <a:alpha val="80000"/>
                  </a:schemeClr>
                </a:solidFill>
                <a:cs typeface="Calibri"/>
              </a:rPr>
              <a:t>class</a:t>
            </a:r>
            <a:r>
              <a:rPr lang="fi-FI" sz="2000" dirty="0">
                <a:solidFill>
                  <a:schemeClr val="tx1">
                    <a:alpha val="80000"/>
                  </a:schemeClr>
                </a:solidFill>
                <a:cs typeface="Calibri"/>
              </a:rPr>
              <a:t> </a:t>
            </a:r>
            <a:r>
              <a:rPr lang="fi-FI" sz="2000" dirty="0" err="1">
                <a:solidFill>
                  <a:schemeClr val="tx1">
                    <a:alpha val="80000"/>
                  </a:schemeClr>
                </a:solidFill>
                <a:cs typeface="Calibri"/>
              </a:rPr>
              <a:t>assistant</a:t>
            </a:r>
            <a:r>
              <a:rPr lang="fi-FI" sz="2000" dirty="0">
                <a:solidFill>
                  <a:schemeClr val="tx1">
                    <a:alpha val="80000"/>
                  </a:schemeClr>
                </a:solidFill>
                <a:cs typeface="Calibri"/>
              </a:rPr>
              <a:t> </a:t>
            </a:r>
            <a:r>
              <a:rPr lang="fi-FI" sz="2000" dirty="0" err="1">
                <a:solidFill>
                  <a:schemeClr val="tx1">
                    <a:alpha val="80000"/>
                  </a:schemeClr>
                </a:solidFill>
                <a:cs typeface="Calibri"/>
              </a:rPr>
              <a:t>or</a:t>
            </a:r>
            <a:r>
              <a:rPr lang="fi-FI" sz="2000" dirty="0">
                <a:solidFill>
                  <a:schemeClr val="tx1">
                    <a:alpha val="80000"/>
                  </a:schemeClr>
                </a:solidFill>
                <a:cs typeface="Calibri"/>
              </a:rPr>
              <a:t> </a:t>
            </a:r>
            <a:r>
              <a:rPr lang="fi-FI" sz="2000" dirty="0" err="1">
                <a:solidFill>
                  <a:schemeClr val="tx1">
                    <a:alpha val="80000"/>
                  </a:schemeClr>
                </a:solidFill>
                <a:cs typeface="Calibri"/>
              </a:rPr>
              <a:t>two</a:t>
            </a:r>
            <a:r>
              <a:rPr lang="fi-FI" sz="2000" dirty="0">
                <a:solidFill>
                  <a:schemeClr val="tx1">
                    <a:alpha val="80000"/>
                  </a:schemeClr>
                </a:solidFill>
                <a:cs typeface="Calibri"/>
              </a:rPr>
              <a:t> </a:t>
            </a:r>
            <a:r>
              <a:rPr lang="fi-FI" sz="2000" dirty="0" err="1">
                <a:solidFill>
                  <a:schemeClr val="tx1">
                    <a:alpha val="80000"/>
                  </a:schemeClr>
                </a:solidFill>
                <a:cs typeface="Calibri"/>
              </a:rPr>
              <a:t>teachers</a:t>
            </a:r>
            <a:r>
              <a:rPr lang="fi-FI" sz="2000" dirty="0">
                <a:solidFill>
                  <a:schemeClr val="tx1">
                    <a:alpha val="80000"/>
                  </a:schemeClr>
                </a:solidFill>
                <a:cs typeface="Calibri"/>
              </a:rPr>
              <a:t> in </a:t>
            </a:r>
            <a:r>
              <a:rPr lang="fi-FI" sz="2000" dirty="0" err="1">
                <a:solidFill>
                  <a:schemeClr val="tx1">
                    <a:alpha val="80000"/>
                  </a:schemeClr>
                </a:solidFill>
                <a:cs typeface="Calibri"/>
              </a:rPr>
              <a:t>the</a:t>
            </a:r>
            <a:r>
              <a:rPr lang="fi-FI" sz="2000" dirty="0">
                <a:solidFill>
                  <a:schemeClr val="tx1">
                    <a:alpha val="80000"/>
                  </a:schemeClr>
                </a:solidFill>
                <a:cs typeface="Calibri"/>
              </a:rPr>
              <a:t> </a:t>
            </a:r>
            <a:r>
              <a:rPr lang="fi-FI" sz="2000" dirty="0" err="1">
                <a:solidFill>
                  <a:schemeClr val="tx1">
                    <a:alpha val="80000"/>
                  </a:schemeClr>
                </a:solidFill>
                <a:cs typeface="Calibri"/>
              </a:rPr>
              <a:t>classroom</a:t>
            </a:r>
            <a:r>
              <a:rPr lang="fi-FI" sz="2000" dirty="0">
                <a:solidFill>
                  <a:schemeClr val="tx1">
                    <a:alpha val="80000"/>
                  </a:schemeClr>
                </a:solidFill>
                <a:cs typeface="Calibri"/>
              </a:rPr>
              <a:t>)</a:t>
            </a:r>
          </a:p>
          <a:p>
            <a:r>
              <a:rPr lang="fi-FI" sz="2000" dirty="0" err="1">
                <a:solidFill>
                  <a:schemeClr val="tx1">
                    <a:alpha val="80000"/>
                  </a:schemeClr>
                </a:solidFill>
                <a:cs typeface="Calibri"/>
              </a:rPr>
              <a:t>The</a:t>
            </a:r>
            <a:r>
              <a:rPr lang="fi-FI" sz="2000" dirty="0">
                <a:solidFill>
                  <a:schemeClr val="tx1">
                    <a:alpha val="80000"/>
                  </a:schemeClr>
                </a:solidFill>
                <a:cs typeface="Calibri"/>
              </a:rPr>
              <a:t> help of a </a:t>
            </a:r>
            <a:r>
              <a:rPr lang="fi-FI" sz="2000" dirty="0" err="1">
                <a:solidFill>
                  <a:schemeClr val="tx1">
                    <a:alpha val="80000"/>
                  </a:schemeClr>
                </a:solidFill>
                <a:cs typeface="Calibri"/>
              </a:rPr>
              <a:t>special</a:t>
            </a:r>
            <a:r>
              <a:rPr lang="fi-FI" sz="2000" dirty="0">
                <a:solidFill>
                  <a:schemeClr val="tx1">
                    <a:alpha val="80000"/>
                  </a:schemeClr>
                </a:solidFill>
                <a:cs typeface="Calibri"/>
              </a:rPr>
              <a:t> </a:t>
            </a:r>
            <a:r>
              <a:rPr lang="fi-FI" sz="2000" dirty="0" err="1">
                <a:solidFill>
                  <a:schemeClr val="tx1">
                    <a:alpha val="80000"/>
                  </a:schemeClr>
                </a:solidFill>
                <a:cs typeface="Calibri"/>
              </a:rPr>
              <a:t>educational</a:t>
            </a:r>
            <a:r>
              <a:rPr lang="fi-FI" sz="2000" dirty="0">
                <a:solidFill>
                  <a:schemeClr val="tx1">
                    <a:alpha val="80000"/>
                  </a:schemeClr>
                </a:solidFill>
                <a:cs typeface="Calibri"/>
              </a:rPr>
              <a:t> </a:t>
            </a:r>
            <a:r>
              <a:rPr lang="fi-FI" sz="2000" dirty="0" err="1">
                <a:solidFill>
                  <a:schemeClr val="tx1">
                    <a:alpha val="80000"/>
                  </a:schemeClr>
                </a:solidFill>
                <a:cs typeface="Calibri"/>
              </a:rPr>
              <a:t>teacher</a:t>
            </a:r>
            <a:endParaRPr lang="fi-FI" sz="2000" dirty="0">
              <a:solidFill>
                <a:schemeClr val="tx1">
                  <a:alpha val="80000"/>
                </a:schemeClr>
              </a:solidFill>
              <a:cs typeface="Calibri"/>
            </a:endParaRPr>
          </a:p>
          <a:p>
            <a:r>
              <a:rPr lang="fi-FI" sz="2000" dirty="0" err="1">
                <a:solidFill>
                  <a:schemeClr val="tx1">
                    <a:alpha val="80000"/>
                  </a:schemeClr>
                </a:solidFill>
                <a:cs typeface="Calibri"/>
              </a:rPr>
              <a:t>Flexible</a:t>
            </a:r>
            <a:r>
              <a:rPr lang="fi-FI" sz="2000" dirty="0">
                <a:solidFill>
                  <a:schemeClr val="tx1">
                    <a:alpha val="80000"/>
                  </a:schemeClr>
                </a:solidFill>
                <a:cs typeface="Calibri"/>
              </a:rPr>
              <a:t> </a:t>
            </a:r>
            <a:r>
              <a:rPr lang="fi-FI" sz="2000" dirty="0" err="1">
                <a:solidFill>
                  <a:schemeClr val="tx1">
                    <a:alpha val="80000"/>
                  </a:schemeClr>
                </a:solidFill>
                <a:cs typeface="Calibri"/>
              </a:rPr>
              <a:t>teaching</a:t>
            </a:r>
            <a:r>
              <a:rPr lang="fi-FI" sz="2000" dirty="0">
                <a:solidFill>
                  <a:schemeClr val="tx1">
                    <a:alpha val="80000"/>
                  </a:schemeClr>
                </a:solidFill>
                <a:cs typeface="Calibri"/>
              </a:rPr>
              <a:t> </a:t>
            </a:r>
            <a:r>
              <a:rPr lang="fi-FI" sz="2000" dirty="0" err="1">
                <a:solidFill>
                  <a:schemeClr val="tx1">
                    <a:alpha val="80000"/>
                  </a:schemeClr>
                </a:solidFill>
                <a:cs typeface="Calibri"/>
              </a:rPr>
              <a:t>groups</a:t>
            </a:r>
            <a:endParaRPr lang="fi-FI" sz="2000" dirty="0">
              <a:solidFill>
                <a:schemeClr val="tx1">
                  <a:alpha val="80000"/>
                </a:schemeClr>
              </a:solidFill>
              <a:cs typeface="Calibri"/>
            </a:endParaRPr>
          </a:p>
          <a:p>
            <a:r>
              <a:rPr lang="fi-FI" sz="2000" dirty="0" err="1">
                <a:solidFill>
                  <a:schemeClr val="tx1">
                    <a:alpha val="80000"/>
                  </a:schemeClr>
                </a:solidFill>
                <a:cs typeface="Calibri"/>
              </a:rPr>
              <a:t>The</a:t>
            </a:r>
            <a:r>
              <a:rPr lang="fi-FI" sz="2000" dirty="0">
                <a:solidFill>
                  <a:schemeClr val="tx1">
                    <a:alpha val="80000"/>
                  </a:schemeClr>
                </a:solidFill>
                <a:cs typeface="Calibri"/>
              </a:rPr>
              <a:t> help of </a:t>
            </a:r>
            <a:r>
              <a:rPr lang="fi-FI" sz="2000" dirty="0" err="1">
                <a:solidFill>
                  <a:schemeClr val="tx1">
                    <a:alpha val="80000"/>
                  </a:schemeClr>
                </a:solidFill>
                <a:cs typeface="Calibri"/>
              </a:rPr>
              <a:t>social</a:t>
            </a:r>
            <a:r>
              <a:rPr lang="fi-FI" sz="2000" dirty="0">
                <a:solidFill>
                  <a:schemeClr val="tx1">
                    <a:alpha val="80000"/>
                  </a:schemeClr>
                </a:solidFill>
                <a:cs typeface="Calibri"/>
              </a:rPr>
              <a:t> </a:t>
            </a:r>
            <a:r>
              <a:rPr lang="fi-FI" sz="2000" dirty="0" err="1">
                <a:solidFill>
                  <a:schemeClr val="tx1">
                    <a:alpha val="80000"/>
                  </a:schemeClr>
                </a:solidFill>
                <a:cs typeface="Calibri"/>
              </a:rPr>
              <a:t>workers</a:t>
            </a:r>
            <a:r>
              <a:rPr lang="fi-FI" sz="2000" dirty="0">
                <a:solidFill>
                  <a:schemeClr val="tx1">
                    <a:alpha val="80000"/>
                  </a:schemeClr>
                </a:solidFill>
                <a:cs typeface="Calibri"/>
              </a:rPr>
              <a:t>, </a:t>
            </a:r>
            <a:r>
              <a:rPr lang="fi-FI" sz="2000" dirty="0" err="1">
                <a:solidFill>
                  <a:schemeClr val="tx1">
                    <a:alpha val="80000"/>
                  </a:schemeClr>
                </a:solidFill>
                <a:cs typeface="Calibri"/>
              </a:rPr>
              <a:t>psychologists</a:t>
            </a:r>
            <a:r>
              <a:rPr lang="fi-FI" sz="2000" dirty="0">
                <a:solidFill>
                  <a:schemeClr val="tx1">
                    <a:alpha val="80000"/>
                  </a:schemeClr>
                </a:solidFill>
                <a:cs typeface="Calibri"/>
              </a:rPr>
              <a:t> and </a:t>
            </a:r>
            <a:r>
              <a:rPr lang="fi-FI" sz="2000" dirty="0" err="1">
                <a:solidFill>
                  <a:schemeClr val="tx1">
                    <a:alpha val="80000"/>
                  </a:schemeClr>
                </a:solidFill>
                <a:cs typeface="Calibri"/>
              </a:rPr>
              <a:t>other</a:t>
            </a:r>
            <a:r>
              <a:rPr lang="fi-FI" sz="2000" dirty="0">
                <a:solidFill>
                  <a:schemeClr val="tx1">
                    <a:alpha val="80000"/>
                  </a:schemeClr>
                </a:solidFill>
                <a:cs typeface="Calibri"/>
              </a:rPr>
              <a:t> </a:t>
            </a:r>
            <a:r>
              <a:rPr lang="fi-FI" sz="2000" dirty="0" err="1">
                <a:solidFill>
                  <a:schemeClr val="tx1">
                    <a:alpha val="80000"/>
                  </a:schemeClr>
                </a:solidFill>
                <a:cs typeface="Calibri"/>
              </a:rPr>
              <a:t>specialists</a:t>
            </a:r>
            <a:endParaRPr lang="fi-FI" dirty="0">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4519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isällön paikkamerkki 2">
            <a:extLst>
              <a:ext uri="{FF2B5EF4-FFF2-40B4-BE49-F238E27FC236}">
                <a16:creationId xmlns:a16="http://schemas.microsoft.com/office/drawing/2014/main" id="{7A97027F-0C5C-40A5-9B36-20F433E42755}"/>
              </a:ext>
            </a:extLst>
          </p:cNvPr>
          <p:cNvSpPr>
            <a:spLocks noGrp="1"/>
          </p:cNvSpPr>
          <p:nvPr>
            <p:ph idx="1"/>
          </p:nvPr>
        </p:nvSpPr>
        <p:spPr>
          <a:xfrm>
            <a:off x="4439633" y="4518923"/>
            <a:ext cx="3312734" cy="1141851"/>
          </a:xfrm>
          <a:noFill/>
        </p:spPr>
        <p:txBody>
          <a:bodyPr vert="horz" lIns="91440" tIns="45720" rIns="91440" bIns="45720" rtlCol="0">
            <a:normAutofit/>
          </a:bodyPr>
          <a:lstStyle/>
          <a:p>
            <a:pPr marL="0" indent="0" algn="ctr">
              <a:buNone/>
            </a:pPr>
            <a:r>
              <a:rPr lang="en-US" sz="2000">
                <a:solidFill>
                  <a:srgbClr val="080808"/>
                </a:solidFill>
              </a:rPr>
              <a:t>Pupil</a:t>
            </a:r>
            <a:r>
              <a:rPr lang="en-US" sz="2000" kern="1200">
                <a:solidFill>
                  <a:srgbClr val="080808"/>
                </a:solidFill>
                <a:latin typeface="+mn-lt"/>
                <a:ea typeface="+mn-ea"/>
                <a:cs typeface="+mn-cs"/>
              </a:rPr>
              <a:t>’s learning and schooling must be monitored and assessed regularly </a:t>
            </a:r>
          </a:p>
        </p:txBody>
      </p:sp>
      <p:sp>
        <p:nvSpPr>
          <p:cNvPr id="2" name="Otsikko 1">
            <a:extLst>
              <a:ext uri="{FF2B5EF4-FFF2-40B4-BE49-F238E27FC236}">
                <a16:creationId xmlns:a16="http://schemas.microsoft.com/office/drawing/2014/main" id="{29D4EABF-304D-46C5-82F9-B8015BA705D9}"/>
              </a:ext>
            </a:extLst>
          </p:cNvPr>
          <p:cNvSpPr>
            <a:spLocks noGrp="1"/>
          </p:cNvSpPr>
          <p:nvPr>
            <p:ph type="title"/>
          </p:nvPr>
        </p:nvSpPr>
        <p:spPr>
          <a:xfrm>
            <a:off x="3204642" y="2353641"/>
            <a:ext cx="5782716" cy="2150719"/>
          </a:xfrm>
          <a:noFill/>
        </p:spPr>
        <p:txBody>
          <a:bodyPr vert="horz" lIns="91440" tIns="45720" rIns="91440" bIns="45720" rtlCol="0" anchor="ctr">
            <a:normAutofit/>
          </a:bodyPr>
          <a:lstStyle/>
          <a:p>
            <a:pPr algn="ctr"/>
            <a:r>
              <a:rPr lang="en-US" sz="3600" kern="1200">
                <a:solidFill>
                  <a:srgbClr val="080808"/>
                </a:solidFill>
                <a:latin typeface="+mj-lt"/>
                <a:ea typeface="+mj-ea"/>
                <a:cs typeface="+mj-cs"/>
              </a:rPr>
              <a:t>Support is systematic</a:t>
            </a: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009227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41">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44" name="Rectangle 43">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Otsikko 1">
            <a:extLst>
              <a:ext uri="{FF2B5EF4-FFF2-40B4-BE49-F238E27FC236}">
                <a16:creationId xmlns:a16="http://schemas.microsoft.com/office/drawing/2014/main" id="{1D5FA682-6827-4905-BCC6-34CA924E7E4C}"/>
              </a:ext>
            </a:extLst>
          </p:cNvPr>
          <p:cNvSpPr>
            <a:spLocks noGrp="1"/>
          </p:cNvSpPr>
          <p:nvPr>
            <p:ph type="title"/>
          </p:nvPr>
        </p:nvSpPr>
        <p:spPr>
          <a:xfrm>
            <a:off x="1998875" y="1302871"/>
            <a:ext cx="8188026" cy="2044650"/>
          </a:xfrm>
        </p:spPr>
        <p:txBody>
          <a:bodyPr anchor="b">
            <a:normAutofit/>
          </a:bodyPr>
          <a:lstStyle/>
          <a:p>
            <a:pPr algn="ctr"/>
            <a:r>
              <a:rPr lang="fi-FI" sz="4800">
                <a:cs typeface="Calibri Light"/>
              </a:rPr>
              <a:t>No full inclusion yet</a:t>
            </a:r>
            <a:endParaRPr lang="fi-FI" sz="4800"/>
          </a:p>
        </p:txBody>
      </p:sp>
      <p:sp>
        <p:nvSpPr>
          <p:cNvPr id="3" name="Sisällön paikkamerkki 2">
            <a:extLst>
              <a:ext uri="{FF2B5EF4-FFF2-40B4-BE49-F238E27FC236}">
                <a16:creationId xmlns:a16="http://schemas.microsoft.com/office/drawing/2014/main" id="{A86EDB21-BE70-4816-ACAF-5342214F8695}"/>
              </a:ext>
            </a:extLst>
          </p:cNvPr>
          <p:cNvSpPr>
            <a:spLocks noGrp="1"/>
          </p:cNvSpPr>
          <p:nvPr>
            <p:ph idx="1"/>
          </p:nvPr>
        </p:nvSpPr>
        <p:spPr>
          <a:xfrm>
            <a:off x="1993641" y="3519236"/>
            <a:ext cx="8192843" cy="2057046"/>
          </a:xfrm>
        </p:spPr>
        <p:txBody>
          <a:bodyPr vert="horz" lIns="91440" tIns="45720" rIns="91440" bIns="45720" rtlCol="0" anchor="t">
            <a:normAutofit/>
          </a:bodyPr>
          <a:lstStyle/>
          <a:p>
            <a:pPr marL="0" indent="0" algn="ctr">
              <a:buNone/>
            </a:pPr>
            <a:r>
              <a:rPr lang="fi-FI" sz="1800">
                <a:cs typeface="Calibri"/>
              </a:rPr>
              <a:t>There are </a:t>
            </a:r>
            <a:r>
              <a:rPr lang="fi-FI" sz="1800" err="1">
                <a:cs typeface="Calibri"/>
              </a:rPr>
              <a:t>still</a:t>
            </a:r>
            <a:r>
              <a:rPr lang="fi-FI" sz="1800">
                <a:cs typeface="Calibri"/>
              </a:rPr>
              <a:t> separate classes for some pupils with special educational needs but only if it's absolutely necessary and for the good of the pupil.  For example for some pupils it's very stressful to be in a class with many other pupils (too much noise, too much </a:t>
            </a:r>
            <a:r>
              <a:rPr lang="fi-FI" sz="1800" err="1">
                <a:cs typeface="Calibri"/>
              </a:rPr>
              <a:t>confrontation</a:t>
            </a:r>
            <a:r>
              <a:rPr lang="fi-FI" sz="1800">
                <a:cs typeface="Calibri"/>
              </a:rPr>
              <a:t>).</a:t>
            </a:r>
          </a:p>
        </p:txBody>
      </p:sp>
    </p:spTree>
    <p:extLst>
      <p:ext uri="{BB962C8B-B14F-4D97-AF65-F5344CB8AC3E}">
        <p14:creationId xmlns:p14="http://schemas.microsoft.com/office/powerpoint/2010/main" val="282086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Kuva 4" descr="Free photo Together Hand Fantasy God Rescue Support Help ...">
            <a:extLst>
              <a:ext uri="{FF2B5EF4-FFF2-40B4-BE49-F238E27FC236}">
                <a16:creationId xmlns:a16="http://schemas.microsoft.com/office/drawing/2014/main" id="{5E599932-6826-46FB-BBCF-91BFB5880863}"/>
              </a:ext>
            </a:extLst>
          </p:cNvPr>
          <p:cNvPicPr>
            <a:picLocks noChangeAspect="1"/>
          </p:cNvPicPr>
          <p:nvPr/>
        </p:nvPicPr>
        <p:blipFill rotWithShape="1">
          <a:blip r:embed="rId2"/>
          <a:srcRect t="13128"/>
          <a:stretch/>
        </p:blipFill>
        <p:spPr>
          <a:xfrm>
            <a:off x="-1" y="10"/>
            <a:ext cx="12192000" cy="6857990"/>
          </a:xfrm>
          <a:prstGeom prst="rect">
            <a:avLst/>
          </a:prstGeom>
        </p:spPr>
      </p:pic>
      <p:sp>
        <p:nvSpPr>
          <p:cNvPr id="16"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Otsikko 1">
            <a:extLst>
              <a:ext uri="{FF2B5EF4-FFF2-40B4-BE49-F238E27FC236}">
                <a16:creationId xmlns:a16="http://schemas.microsoft.com/office/drawing/2014/main" id="{DCBEB7AA-7DDA-4504-80F4-D3194872795A}"/>
              </a:ext>
            </a:extLst>
          </p:cNvPr>
          <p:cNvSpPr>
            <a:spLocks noGrp="1"/>
          </p:cNvSpPr>
          <p:nvPr>
            <p:ph type="title"/>
          </p:nvPr>
        </p:nvSpPr>
        <p:spPr>
          <a:xfrm>
            <a:off x="709448" y="1913950"/>
            <a:ext cx="4204137" cy="1342754"/>
          </a:xfrm>
        </p:spPr>
        <p:txBody>
          <a:bodyPr>
            <a:normAutofit/>
          </a:bodyPr>
          <a:lstStyle/>
          <a:p>
            <a:pPr algn="ctr"/>
            <a:r>
              <a:rPr lang="fi-FI" sz="2500" dirty="0">
                <a:cs typeface="Calibri Light"/>
              </a:rPr>
              <a:t>Finland </a:t>
            </a:r>
            <a:r>
              <a:rPr lang="fi-FI" sz="2500" dirty="0" err="1">
                <a:cs typeface="Calibri Light"/>
              </a:rPr>
              <a:t>focuses</a:t>
            </a:r>
            <a:r>
              <a:rPr lang="fi-FI" sz="2500" dirty="0">
                <a:cs typeface="Calibri Light"/>
              </a:rPr>
              <a:t> on </a:t>
            </a:r>
            <a:r>
              <a:rPr lang="fi-FI" sz="2500" dirty="0" err="1">
                <a:cs typeface="Calibri Light"/>
              </a:rPr>
              <a:t>the</a:t>
            </a:r>
            <a:r>
              <a:rPr lang="fi-FI" sz="2500" dirty="0">
                <a:cs typeface="Calibri Light"/>
              </a:rPr>
              <a:t> </a:t>
            </a:r>
            <a:r>
              <a:rPr lang="fi-FI" sz="2500" dirty="0" err="1">
                <a:cs typeface="Calibri Light"/>
              </a:rPr>
              <a:t>support</a:t>
            </a:r>
            <a:r>
              <a:rPr lang="fi-FI" sz="2500" dirty="0">
                <a:cs typeface="Calibri Light"/>
              </a:rPr>
              <a:t> </a:t>
            </a:r>
            <a:r>
              <a:rPr lang="fi-FI" sz="2500" dirty="0" err="1">
                <a:cs typeface="Calibri Light"/>
              </a:rPr>
              <a:t>based</a:t>
            </a:r>
            <a:r>
              <a:rPr lang="fi-FI" sz="2500" dirty="0">
                <a:cs typeface="Calibri Light"/>
              </a:rPr>
              <a:t> on </a:t>
            </a:r>
            <a:r>
              <a:rPr lang="fi-FI" sz="2500" dirty="0" err="1">
                <a:cs typeface="Calibri Light"/>
              </a:rPr>
              <a:t>the</a:t>
            </a:r>
            <a:r>
              <a:rPr lang="fi-FI" sz="2500" dirty="0">
                <a:cs typeface="Calibri Light"/>
              </a:rPr>
              <a:t> </a:t>
            </a:r>
            <a:r>
              <a:rPr lang="fi-FI" sz="2500" dirty="0" err="1">
                <a:cs typeface="Calibri Light"/>
              </a:rPr>
              <a:t>individual</a:t>
            </a:r>
            <a:r>
              <a:rPr lang="fi-FI" sz="2500" dirty="0">
                <a:cs typeface="Calibri Light"/>
              </a:rPr>
              <a:t> </a:t>
            </a:r>
            <a:r>
              <a:rPr lang="fi-FI" sz="2500" dirty="0" err="1">
                <a:cs typeface="Calibri Light"/>
              </a:rPr>
              <a:t>needs</a:t>
            </a:r>
            <a:r>
              <a:rPr lang="fi-FI" sz="2500" dirty="0">
                <a:cs typeface="Calibri Light"/>
              </a:rPr>
              <a:t> of </a:t>
            </a:r>
            <a:r>
              <a:rPr lang="fi-FI" sz="2500" dirty="0" err="1">
                <a:cs typeface="Calibri Light"/>
              </a:rPr>
              <a:t>every</a:t>
            </a:r>
            <a:r>
              <a:rPr lang="fi-FI" sz="2500" dirty="0">
                <a:cs typeface="Calibri Light"/>
              </a:rPr>
              <a:t> </a:t>
            </a:r>
            <a:r>
              <a:rPr lang="fi-FI" sz="2500" dirty="0" err="1">
                <a:cs typeface="Calibri Light"/>
              </a:rPr>
              <a:t>pupil</a:t>
            </a:r>
            <a:endParaRPr lang="fi-FI" sz="2500" dirty="0"/>
          </a:p>
        </p:txBody>
      </p:sp>
      <p:cxnSp>
        <p:nvCxnSpPr>
          <p:cNvPr id="18" name="Straight Connector 17">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Sisällön paikkamerkki 2">
            <a:extLst>
              <a:ext uri="{FF2B5EF4-FFF2-40B4-BE49-F238E27FC236}">
                <a16:creationId xmlns:a16="http://schemas.microsoft.com/office/drawing/2014/main" id="{A0DD7185-4DEA-45A9-A237-DB5EA7CE0052}"/>
              </a:ext>
            </a:extLst>
          </p:cNvPr>
          <p:cNvSpPr>
            <a:spLocks noGrp="1"/>
          </p:cNvSpPr>
          <p:nvPr>
            <p:ph idx="1"/>
          </p:nvPr>
        </p:nvSpPr>
        <p:spPr>
          <a:xfrm>
            <a:off x="525516" y="3417573"/>
            <a:ext cx="4593021" cy="2619839"/>
          </a:xfrm>
        </p:spPr>
        <p:txBody>
          <a:bodyPr vert="horz" lIns="91440" tIns="45720" rIns="91440" bIns="45720" rtlCol="0" anchor="ctr">
            <a:normAutofit/>
          </a:bodyPr>
          <a:lstStyle/>
          <a:p>
            <a:r>
              <a:rPr lang="fi-FI" sz="1800" dirty="0" err="1">
                <a:cs typeface="Calibri"/>
              </a:rPr>
              <a:t>The</a:t>
            </a:r>
            <a:r>
              <a:rPr lang="fi-FI" sz="1800" dirty="0">
                <a:cs typeface="Calibri"/>
              </a:rPr>
              <a:t> </a:t>
            </a:r>
            <a:r>
              <a:rPr lang="fi-FI" sz="1800" dirty="0" err="1">
                <a:cs typeface="Calibri"/>
              </a:rPr>
              <a:t>success</a:t>
            </a:r>
            <a:r>
              <a:rPr lang="fi-FI" sz="1800" dirty="0">
                <a:cs typeface="Calibri"/>
              </a:rPr>
              <a:t> in PISA </a:t>
            </a:r>
            <a:r>
              <a:rPr lang="fi-FI" sz="1800" dirty="0" err="1">
                <a:cs typeface="Calibri"/>
              </a:rPr>
              <a:t>tests</a:t>
            </a:r>
            <a:r>
              <a:rPr lang="fi-FI" sz="1800" dirty="0">
                <a:cs typeface="Calibri"/>
              </a:rPr>
              <a:t> is </a:t>
            </a:r>
            <a:r>
              <a:rPr lang="fi-FI" sz="1800" dirty="0" err="1">
                <a:cs typeface="Calibri"/>
              </a:rPr>
              <a:t>probably</a:t>
            </a:r>
            <a:r>
              <a:rPr lang="fi-FI" sz="1800" dirty="0">
                <a:cs typeface="Calibri"/>
              </a:rPr>
              <a:t> </a:t>
            </a:r>
            <a:r>
              <a:rPr lang="fi-FI" sz="1800" dirty="0" err="1">
                <a:cs typeface="Calibri"/>
              </a:rPr>
              <a:t>based</a:t>
            </a:r>
            <a:r>
              <a:rPr lang="fi-FI" sz="1800" dirty="0">
                <a:cs typeface="Calibri"/>
              </a:rPr>
              <a:t> on </a:t>
            </a:r>
            <a:r>
              <a:rPr lang="fi-FI" sz="1800" dirty="0" err="1">
                <a:cs typeface="Calibri"/>
              </a:rPr>
              <a:t>the</a:t>
            </a:r>
            <a:r>
              <a:rPr lang="fi-FI" sz="1800" dirty="0">
                <a:cs typeface="Calibri"/>
              </a:rPr>
              <a:t> </a:t>
            </a:r>
            <a:r>
              <a:rPr lang="fi-FI" sz="1800" dirty="0" err="1">
                <a:cs typeface="Calibri"/>
              </a:rPr>
              <a:t>strong</a:t>
            </a:r>
            <a:r>
              <a:rPr lang="fi-FI" sz="1800" dirty="0">
                <a:cs typeface="Calibri"/>
              </a:rPr>
              <a:t> </a:t>
            </a:r>
            <a:r>
              <a:rPr lang="fi-FI" sz="1800" dirty="0" err="1">
                <a:cs typeface="Calibri"/>
              </a:rPr>
              <a:t>support</a:t>
            </a:r>
            <a:r>
              <a:rPr lang="fi-FI" sz="1800" dirty="0">
                <a:cs typeface="Calibri"/>
              </a:rPr>
              <a:t> </a:t>
            </a:r>
            <a:r>
              <a:rPr lang="fi-FI" sz="1800" dirty="0" err="1">
                <a:cs typeface="Calibri"/>
              </a:rPr>
              <a:t>Finnish</a:t>
            </a:r>
            <a:r>
              <a:rPr lang="fi-FI" sz="1800" dirty="0">
                <a:cs typeface="Calibri"/>
              </a:rPr>
              <a:t> </a:t>
            </a:r>
            <a:r>
              <a:rPr lang="fi-FI" sz="1800" dirty="0" err="1">
                <a:cs typeface="Calibri"/>
              </a:rPr>
              <a:t>schools</a:t>
            </a:r>
            <a:r>
              <a:rPr lang="fi-FI" sz="1800" dirty="0">
                <a:cs typeface="Calibri"/>
              </a:rPr>
              <a:t> </a:t>
            </a:r>
            <a:r>
              <a:rPr lang="fi-FI" sz="1800" dirty="0" err="1">
                <a:cs typeface="Calibri"/>
              </a:rPr>
              <a:t>provide</a:t>
            </a:r>
            <a:r>
              <a:rPr lang="fi-FI" sz="1800" dirty="0">
                <a:cs typeface="Calibri"/>
              </a:rPr>
              <a:t> for </a:t>
            </a:r>
            <a:r>
              <a:rPr lang="fi-FI" sz="1800" dirty="0" err="1">
                <a:cs typeface="Calibri"/>
              </a:rPr>
              <a:t>every</a:t>
            </a:r>
            <a:r>
              <a:rPr lang="fi-FI" sz="1800" dirty="0">
                <a:cs typeface="Calibri"/>
              </a:rPr>
              <a:t> </a:t>
            </a:r>
            <a:r>
              <a:rPr lang="fi-FI" sz="1800" dirty="0" err="1">
                <a:cs typeface="Calibri"/>
              </a:rPr>
              <a:t>pupil</a:t>
            </a:r>
            <a:r>
              <a:rPr lang="fi-FI" sz="1800" dirty="0">
                <a:cs typeface="Calibri"/>
              </a:rPr>
              <a:t> </a:t>
            </a:r>
            <a:r>
              <a:rPr lang="fi-FI" sz="1800" dirty="0" err="1">
                <a:cs typeface="Calibri"/>
              </a:rPr>
              <a:t>including</a:t>
            </a:r>
            <a:r>
              <a:rPr lang="fi-FI" sz="1800" dirty="0">
                <a:cs typeface="Calibri"/>
              </a:rPr>
              <a:t> </a:t>
            </a:r>
            <a:r>
              <a:rPr lang="fi-FI" sz="1800" dirty="0" err="1">
                <a:cs typeface="Calibri"/>
              </a:rPr>
              <a:t>pupils</a:t>
            </a:r>
            <a:r>
              <a:rPr lang="fi-FI" sz="1800" dirty="0">
                <a:cs typeface="Calibri"/>
              </a:rPr>
              <a:t> </a:t>
            </a:r>
            <a:r>
              <a:rPr lang="fi-FI" sz="1800" dirty="0" err="1">
                <a:cs typeface="Calibri"/>
              </a:rPr>
              <a:t>with</a:t>
            </a:r>
            <a:r>
              <a:rPr lang="fi-FI" sz="1800" dirty="0">
                <a:cs typeface="Calibri"/>
              </a:rPr>
              <a:t> </a:t>
            </a:r>
            <a:r>
              <a:rPr lang="fi-FI" sz="1800" dirty="0" err="1">
                <a:cs typeface="Calibri"/>
              </a:rPr>
              <a:t>special</a:t>
            </a:r>
            <a:r>
              <a:rPr lang="fi-FI" sz="1800" dirty="0">
                <a:cs typeface="Calibri"/>
              </a:rPr>
              <a:t> </a:t>
            </a:r>
            <a:r>
              <a:rPr lang="fi-FI" sz="1800" dirty="0" err="1">
                <a:cs typeface="Calibri"/>
              </a:rPr>
              <a:t>needs</a:t>
            </a:r>
            <a:r>
              <a:rPr lang="fi-FI" sz="1800" dirty="0">
                <a:cs typeface="Calibri"/>
              </a:rPr>
              <a:t>. </a:t>
            </a:r>
          </a:p>
          <a:p>
            <a:r>
              <a:rPr lang="fi-FI" sz="1800" dirty="0" err="1">
                <a:cs typeface="Calibri"/>
              </a:rPr>
              <a:t>Nobody</a:t>
            </a:r>
            <a:r>
              <a:rPr lang="fi-FI" sz="1800" dirty="0">
                <a:cs typeface="Calibri"/>
              </a:rPr>
              <a:t> is </a:t>
            </a:r>
            <a:r>
              <a:rPr lang="fi-FI" sz="1800" dirty="0" err="1">
                <a:cs typeface="Calibri"/>
              </a:rPr>
              <a:t>let</a:t>
            </a:r>
            <a:r>
              <a:rPr lang="fi-FI" sz="1800" dirty="0">
                <a:cs typeface="Calibri"/>
              </a:rPr>
              <a:t> </a:t>
            </a:r>
            <a:r>
              <a:rPr lang="fi-FI" sz="1800" dirty="0" err="1">
                <a:cs typeface="Calibri"/>
              </a:rPr>
              <a:t>down</a:t>
            </a:r>
            <a:r>
              <a:rPr lang="fi-FI" sz="1800" dirty="0">
                <a:cs typeface="Calibri"/>
              </a:rPr>
              <a:t>.</a:t>
            </a:r>
          </a:p>
          <a:p>
            <a:r>
              <a:rPr lang="fi-FI" sz="1800" dirty="0" err="1">
                <a:cs typeface="Calibri"/>
              </a:rPr>
              <a:t>You</a:t>
            </a:r>
            <a:r>
              <a:rPr lang="fi-FI" sz="1800" dirty="0">
                <a:cs typeface="Calibri"/>
              </a:rPr>
              <a:t> </a:t>
            </a:r>
            <a:r>
              <a:rPr lang="fi-FI" sz="1800" dirty="0" err="1">
                <a:cs typeface="Calibri"/>
              </a:rPr>
              <a:t>always</a:t>
            </a:r>
            <a:r>
              <a:rPr lang="fi-FI" sz="1800" dirty="0">
                <a:cs typeface="Calibri"/>
              </a:rPr>
              <a:t> </a:t>
            </a:r>
            <a:r>
              <a:rPr lang="fi-FI" sz="1800" dirty="0" err="1">
                <a:cs typeface="Calibri"/>
              </a:rPr>
              <a:t>get</a:t>
            </a:r>
            <a:r>
              <a:rPr lang="fi-FI" sz="1800" dirty="0">
                <a:cs typeface="Calibri"/>
              </a:rPr>
              <a:t>  help </a:t>
            </a:r>
            <a:r>
              <a:rPr lang="fi-FI" sz="1800" dirty="0" err="1">
                <a:cs typeface="Calibri"/>
              </a:rPr>
              <a:t>if</a:t>
            </a:r>
            <a:r>
              <a:rPr lang="fi-FI" sz="1800" dirty="0">
                <a:cs typeface="Calibri"/>
              </a:rPr>
              <a:t> </a:t>
            </a:r>
            <a:r>
              <a:rPr lang="fi-FI" sz="1800" dirty="0" err="1">
                <a:cs typeface="Calibri"/>
              </a:rPr>
              <a:t>you</a:t>
            </a:r>
            <a:r>
              <a:rPr lang="fi-FI" sz="1800" dirty="0">
                <a:cs typeface="Calibri"/>
              </a:rPr>
              <a:t> </a:t>
            </a:r>
            <a:r>
              <a:rPr lang="fi-FI" sz="1800" dirty="0" err="1">
                <a:cs typeface="Calibri"/>
              </a:rPr>
              <a:t>need</a:t>
            </a:r>
            <a:r>
              <a:rPr lang="fi-FI" sz="1800" dirty="0">
                <a:cs typeface="Calibri"/>
              </a:rPr>
              <a:t> it </a:t>
            </a:r>
          </a:p>
          <a:p>
            <a:pPr marL="0" indent="0">
              <a:buNone/>
            </a:pPr>
            <a:endParaRPr lang="fi-FI" sz="1800" dirty="0">
              <a:cs typeface="Calibri"/>
            </a:endParaRPr>
          </a:p>
        </p:txBody>
      </p:sp>
    </p:spTree>
    <p:extLst>
      <p:ext uri="{BB962C8B-B14F-4D97-AF65-F5344CB8AC3E}">
        <p14:creationId xmlns:p14="http://schemas.microsoft.com/office/powerpoint/2010/main" val="1423916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8">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4C3529F5-C4B3-4B24-B5EC-DC253D360674}"/>
              </a:ext>
            </a:extLst>
          </p:cNvPr>
          <p:cNvSpPr>
            <a:spLocks noGrp="1"/>
          </p:cNvSpPr>
          <p:nvPr>
            <p:ph type="title"/>
          </p:nvPr>
        </p:nvSpPr>
        <p:spPr>
          <a:xfrm>
            <a:off x="1075767" y="1188637"/>
            <a:ext cx="2988234" cy="4480726"/>
          </a:xfrm>
        </p:spPr>
        <p:txBody>
          <a:bodyPr>
            <a:normAutofit/>
          </a:bodyPr>
          <a:lstStyle/>
          <a:p>
            <a:pPr algn="r"/>
            <a:r>
              <a:rPr lang="fi-FI" sz="6600">
                <a:cs typeface="Calibri Light"/>
              </a:rPr>
              <a:t>Thank you for reading this!</a:t>
            </a:r>
          </a:p>
        </p:txBody>
      </p:sp>
      <p:cxnSp>
        <p:nvCxnSpPr>
          <p:cNvPr id="23" name="Straight Connector 22">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Sisällön paikkamerkki 2">
            <a:extLst>
              <a:ext uri="{FF2B5EF4-FFF2-40B4-BE49-F238E27FC236}">
                <a16:creationId xmlns:a16="http://schemas.microsoft.com/office/drawing/2014/main" id="{3226E819-5D10-419F-9CD1-E89D97E0DA71}"/>
              </a:ext>
            </a:extLst>
          </p:cNvPr>
          <p:cNvSpPr>
            <a:spLocks noGrp="1"/>
          </p:cNvSpPr>
          <p:nvPr>
            <p:ph idx="1"/>
          </p:nvPr>
        </p:nvSpPr>
        <p:spPr>
          <a:xfrm>
            <a:off x="5255260" y="1648870"/>
            <a:ext cx="4702848" cy="3560260"/>
          </a:xfrm>
        </p:spPr>
        <p:txBody>
          <a:bodyPr vert="horz" lIns="91440" tIns="45720" rIns="91440" bIns="45720" rtlCol="0" anchor="ctr">
            <a:normAutofit/>
          </a:bodyPr>
          <a:lstStyle/>
          <a:p>
            <a:r>
              <a:rPr lang="fi-FI" sz="2400" dirty="0" err="1">
                <a:cs typeface="Calibri"/>
              </a:rPr>
              <a:t>This</a:t>
            </a:r>
            <a:r>
              <a:rPr lang="fi-FI" sz="2400" dirty="0">
                <a:cs typeface="Calibri"/>
              </a:rPr>
              <a:t> </a:t>
            </a:r>
            <a:r>
              <a:rPr lang="fi-FI" sz="2400" dirty="0" err="1">
                <a:cs typeface="Calibri"/>
              </a:rPr>
              <a:t>presentation</a:t>
            </a:r>
            <a:r>
              <a:rPr lang="fi-FI" sz="2400" dirty="0">
                <a:cs typeface="Calibri"/>
              </a:rPr>
              <a:t> </a:t>
            </a:r>
            <a:r>
              <a:rPr lang="fi-FI" sz="2400" dirty="0" err="1">
                <a:cs typeface="Calibri"/>
              </a:rPr>
              <a:t>was</a:t>
            </a:r>
            <a:r>
              <a:rPr lang="fi-FI" sz="2400" dirty="0">
                <a:cs typeface="Calibri"/>
              </a:rPr>
              <a:t> made </a:t>
            </a:r>
            <a:r>
              <a:rPr lang="fi-FI" sz="2400" dirty="0" err="1">
                <a:cs typeface="Calibri"/>
              </a:rPr>
              <a:t>by</a:t>
            </a:r>
            <a:r>
              <a:rPr lang="fi-FI" sz="2400" dirty="0">
                <a:cs typeface="Calibri"/>
              </a:rPr>
              <a:t> </a:t>
            </a:r>
            <a:r>
              <a:rPr lang="fi-FI" sz="2400" dirty="0" err="1">
                <a:cs typeface="Calibri"/>
              </a:rPr>
              <a:t>the</a:t>
            </a:r>
            <a:r>
              <a:rPr lang="fi-FI" sz="2400" dirty="0">
                <a:cs typeface="Calibri"/>
              </a:rPr>
              <a:t> Erasmus+ </a:t>
            </a:r>
            <a:r>
              <a:rPr lang="fi-FI" sz="2400" dirty="0" err="1">
                <a:cs typeface="Calibri"/>
              </a:rPr>
              <a:t>pupils</a:t>
            </a:r>
            <a:r>
              <a:rPr lang="fi-FI" sz="2400" dirty="0">
                <a:cs typeface="Calibri"/>
              </a:rPr>
              <a:t> and </a:t>
            </a:r>
            <a:r>
              <a:rPr lang="fi-FI" sz="2400" dirty="0" err="1">
                <a:cs typeface="Calibri"/>
              </a:rPr>
              <a:t>teachers</a:t>
            </a:r>
            <a:r>
              <a:rPr lang="fi-FI" sz="2400" dirty="0">
                <a:cs typeface="Calibri"/>
              </a:rPr>
              <a:t> of Kirkonkylä School in Mäntsälä (Finland) as </a:t>
            </a:r>
            <a:r>
              <a:rPr lang="fi-FI" sz="2400" dirty="0" err="1">
                <a:cs typeface="Calibri"/>
              </a:rPr>
              <a:t>part</a:t>
            </a:r>
            <a:r>
              <a:rPr lang="fi-FI" sz="2400" dirty="0">
                <a:cs typeface="Calibri"/>
              </a:rPr>
              <a:t> of </a:t>
            </a:r>
            <a:r>
              <a:rPr lang="fi-FI" sz="2400" dirty="0" err="1">
                <a:cs typeface="Calibri"/>
              </a:rPr>
              <a:t>the</a:t>
            </a:r>
            <a:r>
              <a:rPr lang="fi-FI" sz="2400" dirty="0">
                <a:cs typeface="Calibri"/>
              </a:rPr>
              <a:t> Erasmus+ </a:t>
            </a:r>
            <a:r>
              <a:rPr lang="fi-FI" sz="2400" dirty="0" err="1">
                <a:cs typeface="Calibri"/>
              </a:rPr>
              <a:t>project</a:t>
            </a:r>
            <a:r>
              <a:rPr lang="fi-FI" sz="2400" dirty="0">
                <a:cs typeface="Calibri"/>
              </a:rPr>
              <a:t> "Open </a:t>
            </a:r>
            <a:r>
              <a:rPr lang="fi-FI" sz="2400" dirty="0" err="1">
                <a:cs typeface="Calibri"/>
              </a:rPr>
              <a:t>your</a:t>
            </a:r>
            <a:r>
              <a:rPr lang="fi-FI" sz="2400" dirty="0">
                <a:cs typeface="Calibri"/>
              </a:rPr>
              <a:t> </a:t>
            </a:r>
            <a:r>
              <a:rPr lang="fi-FI" sz="2400" dirty="0" err="1">
                <a:cs typeface="Calibri"/>
              </a:rPr>
              <a:t>eyes</a:t>
            </a:r>
            <a:r>
              <a:rPr lang="fi-FI" sz="2400" dirty="0">
                <a:cs typeface="Calibri"/>
              </a:rPr>
              <a:t>, open </a:t>
            </a:r>
            <a:r>
              <a:rPr lang="fi-FI" sz="2400" dirty="0" err="1">
                <a:cs typeface="Calibri"/>
              </a:rPr>
              <a:t>your</a:t>
            </a:r>
            <a:r>
              <a:rPr lang="fi-FI" sz="2400" dirty="0">
                <a:cs typeface="Calibri"/>
              </a:rPr>
              <a:t> </a:t>
            </a:r>
            <a:r>
              <a:rPr lang="fi-FI" sz="2400" dirty="0" err="1">
                <a:cs typeface="Calibri"/>
              </a:rPr>
              <a:t>heart</a:t>
            </a:r>
            <a:r>
              <a:rPr lang="fi-FI" sz="2400" dirty="0">
                <a:cs typeface="Calibri"/>
              </a:rPr>
              <a:t>"</a:t>
            </a:r>
          </a:p>
        </p:txBody>
      </p:sp>
    </p:spTree>
    <p:extLst>
      <p:ext uri="{BB962C8B-B14F-4D97-AF65-F5344CB8AC3E}">
        <p14:creationId xmlns:p14="http://schemas.microsoft.com/office/powerpoint/2010/main" val="4200091349"/>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418</Words>
  <Application>Microsoft Office PowerPoint</Application>
  <PresentationFormat>Laajakuva</PresentationFormat>
  <Paragraphs>31</Paragraphs>
  <Slides>9</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9</vt:i4>
      </vt:variant>
    </vt:vector>
  </HeadingPairs>
  <TitlesOfParts>
    <vt:vector size="13" baseType="lpstr">
      <vt:lpstr>Arial</vt:lpstr>
      <vt:lpstr>Calibri</vt:lpstr>
      <vt:lpstr>Calibri Light</vt:lpstr>
      <vt:lpstr>Office-teema</vt:lpstr>
      <vt:lpstr>Towards inclusion in Finland</vt:lpstr>
      <vt:lpstr>Finland is heading towards full inclusion</vt:lpstr>
      <vt:lpstr>The support of pupils is provided on three levels</vt:lpstr>
      <vt:lpstr>What are the ways to support the pupils?  Well, there are many ways.......</vt:lpstr>
      <vt:lpstr>There are different forms of support: </vt:lpstr>
      <vt:lpstr>Support is systematic</vt:lpstr>
      <vt:lpstr>No full inclusion yet</vt:lpstr>
      <vt:lpstr>Finland focuses on the support based on the individual needs of every pupil</vt:lpstr>
      <vt:lpstr>Thank you for reading this!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Palmunen Tuija</dc:creator>
  <cp:lastModifiedBy>Tuija Palmunen</cp:lastModifiedBy>
  <cp:revision>16</cp:revision>
  <dcterms:created xsi:type="dcterms:W3CDTF">2021-05-05T10:30:37Z</dcterms:created>
  <dcterms:modified xsi:type="dcterms:W3CDTF">2021-05-05T17:33:13Z</dcterms:modified>
</cp:coreProperties>
</file>