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DA8D7F4-51BA-40AA-91F7-6D6901DF15FF}" type="datetimeFigureOut">
              <a:rPr lang="en-US" smtClean="0"/>
              <a:pPr/>
              <a:t>6/11/2016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0C9389D-F825-4400-8290-66FF7E5860E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DA8D7F4-51BA-40AA-91F7-6D6901DF15FF}" type="datetimeFigureOut">
              <a:rPr lang="en-US" smtClean="0"/>
              <a:pPr/>
              <a:t>6/11/2016</a:t>
            </a:fld>
            <a:endParaRPr lang="en-US" dirty="0"/>
          </a:p>
        </p:txBody>
      </p:sp>
      <p:sp>
        <p:nvSpPr>
          <p:cNvPr id="27" name="Slide Number Placeholder 26"/>
          <p:cNvSpPr>
            <a:spLocks noGrp="1"/>
          </p:cNvSpPr>
          <p:nvPr>
            <p:ph type="sldNum" sz="quarter" idx="11"/>
          </p:nvPr>
        </p:nvSpPr>
        <p:spPr/>
        <p:txBody>
          <a:bodyPr rtlCol="0"/>
          <a:lstStyle/>
          <a:p>
            <a:fld id="{50C9389D-F825-4400-8290-66FF7E5860EC}"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DA8D7F4-51BA-40AA-91F7-6D6901DF15FF}" type="datetimeFigureOut">
              <a:rPr lang="en-US" smtClean="0"/>
              <a:pPr/>
              <a:t>6/11/2016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50C9389D-F825-4400-8290-66FF7E5860E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A8D7F4-51BA-40AA-91F7-6D6901DF15FF}" type="datetimeFigureOut">
              <a:rPr lang="en-US" smtClean="0"/>
              <a:pPr/>
              <a:t>6/11/2016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C9389D-F825-4400-8290-66FF7E5860E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DA8D7F4-51BA-40AA-91F7-6D6901DF15FF}" type="datetimeFigureOut">
              <a:rPr lang="en-US" smtClean="0"/>
              <a:pPr/>
              <a:t>6/11/2016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0C9389D-F825-4400-8290-66FF7E5860E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2278" y="3608387"/>
            <a:ext cx="8458200" cy="1470025"/>
          </a:xfrm>
        </p:spPr>
        <p:txBody>
          <a:bodyPr/>
          <a:lstStyle/>
          <a:p>
            <a:r>
              <a:rPr lang="ro-RO" smtClean="0">
                <a:solidFill>
                  <a:srgbClr val="00B0F0"/>
                </a:solidFill>
              </a:rPr>
              <a:t>S</a:t>
            </a:r>
            <a:r>
              <a:rPr lang="ro-RO" smtClean="0">
                <a:solidFill>
                  <a:srgbClr val="00B0F0"/>
                </a:solidFill>
              </a:rPr>
              <a:t>ă</a:t>
            </a:r>
            <a:r>
              <a:rPr lang="ro-RO" smtClean="0">
                <a:solidFill>
                  <a:srgbClr val="00B0F0"/>
                </a:solidFill>
              </a:rPr>
              <a:t>rbătorim</a:t>
            </a:r>
            <a:r>
              <a:rPr lang="en-US" dirty="0" smtClean="0">
                <a:solidFill>
                  <a:srgbClr val="00B0F0"/>
                </a:solidFill>
              </a:rPr>
              <a:t> </a:t>
            </a:r>
            <a:r>
              <a:rPr lang="en-US" dirty="0" smtClean="0">
                <a:solidFill>
                  <a:srgbClr val="00B0F0"/>
                </a:solidFill>
              </a:rPr>
              <a:t>Pi</a:t>
            </a:r>
            <a:endParaRPr lang="en-US" dirty="0">
              <a:solidFill>
                <a:srgbClr val="00B0F0"/>
              </a:solidFill>
            </a:endParaRPr>
          </a:p>
        </p:txBody>
      </p:sp>
      <p:sp>
        <p:nvSpPr>
          <p:cNvPr id="3" name="Subtitle 2"/>
          <p:cNvSpPr>
            <a:spLocks noGrp="1"/>
          </p:cNvSpPr>
          <p:nvPr>
            <p:ph type="subTitle" idx="1"/>
          </p:nvPr>
        </p:nvSpPr>
        <p:spPr>
          <a:xfrm>
            <a:off x="4953000" y="4343400"/>
            <a:ext cx="2667000" cy="2119862"/>
          </a:xfrm>
        </p:spPr>
        <p:txBody>
          <a:bodyPr/>
          <a:lstStyle/>
          <a:p>
            <a:pPr algn="ctr"/>
            <a:r>
              <a:rPr lang="en-US" dirty="0" err="1" smtClean="0">
                <a:solidFill>
                  <a:srgbClr val="6600FF"/>
                </a:solidFill>
              </a:rPr>
              <a:t>Cosma</a:t>
            </a:r>
            <a:r>
              <a:rPr lang="en-US" dirty="0" smtClean="0">
                <a:solidFill>
                  <a:srgbClr val="6600FF"/>
                </a:solidFill>
              </a:rPr>
              <a:t> Antonia</a:t>
            </a:r>
          </a:p>
          <a:p>
            <a:pPr algn="ctr"/>
            <a:r>
              <a:rPr lang="en-US" dirty="0" err="1" smtClean="0">
                <a:solidFill>
                  <a:srgbClr val="6600FF"/>
                </a:solidFill>
              </a:rPr>
              <a:t>Popovici</a:t>
            </a:r>
            <a:r>
              <a:rPr lang="en-US" dirty="0" smtClean="0">
                <a:solidFill>
                  <a:srgbClr val="6600FF"/>
                </a:solidFill>
              </a:rPr>
              <a:t> David</a:t>
            </a:r>
          </a:p>
          <a:p>
            <a:pPr algn="ctr"/>
            <a:r>
              <a:rPr lang="en-US" dirty="0" err="1" smtClean="0">
                <a:solidFill>
                  <a:srgbClr val="6600FF"/>
                </a:solidFill>
              </a:rPr>
              <a:t>Jurcan</a:t>
            </a:r>
            <a:r>
              <a:rPr lang="en-US" dirty="0" smtClean="0">
                <a:solidFill>
                  <a:srgbClr val="6600FF"/>
                </a:solidFill>
              </a:rPr>
              <a:t> </a:t>
            </a:r>
            <a:r>
              <a:rPr lang="en-US" dirty="0" err="1" smtClean="0">
                <a:solidFill>
                  <a:srgbClr val="6600FF"/>
                </a:solidFill>
              </a:rPr>
              <a:t>Teofil</a:t>
            </a:r>
            <a:endParaRPr lang="en-US" dirty="0" smtClean="0">
              <a:solidFill>
                <a:srgbClr val="6600FF"/>
              </a:solidFill>
            </a:endParaRPr>
          </a:p>
          <a:p>
            <a:pPr algn="ctr"/>
            <a:r>
              <a:rPr lang="en-US" dirty="0" err="1" smtClean="0">
                <a:solidFill>
                  <a:srgbClr val="6600FF"/>
                </a:solidFill>
              </a:rPr>
              <a:t>Butaciu</a:t>
            </a:r>
            <a:r>
              <a:rPr lang="en-US" dirty="0" smtClean="0">
                <a:solidFill>
                  <a:srgbClr val="6600FF"/>
                </a:solidFill>
              </a:rPr>
              <a:t> </a:t>
            </a:r>
            <a:r>
              <a:rPr lang="en-US" dirty="0" err="1" smtClean="0">
                <a:solidFill>
                  <a:srgbClr val="6600FF"/>
                </a:solidFill>
              </a:rPr>
              <a:t>Luiza</a:t>
            </a:r>
            <a:endParaRPr lang="en-US" dirty="0" smtClean="0">
              <a:solidFill>
                <a:srgbClr val="6600FF"/>
              </a:solidFill>
            </a:endParaRPr>
          </a:p>
          <a:p>
            <a:pPr algn="ctr"/>
            <a:r>
              <a:rPr lang="en-US" dirty="0" err="1" smtClean="0">
                <a:solidFill>
                  <a:srgbClr val="6600FF"/>
                </a:solidFill>
              </a:rPr>
              <a:t>Sasca</a:t>
            </a:r>
            <a:r>
              <a:rPr lang="en-US" dirty="0" smtClean="0">
                <a:solidFill>
                  <a:srgbClr val="6600FF"/>
                </a:solidFill>
              </a:rPr>
              <a:t> </a:t>
            </a:r>
            <a:r>
              <a:rPr lang="en-US" dirty="0" err="1" smtClean="0">
                <a:solidFill>
                  <a:srgbClr val="6600FF"/>
                </a:solidFill>
              </a:rPr>
              <a:t>Timea</a:t>
            </a:r>
            <a:endParaRPr lang="en-US" dirty="0" smtClean="0">
              <a:solidFill>
                <a:srgbClr val="6600FF"/>
              </a:solidFill>
            </a:endParaRPr>
          </a:p>
          <a:p>
            <a:endParaRPr lang="en-US" dirty="0">
              <a:solidFill>
                <a:srgbClr val="6600FF"/>
              </a:solidFill>
            </a:endParaRPr>
          </a:p>
        </p:txBody>
      </p:sp>
      <p:sp>
        <p:nvSpPr>
          <p:cNvPr id="4" name="Dreptunghi 3"/>
          <p:cNvSpPr/>
          <p:nvPr/>
        </p:nvSpPr>
        <p:spPr>
          <a:xfrm>
            <a:off x="4114800" y="762353"/>
            <a:ext cx="2766783" cy="307777"/>
          </a:xfrm>
          <a:prstGeom prst="rect">
            <a:avLst/>
          </a:prstGeom>
          <a:solidFill>
            <a:schemeClr val="bg1"/>
          </a:solidFill>
        </p:spPr>
        <p:txBody>
          <a:bodyPr wrap="none">
            <a:spAutoFit/>
          </a:bodyPr>
          <a:lstStyle/>
          <a:p>
            <a:r>
              <a:rPr lang="en-US" sz="1400" b="1" dirty="0" err="1"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Beiuş</a:t>
            </a:r>
            <a:r>
              <a:rPr lang="en-US" sz="14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 Bihor County, ROMANIA</a:t>
            </a:r>
            <a:r>
              <a:rPr lang="en-US" sz="1400"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 </a:t>
            </a:r>
            <a:endParaRPr lang="ro-RO" sz="1400" dirty="0">
              <a:solidFill>
                <a:srgbClr val="C0000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Dreptunghi 4"/>
          <p:cNvSpPr/>
          <p:nvPr/>
        </p:nvSpPr>
        <p:spPr>
          <a:xfrm>
            <a:off x="5417024" y="1106513"/>
            <a:ext cx="3543342" cy="338554"/>
          </a:xfrm>
          <a:prstGeom prst="rect">
            <a:avLst/>
          </a:prstGeom>
          <a:solidFill>
            <a:schemeClr val="bg1"/>
          </a:solidFill>
        </p:spPr>
        <p:txBody>
          <a:bodyPr wrap="none">
            <a:spAutoFit/>
          </a:bodyPr>
          <a:lstStyle/>
          <a:p>
            <a:r>
              <a:rPr lang="en-US" sz="16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Technical High School </a:t>
            </a:r>
            <a:r>
              <a:rPr lang="ro-RO" sz="1600" b="1"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a:t>
            </a:r>
            <a:r>
              <a:rPr lang="en-US" sz="1600" b="1" dirty="0" err="1"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Ioan</a:t>
            </a:r>
            <a:r>
              <a:rPr lang="en-US" sz="1600" b="1"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 </a:t>
            </a:r>
            <a:r>
              <a:rPr lang="en-US" sz="1600" b="1" dirty="0" err="1"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Ciordas</a:t>
            </a:r>
            <a:r>
              <a:rPr lang="en-US" sz="1600" b="1"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a:t>
            </a:r>
            <a:endParaRPr lang="ro-RO" sz="16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Dreptunghi 5"/>
          <p:cNvSpPr/>
          <p:nvPr/>
        </p:nvSpPr>
        <p:spPr>
          <a:xfrm>
            <a:off x="1190998" y="149552"/>
            <a:ext cx="6840760" cy="584775"/>
          </a:xfrm>
          <a:prstGeom prst="rect">
            <a:avLst/>
          </a:prstGeom>
          <a:solidFill>
            <a:schemeClr val="bg1"/>
          </a:solidFill>
        </p:spPr>
        <p:txBody>
          <a:bodyPr wrap="square">
            <a:spAutoFit/>
          </a:bodyPr>
          <a:lstStyle/>
          <a:p>
            <a:pPr algn="ctr"/>
            <a:r>
              <a:rPr lang="en-US"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eTwinning</a:t>
            </a:r>
            <a:r>
              <a:rPr lang="en-US"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project: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Past</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Present</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and</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Future</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with</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the</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sz="1600" b="1"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Mysterious</a:t>
            </a:r>
            <a:r>
              <a:rPr lang="ro-RO"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Pi</a:t>
            </a:r>
            <a:endParaRPr lang="ro-RO" sz="16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endParaRPr>
          </a:p>
          <a:p>
            <a:pPr algn="ctr"/>
            <a:r>
              <a:rPr lang="en-US" sz="1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(January 2016/June 2016</a:t>
            </a:r>
            <a:r>
              <a:rPr lang="en-US" sz="16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a:t>
            </a:r>
            <a:endParaRPr lang="ro-RO" sz="16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p:txBody>
          <a:bodyPr>
            <a:normAutofit/>
          </a:bodyPr>
          <a:lstStyle/>
          <a:p>
            <a:pPr algn="ctr"/>
            <a:r>
              <a:rPr lang="en-US" dirty="0" smtClean="0">
                <a:solidFill>
                  <a:srgbClr val="002060"/>
                </a:solidFill>
              </a:rPr>
              <a:t>Pi</a:t>
            </a:r>
            <a:r>
              <a:rPr lang="vi-VN" dirty="0" smtClean="0">
                <a:solidFill>
                  <a:srgbClr val="002060"/>
                </a:solidFill>
              </a:rPr>
              <a:t> </a:t>
            </a:r>
            <a:r>
              <a:rPr lang="vi-VN" dirty="0">
                <a:solidFill>
                  <a:srgbClr val="002060"/>
                </a:solidFill>
              </a:rPr>
              <a:t>este o constantă matematică a cărei valoare este raportul dintre circumferința și diametrul oricărui cerc într-un </a:t>
            </a:r>
            <a:r>
              <a:rPr lang="vi-VN" dirty="0" smtClean="0">
                <a:solidFill>
                  <a:srgbClr val="002060"/>
                </a:solidFill>
              </a:rPr>
              <a:t>spațiu</a:t>
            </a:r>
            <a:r>
              <a:rPr lang="en-US" dirty="0" smtClean="0">
                <a:solidFill>
                  <a:srgbClr val="002060"/>
                </a:solidFill>
              </a:rPr>
              <a:t> </a:t>
            </a:r>
            <a:r>
              <a:rPr lang="vi-VN" dirty="0" smtClean="0">
                <a:solidFill>
                  <a:srgbClr val="002060"/>
                </a:solidFill>
              </a:rPr>
              <a:t>euclidian</a:t>
            </a:r>
            <a:r>
              <a:rPr lang="vi-VN" dirty="0">
                <a:solidFill>
                  <a:srgbClr val="002060"/>
                </a:solidFill>
              </a:rPr>
              <a:t>; este aceeași valoare ca și raportul dintre aria unui cerc și pătratul razei sale. Simbolul </a:t>
            </a:r>
            <a:r>
              <a:rPr lang="el-GR" dirty="0">
                <a:solidFill>
                  <a:srgbClr val="002060"/>
                </a:solidFill>
              </a:rPr>
              <a:t>π </a:t>
            </a:r>
            <a:r>
              <a:rPr lang="vi-VN" dirty="0">
                <a:solidFill>
                  <a:srgbClr val="002060"/>
                </a:solidFill>
              </a:rPr>
              <a:t>a fost propus pentru prima oară de matematicianul galez William Jones în 1706. Valoarea constantei este egală aproximativ cu 3,14159 în notația zecimală obișnuită (vezi tabelul din dreapta pentru reprezentarea în alte baze).  este una dintre cele mai importante constante din matematică și fizică: numeroase formule din matematică, inginerie și alte științe implică folosirea </a:t>
            </a:r>
            <a:r>
              <a:rPr lang="vi-VN" dirty="0" smtClean="0">
                <a:solidFill>
                  <a:srgbClr val="002060"/>
                </a:solidFill>
              </a:rPr>
              <a:t>lui</a:t>
            </a:r>
            <a:r>
              <a:rPr lang="en-US" dirty="0" smtClean="0">
                <a:solidFill>
                  <a:srgbClr val="002060"/>
                </a:solidFill>
              </a:rPr>
              <a:t>.</a:t>
            </a:r>
            <a:endParaRPr lang="en-US" dirty="0">
              <a:solidFill>
                <a:srgbClr val="002060"/>
              </a:solidFill>
            </a:endParaRPr>
          </a:p>
        </p:txBody>
      </p:sp>
      <p:pic>
        <p:nvPicPr>
          <p:cNvPr id="5" name="Content Placeholder 4" descr="PI_1457970488290_1002281_ver1.0.jpg"/>
          <p:cNvPicPr>
            <a:picLocks noGrp="1" noChangeAspect="1"/>
          </p:cNvPicPr>
          <p:nvPr>
            <p:ph sz="half" idx="1"/>
          </p:nvPr>
        </p:nvPicPr>
        <p:blipFill>
          <a:blip r:embed="rId2"/>
          <a:stretch>
            <a:fillRect/>
          </a:stretch>
        </p:blipFill>
        <p:spPr>
          <a:xfrm>
            <a:off x="152400" y="1676467"/>
            <a:ext cx="5102225" cy="405116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r>
              <a:rPr lang="vi-VN" dirty="0">
                <a:solidFill>
                  <a:srgbClr val="002060"/>
                </a:solidFill>
              </a:rPr>
              <a:t>Fascinația pentru numărul Pi a intrat și în cultura populară. Poate din cauza simplității definiției sale, conceptul de pi și, mai ales, expresia sa zecimală au pătruns în cultura populară într-un grad mult mai mare decât aproape orice altă construcție matematică</a:t>
            </a:r>
            <a:r>
              <a:rPr lang="vi-VN" dirty="0" smtClean="0">
                <a:solidFill>
                  <a:srgbClr val="002060"/>
                </a:solidFill>
              </a:rPr>
              <a:t>.</a:t>
            </a:r>
            <a:r>
              <a:rPr lang="vi-VN" dirty="0">
                <a:solidFill>
                  <a:srgbClr val="002060"/>
                </a:solidFill>
              </a:rPr>
              <a:t> Este, probabil, cel mai semnificativ element pe care îl au în comun matematicienii și non-matematicienii</a:t>
            </a:r>
            <a:r>
              <a:rPr lang="vi-VN" dirty="0" smtClean="0">
                <a:solidFill>
                  <a:srgbClr val="002060"/>
                </a:solidFill>
              </a:rPr>
              <a:t>.</a:t>
            </a:r>
            <a:r>
              <a:rPr lang="vi-VN" dirty="0">
                <a:solidFill>
                  <a:srgbClr val="002060"/>
                </a:solidFill>
              </a:rPr>
              <a:t> Relatările în presă despre noile calcule precise ale lui </a:t>
            </a:r>
            <a:r>
              <a:rPr lang="el-GR" dirty="0">
                <a:solidFill>
                  <a:srgbClr val="002060"/>
                </a:solidFill>
              </a:rPr>
              <a:t>π (</a:t>
            </a:r>
            <a:r>
              <a:rPr lang="vi-VN" dirty="0">
                <a:solidFill>
                  <a:srgbClr val="002060"/>
                </a:solidFill>
              </a:rPr>
              <a:t>și alte tentative similare) sunt frecvente</a:t>
            </a:r>
            <a:r>
              <a:rPr lang="vi-VN" dirty="0" smtClean="0">
                <a:solidFill>
                  <a:srgbClr val="002060"/>
                </a:solidFill>
              </a:rPr>
              <a:t>..</a:t>
            </a:r>
            <a:endParaRPr lang="en-US" dirty="0">
              <a:solidFill>
                <a:srgbClr val="002060"/>
              </a:solidFill>
            </a:endParaRPr>
          </a:p>
        </p:txBody>
      </p:sp>
      <p:sp>
        <p:nvSpPr>
          <p:cNvPr id="4" name="Flowchart: Or 3"/>
          <p:cNvSpPr/>
          <p:nvPr/>
        </p:nvSpPr>
        <p:spPr>
          <a:xfrm>
            <a:off x="6781800" y="381000"/>
            <a:ext cx="1828800" cy="1600200"/>
          </a:xfrm>
          <a:prstGeom prst="flowChartOr">
            <a:avLst/>
          </a:prstGeom>
          <a:ln w="28575">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362200"/>
            <a:ext cx="5257800" cy="1200329"/>
          </a:xfrm>
          <a:prstGeom prst="rect">
            <a:avLst/>
          </a:prstGeom>
        </p:spPr>
        <p:txBody>
          <a:bodyPr wrap="square">
            <a:spAutoFit/>
          </a:bodyPr>
          <a:lstStyle/>
          <a:p>
            <a:pPr algn="ctr"/>
            <a:r>
              <a:rPr lang="vi-VN" dirty="0">
                <a:solidFill>
                  <a:srgbClr val="002060"/>
                </a:solidFill>
              </a:rPr>
              <a:t>Există mai multe moduri de memorare a lui </a:t>
            </a:r>
            <a:r>
              <a:rPr lang="el-GR" dirty="0">
                <a:solidFill>
                  <a:srgbClr val="002060"/>
                </a:solidFill>
              </a:rPr>
              <a:t>π, </a:t>
            </a:r>
            <a:r>
              <a:rPr lang="vi-VN" dirty="0">
                <a:solidFill>
                  <a:srgbClr val="002060"/>
                </a:solidFill>
              </a:rPr>
              <a:t>printre care și utilizarea de „pieme”, poezii care reprezintă numărul </a:t>
            </a:r>
            <a:r>
              <a:rPr lang="el-GR" dirty="0">
                <a:solidFill>
                  <a:srgbClr val="002060"/>
                </a:solidFill>
              </a:rPr>
              <a:t>π </a:t>
            </a:r>
            <a:r>
              <a:rPr lang="vi-VN" dirty="0">
                <a:solidFill>
                  <a:srgbClr val="002060"/>
                </a:solidFill>
              </a:rPr>
              <a:t>astfel încât lungimea fiecărui cuvânt (în litere) reprezintă o cifră.</a:t>
            </a:r>
            <a:endParaRPr lang="en-US" dirty="0">
              <a:solidFill>
                <a:srgbClr val="002060"/>
              </a:solidFill>
            </a:endParaRPr>
          </a:p>
        </p:txBody>
      </p:sp>
      <p:sp>
        <p:nvSpPr>
          <p:cNvPr id="3" name="Smiley Face 2"/>
          <p:cNvSpPr/>
          <p:nvPr/>
        </p:nvSpPr>
        <p:spPr>
          <a:xfrm>
            <a:off x="1219200" y="762000"/>
            <a:ext cx="1295400" cy="1295400"/>
          </a:xfrm>
          <a:prstGeom prst="smileyFace">
            <a:avLst/>
          </a:prstGeom>
          <a:solidFill>
            <a:srgbClr val="00B0F0"/>
          </a:solidFill>
          <a:ln>
            <a:solidFill>
              <a:srgbClr val="FFCCFF"/>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6-Point Star 3"/>
          <p:cNvSpPr/>
          <p:nvPr/>
        </p:nvSpPr>
        <p:spPr>
          <a:xfrm>
            <a:off x="6400800" y="4114800"/>
            <a:ext cx="1371600" cy="1371600"/>
          </a:xfrm>
          <a:prstGeom prst="star6">
            <a:avLst/>
          </a:prstGeom>
          <a:solidFill>
            <a:srgbClr val="FFCCFF"/>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p:txBody>
          <a:bodyPr>
            <a:normAutofit/>
          </a:bodyPr>
          <a:lstStyle/>
          <a:p>
            <a:pPr algn="ctr"/>
            <a:r>
              <a:rPr lang="vi-VN" sz="1800" dirty="0">
                <a:solidFill>
                  <a:srgbClr val="002060"/>
                </a:solidFill>
              </a:rPr>
              <a:t>Din cauza naturii transcendente a lui </a:t>
            </a:r>
            <a:r>
              <a:rPr lang="el-GR" sz="1800" dirty="0">
                <a:solidFill>
                  <a:srgbClr val="002060"/>
                </a:solidFill>
              </a:rPr>
              <a:t>π, </a:t>
            </a:r>
            <a:r>
              <a:rPr lang="vi-VN" sz="1800" dirty="0">
                <a:solidFill>
                  <a:srgbClr val="002060"/>
                </a:solidFill>
              </a:rPr>
              <a:t>nu există expresii cu formă închisă pentru acest număr în termeni de numere și funcții algebrice</a:t>
            </a:r>
            <a:r>
              <a:rPr lang="vi-VN" sz="1800" dirty="0" smtClean="0">
                <a:solidFill>
                  <a:srgbClr val="002060"/>
                </a:solidFill>
              </a:rPr>
              <a:t>.</a:t>
            </a:r>
            <a:r>
              <a:rPr lang="vi-VN" sz="1800" dirty="0">
                <a:solidFill>
                  <a:srgbClr val="002060"/>
                </a:solidFill>
              </a:rPr>
              <a:t> Printre formulele de calcul al lui </a:t>
            </a:r>
            <a:r>
              <a:rPr lang="el-GR" sz="1800" dirty="0">
                <a:solidFill>
                  <a:srgbClr val="002060"/>
                </a:solidFill>
              </a:rPr>
              <a:t>π </a:t>
            </a:r>
            <a:r>
              <a:rPr lang="vi-VN" sz="1800" dirty="0">
                <a:solidFill>
                  <a:srgbClr val="002060"/>
                </a:solidFill>
              </a:rPr>
              <a:t>cu ajutorul aritmeticii elementare se numără seriile care dau un șir infinit de aproximări ale lui </a:t>
            </a:r>
            <a:r>
              <a:rPr lang="el-GR" sz="1800" dirty="0">
                <a:solidFill>
                  <a:srgbClr val="002060"/>
                </a:solidFill>
              </a:rPr>
              <a:t>π</a:t>
            </a:r>
            <a:r>
              <a:rPr lang="el-GR" sz="1800" dirty="0" smtClean="0">
                <a:solidFill>
                  <a:srgbClr val="002060"/>
                </a:solidFill>
              </a:rPr>
              <a:t>.</a:t>
            </a:r>
            <a:r>
              <a:rPr lang="el-GR" sz="1800" dirty="0">
                <a:solidFill>
                  <a:srgbClr val="002060"/>
                </a:solidFill>
              </a:rPr>
              <a:t> </a:t>
            </a:r>
            <a:r>
              <a:rPr lang="vi-VN" sz="1800" dirty="0">
                <a:solidFill>
                  <a:srgbClr val="002060"/>
                </a:solidFill>
              </a:rPr>
              <a:t>Cu cât se includ mai mulți termeni într-un calcul, cu atât mai aproape de </a:t>
            </a:r>
            <a:r>
              <a:rPr lang="el-GR" sz="1800" dirty="0">
                <a:solidFill>
                  <a:srgbClr val="002060"/>
                </a:solidFill>
              </a:rPr>
              <a:t>π </a:t>
            </a:r>
            <a:r>
              <a:rPr lang="vi-VN" sz="1800" dirty="0">
                <a:solidFill>
                  <a:srgbClr val="002060"/>
                </a:solidFill>
              </a:rPr>
              <a:t>va fi rezultatul.</a:t>
            </a:r>
            <a:endParaRPr lang="en-US" sz="1800" dirty="0">
              <a:solidFill>
                <a:srgbClr val="002060"/>
              </a:solidFill>
            </a:endParaRPr>
          </a:p>
        </p:txBody>
      </p:sp>
      <p:pic>
        <p:nvPicPr>
          <p:cNvPr id="5" name="Content Placeholder 4" descr="cohen_last_digit_of_pi_tedxnyed_talk.002.jpg"/>
          <p:cNvPicPr>
            <a:picLocks noGrp="1" noChangeAspect="1"/>
          </p:cNvPicPr>
          <p:nvPr>
            <p:ph sz="half" idx="1"/>
          </p:nvPr>
        </p:nvPicPr>
        <p:blipFill>
          <a:blip r:embed="rId2"/>
          <a:stretch>
            <a:fillRect/>
          </a:stretch>
        </p:blipFill>
        <p:spPr>
          <a:xfrm>
            <a:off x="152400" y="1788716"/>
            <a:ext cx="5102225" cy="3826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Dreptunghi 1"/>
          <p:cNvSpPr/>
          <p:nvPr/>
        </p:nvSpPr>
        <p:spPr>
          <a:xfrm>
            <a:off x="7416507" y="5923297"/>
            <a:ext cx="144302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End</a:t>
            </a:r>
            <a:endParaRPr lang="ro-RO" sz="54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TotalTime>
  <Words>131</Words>
  <Application>Microsoft Office PowerPoint</Application>
  <PresentationFormat>Expunere pe ecran (4:3)</PresentationFormat>
  <Paragraphs>15</Paragraphs>
  <Slides>5</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5</vt:i4>
      </vt:variant>
    </vt:vector>
  </HeadingPairs>
  <TitlesOfParts>
    <vt:vector size="11" baseType="lpstr">
      <vt:lpstr>Georgia</vt:lpstr>
      <vt:lpstr>Tahoma</vt:lpstr>
      <vt:lpstr>Times New Roman</vt:lpstr>
      <vt:lpstr>Trebuchet MS</vt:lpstr>
      <vt:lpstr>Wingdings 2</vt:lpstr>
      <vt:lpstr>Urban</vt:lpstr>
      <vt:lpstr>Sărbătorim Pi</vt:lpstr>
      <vt:lpstr>Prezentare PowerPoint</vt:lpstr>
      <vt:lpstr>Prezentare PowerPoint</vt:lpstr>
      <vt:lpstr>Prezentare PowerPoint</vt:lpstr>
      <vt:lpstr>Prezentare PowerPoint</vt:lpstr>
    </vt:vector>
  </TitlesOfParts>
  <Company>Deftones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Sarbatorim PI</dc:title>
  <dc:creator>Acer</dc:creator>
  <cp:lastModifiedBy>crina</cp:lastModifiedBy>
  <cp:revision>15</cp:revision>
  <dcterms:created xsi:type="dcterms:W3CDTF">2016-03-17T15:21:26Z</dcterms:created>
  <dcterms:modified xsi:type="dcterms:W3CDTF">2016-06-11T16:56:27Z</dcterms:modified>
</cp:coreProperties>
</file>