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handoutMasterIdLst>
    <p:handoutMasterId r:id="rId25"/>
  </p:handoutMasterIdLst>
  <p:sldIdLst>
    <p:sldId id="278" r:id="rId3"/>
    <p:sldId id="257" r:id="rId4"/>
    <p:sldId id="258" r:id="rId5"/>
    <p:sldId id="281" r:id="rId6"/>
    <p:sldId id="260" r:id="rId7"/>
    <p:sldId id="259" r:id="rId8"/>
    <p:sldId id="264" r:id="rId9"/>
    <p:sldId id="263" r:id="rId10"/>
    <p:sldId id="265" r:id="rId11"/>
    <p:sldId id="271" r:id="rId12"/>
    <p:sldId id="266" r:id="rId13"/>
    <p:sldId id="267" r:id="rId14"/>
    <p:sldId id="277" r:id="rId15"/>
    <p:sldId id="268" r:id="rId16"/>
    <p:sldId id="269" r:id="rId17"/>
    <p:sldId id="272" r:id="rId18"/>
    <p:sldId id="270" r:id="rId19"/>
    <p:sldId id="273" r:id="rId20"/>
    <p:sldId id="280" r:id="rId21"/>
    <p:sldId id="279" r:id="rId22"/>
    <p:sldId id="282" r:id="rId23"/>
    <p:sldId id="275" r:id="rId24"/>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1" y="0"/>
            <a:ext cx="2971800" cy="457200"/>
          </a:xfrm>
          <a:prstGeom prst="rect">
            <a:avLst/>
          </a:prstGeom>
        </p:spPr>
        <p:txBody>
          <a:bodyPr vert="horz" lIns="91428" tIns="45714" rIns="91428" bIns="45714"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7200"/>
          </a:xfrm>
          <a:prstGeom prst="rect">
            <a:avLst/>
          </a:prstGeom>
        </p:spPr>
        <p:txBody>
          <a:bodyPr vert="horz" lIns="91428" tIns="45714" rIns="91428" bIns="45714" rtlCol="0"/>
          <a:lstStyle>
            <a:lvl1pPr algn="r">
              <a:defRPr sz="1200"/>
            </a:lvl1pPr>
          </a:lstStyle>
          <a:p>
            <a:fld id="{E34E7391-099F-4EC6-9EF3-414FB39360B1}" type="datetimeFigureOut">
              <a:rPr lang="pt-PT" smtClean="0"/>
              <a:t>14-10-2015</a:t>
            </a:fld>
            <a:endParaRPr lang="pt-PT"/>
          </a:p>
        </p:txBody>
      </p:sp>
      <p:sp>
        <p:nvSpPr>
          <p:cNvPr id="4" name="Marcador de Posição do Rodapé 3"/>
          <p:cNvSpPr>
            <a:spLocks noGrp="1"/>
          </p:cNvSpPr>
          <p:nvPr>
            <p:ph type="ftr" sz="quarter" idx="2"/>
          </p:nvPr>
        </p:nvSpPr>
        <p:spPr>
          <a:xfrm>
            <a:off x="1" y="8685214"/>
            <a:ext cx="2971800" cy="457200"/>
          </a:xfrm>
          <a:prstGeom prst="rect">
            <a:avLst/>
          </a:prstGeom>
        </p:spPr>
        <p:txBody>
          <a:bodyPr vert="horz" lIns="91428" tIns="45714" rIns="91428" bIns="45714"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4"/>
            <a:ext cx="2971800" cy="457200"/>
          </a:xfrm>
          <a:prstGeom prst="rect">
            <a:avLst/>
          </a:prstGeom>
        </p:spPr>
        <p:txBody>
          <a:bodyPr vert="horz" lIns="91428" tIns="45714" rIns="91428" bIns="45714" rtlCol="0" anchor="b"/>
          <a:lstStyle>
            <a:lvl1pPr algn="r">
              <a:defRPr sz="1200"/>
            </a:lvl1pPr>
          </a:lstStyle>
          <a:p>
            <a:fld id="{04180E1E-AF47-45CF-8A43-C6AF2966427E}" type="slidenum">
              <a:rPr lang="pt-PT" smtClean="0"/>
              <a:t>‹nº›</a:t>
            </a:fld>
            <a:endParaRPr lang="pt-PT"/>
          </a:p>
        </p:txBody>
      </p:sp>
    </p:spTree>
    <p:extLst>
      <p:ext uri="{BB962C8B-B14F-4D97-AF65-F5344CB8AC3E}">
        <p14:creationId xmlns:p14="http://schemas.microsoft.com/office/powerpoint/2010/main" val="26698715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t>14-10-2015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169206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t>14-10-2015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1282283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t>14-10-2015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4212734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525376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767403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815384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088020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571474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12284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297905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33613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t>14-10-2015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708968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758769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783786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741778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A3E09987-95D8-4787-BF32-892AAF72A058}" type="datetimeFigureOut">
              <a:rPr lang="pt-PT" smtClean="0"/>
              <a:t>14-10-2015</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247325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A3E09987-95D8-4787-BF32-892AAF72A058}" type="datetimeFigureOut">
              <a:rPr lang="pt-PT" smtClean="0"/>
              <a:t>14-10-2015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266122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A3E09987-95D8-4787-BF32-892AAF72A058}" type="datetimeFigureOut">
              <a:rPr lang="pt-PT" smtClean="0"/>
              <a:t>14-10-2015</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211017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A3E09987-95D8-4787-BF32-892AAF72A058}" type="datetimeFigureOut">
              <a:rPr lang="pt-PT" smtClean="0"/>
              <a:t>14-10-2015</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948766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A3E09987-95D8-4787-BF32-892AAF72A058}" type="datetimeFigureOut">
              <a:rPr lang="pt-PT" smtClean="0"/>
              <a:t>14-10-2015</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321865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3E09987-95D8-4787-BF32-892AAF72A058}" type="datetimeFigureOut">
              <a:rPr lang="pt-PT" smtClean="0"/>
              <a:t>14-10-2015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105100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A3E09987-95D8-4787-BF32-892AAF72A058}" type="datetimeFigureOut">
              <a:rPr lang="pt-PT" smtClean="0"/>
              <a:t>14-10-2015</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2BDD24B2-5CD5-408D-9069-17D01AB88A6C}" type="slidenum">
              <a:rPr lang="pt-PT" smtClean="0"/>
              <a:t>‹nº›</a:t>
            </a:fld>
            <a:endParaRPr lang="pt-PT"/>
          </a:p>
        </p:txBody>
      </p:sp>
    </p:spTree>
    <p:extLst>
      <p:ext uri="{BB962C8B-B14F-4D97-AF65-F5344CB8AC3E}">
        <p14:creationId xmlns:p14="http://schemas.microsoft.com/office/powerpoint/2010/main" val="24135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09987-95D8-4787-BF32-892AAF72A058}" type="datetimeFigureOut">
              <a:rPr lang="pt-PT" smtClean="0"/>
              <a:t>14-10-2015</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D24B2-5CD5-408D-9069-17D01AB88A6C}" type="slidenum">
              <a:rPr lang="pt-PT" smtClean="0"/>
              <a:t>‹nº›</a:t>
            </a:fld>
            <a:endParaRPr lang="pt-PT"/>
          </a:p>
        </p:txBody>
      </p:sp>
    </p:spTree>
    <p:extLst>
      <p:ext uri="{BB962C8B-B14F-4D97-AF65-F5344CB8AC3E}">
        <p14:creationId xmlns:p14="http://schemas.microsoft.com/office/powerpoint/2010/main" val="2960246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09987-95D8-4787-BF32-892AAF72A058}" type="datetimeFigureOut">
              <a:rPr lang="pt-PT" smtClean="0">
                <a:solidFill>
                  <a:prstClr val="black">
                    <a:tint val="75000"/>
                  </a:prstClr>
                </a:solidFill>
              </a:rPr>
              <a:pPr/>
              <a:t>14-10-2015</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D24B2-5CD5-408D-9069-17D01AB88A6C}"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054664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jpeg"/><Relationship Id="rId5" Type="http://schemas.openxmlformats.org/officeDocument/2006/relationships/hyperlink" Target="http://www.google.pt/url?sa=i&amp;rct=j&amp;q=&amp;esrc=s&amp;source=images&amp;cd=&amp;cad=rja&amp;uact=8&amp;ved=0CAcQjRxqFQoTCJuXppfBwsgCFYmYGgodQ8ICHg&amp;url=http%3A%2F%2Fpt.dreamstime.com%2Fimagem-de-stock-forma-do-mapa-da-bandeira-da-tecla-de-finlandia-image4924601&amp;psig=AFQjCNFRutDpqNJLeOJqZSBxXqPAiqB23w&amp;ust=1444930885657748"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ln w="41275">
            <a:solidFill>
              <a:schemeClr val="accent1"/>
            </a:solidFill>
          </a:ln>
        </p:spPr>
        <p:txBody>
          <a:bodyPr/>
          <a:lstStyle/>
          <a:p>
            <a:r>
              <a:rPr lang="pt-PT" dirty="0" smtClean="0">
                <a:solidFill>
                  <a:schemeClr val="tx2">
                    <a:lumMod val="60000"/>
                    <a:lumOff val="40000"/>
                  </a:schemeClr>
                </a:solidFill>
              </a:rPr>
              <a:t>WATER AROUD US</a:t>
            </a:r>
            <a:endParaRPr lang="pt-PT" dirty="0">
              <a:solidFill>
                <a:schemeClr val="tx2">
                  <a:lumMod val="60000"/>
                  <a:lumOff val="40000"/>
                </a:schemeClr>
              </a:solidFill>
            </a:endParaRPr>
          </a:p>
        </p:txBody>
      </p:sp>
      <p:sp>
        <p:nvSpPr>
          <p:cNvPr id="3" name="Subtítulo 2"/>
          <p:cNvSpPr>
            <a:spLocks noGrp="1"/>
          </p:cNvSpPr>
          <p:nvPr>
            <p:ph type="subTitle" idx="1"/>
          </p:nvPr>
        </p:nvSpPr>
        <p:spPr>
          <a:xfrm>
            <a:off x="1403648" y="4077072"/>
            <a:ext cx="6400800" cy="1080120"/>
          </a:xfrm>
        </p:spPr>
        <p:txBody>
          <a:bodyPr>
            <a:normAutofit fontScale="70000" lnSpcReduction="20000"/>
          </a:bodyPr>
          <a:lstStyle/>
          <a:p>
            <a:r>
              <a:rPr lang="en-US" dirty="0" smtClean="0">
                <a:solidFill>
                  <a:schemeClr val="bg1">
                    <a:lumMod val="50000"/>
                  </a:schemeClr>
                </a:solidFill>
              </a:rPr>
              <a:t>Strategic Partnerships for school education</a:t>
            </a:r>
          </a:p>
          <a:p>
            <a:r>
              <a:rPr lang="en-US" dirty="0" smtClean="0">
                <a:solidFill>
                  <a:schemeClr val="bg1">
                    <a:lumMod val="50000"/>
                  </a:schemeClr>
                </a:solidFill>
              </a:rPr>
              <a:t>KA2 - Cooperation for innovation and the exchange of good practices</a:t>
            </a:r>
            <a:endParaRPr lang="pt-PT" dirty="0">
              <a:solidFill>
                <a:schemeClr val="bg1">
                  <a:lumMod val="50000"/>
                </a:schemeClr>
              </a:solidFill>
            </a:endParaRPr>
          </a:p>
        </p:txBody>
      </p:sp>
      <p:pic>
        <p:nvPicPr>
          <p:cNvPr id="1026" name="Imagem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3125" y="5721837"/>
            <a:ext cx="108585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http://eacea.ec.europa.eu/about/logos/erasmus_plus/eu_flag-erasmus+_vect_po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9887" y="5373216"/>
            <a:ext cx="2231951" cy="636194"/>
          </a:xfrm>
          <a:prstGeom prst="rect">
            <a:avLst/>
          </a:prstGeom>
          <a:noFill/>
          <a:extLst>
            <a:ext uri="{909E8E84-426E-40DD-AFC4-6F175D3DCCD1}">
              <a14:hiddenFill xmlns:a14="http://schemas.microsoft.com/office/drawing/2010/main">
                <a:solidFill>
                  <a:srgbClr val="FFFFFF"/>
                </a:solidFill>
              </a14:hiddenFill>
            </a:ext>
          </a:extLst>
        </p:spPr>
      </p:pic>
      <p:sp>
        <p:nvSpPr>
          <p:cNvPr id="6" name="Subtítulo 2"/>
          <p:cNvSpPr txBox="1">
            <a:spLocks/>
          </p:cNvSpPr>
          <p:nvPr/>
        </p:nvSpPr>
        <p:spPr>
          <a:xfrm>
            <a:off x="4661596" y="5373216"/>
            <a:ext cx="3888135" cy="80170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spcBef>
                <a:spcPts val="0"/>
              </a:spcBef>
            </a:pPr>
            <a:r>
              <a:rPr lang="en-US" sz="1800" dirty="0" smtClean="0">
                <a:solidFill>
                  <a:srgbClr val="1F497D">
                    <a:lumMod val="60000"/>
                    <a:lumOff val="40000"/>
                  </a:srgbClr>
                </a:solidFill>
              </a:rPr>
              <a:t>Isabel </a:t>
            </a:r>
            <a:r>
              <a:rPr lang="en-US" sz="1800" dirty="0" smtClean="0">
                <a:solidFill>
                  <a:srgbClr val="1F497D">
                    <a:lumMod val="60000"/>
                    <a:lumOff val="40000"/>
                  </a:srgbClr>
                </a:solidFill>
              </a:rPr>
              <a:t>Castro</a:t>
            </a:r>
            <a:endParaRPr lang="en-US" sz="1800" dirty="0" smtClean="0">
              <a:solidFill>
                <a:srgbClr val="1F497D">
                  <a:lumMod val="60000"/>
                  <a:lumOff val="40000"/>
                </a:srgbClr>
              </a:solidFill>
            </a:endParaRPr>
          </a:p>
        </p:txBody>
      </p:sp>
      <p:sp>
        <p:nvSpPr>
          <p:cNvPr id="7" name="Rectângulo 1"/>
          <p:cNvSpPr>
            <a:spLocks noChangeArrowheads="1"/>
          </p:cNvSpPr>
          <p:nvPr/>
        </p:nvSpPr>
        <p:spPr bwMode="auto">
          <a:xfrm>
            <a:off x="322492" y="5990256"/>
            <a:ext cx="3508375" cy="369332"/>
          </a:xfrm>
          <a:prstGeom prst="rect">
            <a:avLst/>
          </a:prstGeom>
          <a:noFill/>
          <a:ln>
            <a:noFill/>
          </a:ln>
        </p:spPr>
        <p:txBody>
          <a:bodyPr>
            <a:spAutoFit/>
          </a:bodyPr>
          <a:lstStyle/>
          <a:p>
            <a:pPr algn="ctr">
              <a:defRPr/>
            </a:pPr>
            <a:r>
              <a:rPr lang="en-US" sz="1800" dirty="0">
                <a:latin typeface="Arial" pitchFamily="34" charset="0"/>
                <a:cs typeface="Arial" pitchFamily="34" charset="0"/>
              </a:rPr>
              <a:t>Financed</a:t>
            </a:r>
            <a:r>
              <a:rPr lang="pt-PT" sz="1800" dirty="0">
                <a:latin typeface="Arial" pitchFamily="34" charset="0"/>
                <a:cs typeface="Arial" pitchFamily="34" charset="0"/>
              </a:rPr>
              <a:t> </a:t>
            </a:r>
            <a:r>
              <a:rPr lang="en-US" sz="1800" dirty="0">
                <a:latin typeface="Arial" pitchFamily="34" charset="0"/>
                <a:cs typeface="Arial" pitchFamily="34" charset="0"/>
              </a:rPr>
              <a:t>by European </a:t>
            </a:r>
            <a:r>
              <a:rPr lang="en-US" sz="1800" dirty="0" smtClean="0">
                <a:latin typeface="Arial" pitchFamily="34" charset="0"/>
                <a:cs typeface="Arial" pitchFamily="34" charset="0"/>
              </a:rPr>
              <a:t>Union</a:t>
            </a:r>
            <a:endParaRPr lang="en-US" sz="1800" dirty="0">
              <a:latin typeface="Arial" pitchFamily="34" charset="0"/>
              <a:cs typeface="Arial" pitchFamily="34" charset="0"/>
            </a:endParaRPr>
          </a:p>
        </p:txBody>
      </p:sp>
      <p:pic>
        <p:nvPicPr>
          <p:cNvPr id="8" name="Imagem 2" descr="C:\Users\Isabel\Pictures\00 logo vectorized small.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188913"/>
            <a:ext cx="192405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ângulo 3"/>
          <p:cNvSpPr/>
          <p:nvPr/>
        </p:nvSpPr>
        <p:spPr>
          <a:xfrm>
            <a:off x="386276" y="429820"/>
            <a:ext cx="2379061" cy="646331"/>
          </a:xfrm>
          <a:prstGeom prst="rect">
            <a:avLst/>
          </a:prstGeom>
        </p:spPr>
        <p:txBody>
          <a:bodyPr wrap="square">
            <a:spAutoFit/>
          </a:bodyPr>
          <a:lstStyle/>
          <a:p>
            <a:pPr algn="r">
              <a:spcBef>
                <a:spcPts val="0"/>
              </a:spcBef>
            </a:pPr>
            <a:r>
              <a:rPr lang="en-US" dirty="0">
                <a:solidFill>
                  <a:srgbClr val="1F497D">
                    <a:lumMod val="60000"/>
                    <a:lumOff val="40000"/>
                  </a:srgbClr>
                </a:solidFill>
              </a:rPr>
              <a:t>Lappeenranta – Finland </a:t>
            </a:r>
          </a:p>
          <a:p>
            <a:pPr algn="r">
              <a:spcBef>
                <a:spcPts val="0"/>
              </a:spcBef>
            </a:pPr>
            <a:r>
              <a:rPr lang="en-US" dirty="0">
                <a:solidFill>
                  <a:srgbClr val="1F497D">
                    <a:lumMod val="60000"/>
                    <a:lumOff val="40000"/>
                  </a:srgbClr>
                </a:solidFill>
              </a:rPr>
              <a:t>9-14 February 2015</a:t>
            </a:r>
            <a:endParaRPr lang="en-US" dirty="0">
              <a:solidFill>
                <a:srgbClr val="1F497D">
                  <a:lumMod val="60000"/>
                  <a:lumOff val="40000"/>
                </a:srgbClr>
              </a:solidFill>
            </a:endParaRPr>
          </a:p>
        </p:txBody>
      </p:sp>
      <p:pic>
        <p:nvPicPr>
          <p:cNvPr id="5" name="Picture 2" descr="http://thumbs.dreamstime.com/x/forma-do-mapa-da-bandeira-da-tecla-de-finlandia-4924609.jp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99510" y="1124744"/>
            <a:ext cx="874186" cy="937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32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What we want to do:</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92500"/>
          </a:bodyPr>
          <a:lstStyle/>
          <a:p>
            <a:pPr marL="0" indent="0">
              <a:spcBef>
                <a:spcPts val="0"/>
              </a:spcBef>
              <a:spcAft>
                <a:spcPts val="600"/>
              </a:spcAft>
              <a:buNone/>
            </a:pPr>
            <a:r>
              <a:rPr lang="en-US" sz="2600" dirty="0" smtClean="0">
                <a:solidFill>
                  <a:srgbClr val="FF0000"/>
                </a:solidFill>
              </a:rPr>
              <a:t>3. Third year:</a:t>
            </a:r>
          </a:p>
          <a:p>
            <a:pPr lvl="1">
              <a:spcBef>
                <a:spcPts val="0"/>
              </a:spcBef>
              <a:spcAft>
                <a:spcPts val="600"/>
              </a:spcAft>
            </a:pPr>
            <a:r>
              <a:rPr lang="en-US" sz="2000" dirty="0" smtClean="0"/>
              <a:t>Exploration of </a:t>
            </a:r>
            <a:r>
              <a:rPr lang="en-US" sz="2000" dirty="0" smtClean="0">
                <a:solidFill>
                  <a:srgbClr val="FF0000"/>
                </a:solidFill>
              </a:rPr>
              <a:t>natural water supplies</a:t>
            </a:r>
            <a:r>
              <a:rPr lang="en-US" sz="2000" dirty="0" smtClean="0"/>
              <a:t> as: </a:t>
            </a:r>
            <a:r>
              <a:rPr lang="en-US" sz="2000" u="sng" dirty="0" smtClean="0"/>
              <a:t>oceans, rivers, lakes and groundwater or underground water reservoirs, and even glaciers</a:t>
            </a:r>
            <a:r>
              <a:rPr lang="en-US" sz="2000" dirty="0" smtClean="0"/>
              <a:t>. </a:t>
            </a:r>
            <a:endParaRPr lang="pt-PT" sz="2000" dirty="0" smtClean="0"/>
          </a:p>
          <a:p>
            <a:pPr lvl="1">
              <a:spcBef>
                <a:spcPts val="0"/>
              </a:spcBef>
              <a:spcAft>
                <a:spcPts val="600"/>
              </a:spcAft>
            </a:pPr>
            <a:endParaRPr lang="en-US" sz="2000" dirty="0" smtClean="0"/>
          </a:p>
          <a:p>
            <a:pPr lvl="1">
              <a:spcBef>
                <a:spcPts val="0"/>
              </a:spcBef>
              <a:spcAft>
                <a:spcPts val="600"/>
              </a:spcAft>
            </a:pPr>
            <a:r>
              <a:rPr lang="en-US" sz="2000" dirty="0" smtClean="0"/>
              <a:t>Importance of </a:t>
            </a:r>
            <a:r>
              <a:rPr lang="en-US" sz="2000" dirty="0" smtClean="0">
                <a:solidFill>
                  <a:srgbClr val="FF0000"/>
                </a:solidFill>
              </a:rPr>
              <a:t>water near our schools</a:t>
            </a:r>
            <a:r>
              <a:rPr lang="en-US" sz="2000" dirty="0" smtClean="0"/>
              <a:t>, what they have to offer in terms of:</a:t>
            </a:r>
          </a:p>
          <a:p>
            <a:pPr lvl="2">
              <a:spcBef>
                <a:spcPts val="0"/>
              </a:spcBef>
              <a:spcAft>
                <a:spcPts val="600"/>
              </a:spcAft>
            </a:pPr>
            <a:r>
              <a:rPr lang="en-US" sz="1600" dirty="0" smtClean="0">
                <a:solidFill>
                  <a:srgbClr val="FF0000"/>
                </a:solidFill>
              </a:rPr>
              <a:t>recreation, </a:t>
            </a:r>
          </a:p>
          <a:p>
            <a:pPr lvl="2">
              <a:spcBef>
                <a:spcPts val="0"/>
              </a:spcBef>
              <a:spcAft>
                <a:spcPts val="600"/>
              </a:spcAft>
            </a:pPr>
            <a:r>
              <a:rPr lang="en-US" sz="1600" dirty="0" smtClean="0">
                <a:solidFill>
                  <a:srgbClr val="FF0000"/>
                </a:solidFill>
              </a:rPr>
              <a:t>mental &amp; physical health, </a:t>
            </a:r>
          </a:p>
          <a:p>
            <a:pPr lvl="2">
              <a:spcBef>
                <a:spcPts val="0"/>
              </a:spcBef>
              <a:spcAft>
                <a:spcPts val="600"/>
              </a:spcAft>
            </a:pPr>
            <a:r>
              <a:rPr lang="en-US" sz="1600" dirty="0" smtClean="0">
                <a:solidFill>
                  <a:srgbClr val="FF0000"/>
                </a:solidFill>
              </a:rPr>
              <a:t>sport </a:t>
            </a:r>
          </a:p>
          <a:p>
            <a:pPr lvl="2">
              <a:spcBef>
                <a:spcPts val="0"/>
              </a:spcBef>
              <a:spcAft>
                <a:spcPts val="600"/>
              </a:spcAft>
            </a:pPr>
            <a:r>
              <a:rPr lang="en-US" sz="1600" dirty="0" smtClean="0">
                <a:solidFill>
                  <a:srgbClr val="FF0000"/>
                </a:solidFill>
              </a:rPr>
              <a:t>tourism.</a:t>
            </a:r>
          </a:p>
          <a:p>
            <a:pPr marL="914400" lvl="1" indent="-457200">
              <a:spcBef>
                <a:spcPts val="0"/>
              </a:spcBef>
              <a:spcAft>
                <a:spcPts val="600"/>
              </a:spcAft>
            </a:pPr>
            <a:r>
              <a:rPr lang="en-US" sz="2000" dirty="0" smtClean="0"/>
              <a:t>Creation of a module.</a:t>
            </a:r>
            <a:endParaRPr lang="en-US" sz="2000" dirty="0" smtClean="0">
              <a:solidFill>
                <a:srgbClr val="FF0000"/>
              </a:solidFill>
            </a:endParaRPr>
          </a:p>
          <a:p>
            <a:pPr marL="457200" lvl="1" indent="0">
              <a:spcBef>
                <a:spcPts val="0"/>
              </a:spcBef>
              <a:spcAft>
                <a:spcPts val="600"/>
              </a:spcAft>
              <a:buNone/>
            </a:pPr>
            <a:r>
              <a:rPr lang="en-US" sz="2000" u="sng" dirty="0" smtClean="0">
                <a:solidFill>
                  <a:srgbClr val="FF0000"/>
                </a:solidFill>
              </a:rPr>
              <a:t>NOTE: </a:t>
            </a:r>
          </a:p>
          <a:p>
            <a:pPr marL="457200" lvl="1" indent="0">
              <a:spcBef>
                <a:spcPts val="0"/>
              </a:spcBef>
              <a:spcAft>
                <a:spcPts val="600"/>
              </a:spcAft>
              <a:buNone/>
            </a:pPr>
            <a:r>
              <a:rPr lang="en-US" sz="2000" dirty="0" smtClean="0"/>
              <a:t>Commemoration of the </a:t>
            </a:r>
            <a:r>
              <a:rPr lang="en-US" sz="2000" dirty="0" smtClean="0">
                <a:solidFill>
                  <a:srgbClr val="FF0000"/>
                </a:solidFill>
              </a:rPr>
              <a:t>Water Day at </a:t>
            </a:r>
            <a:r>
              <a:rPr lang="pt-PT" sz="2000" dirty="0" smtClean="0">
                <a:solidFill>
                  <a:srgbClr val="FF0000"/>
                </a:solidFill>
              </a:rPr>
              <a:t>22 de Março </a:t>
            </a:r>
            <a:r>
              <a:rPr lang="en-US" sz="2000" dirty="0" smtClean="0"/>
              <a:t>in all three project years;</a:t>
            </a:r>
            <a:endParaRPr lang="en-US" sz="2000" dirty="0" smtClean="0">
              <a:solidFill>
                <a:srgbClr val="FF0000"/>
              </a:solidFill>
            </a:endParaRPr>
          </a:p>
          <a:p>
            <a:pPr marL="457200" lvl="1" indent="0">
              <a:spcBef>
                <a:spcPts val="0"/>
              </a:spcBef>
              <a:spcAft>
                <a:spcPts val="600"/>
              </a:spcAft>
              <a:buNone/>
            </a:pPr>
            <a:r>
              <a:rPr lang="en-US" sz="2000" dirty="0" smtClean="0"/>
              <a:t>With implementation of developed </a:t>
            </a:r>
            <a:r>
              <a:rPr lang="en-US" sz="2000" dirty="0" smtClean="0">
                <a:solidFill>
                  <a:srgbClr val="FF0000"/>
                </a:solidFill>
              </a:rPr>
              <a:t>practices</a:t>
            </a:r>
            <a:r>
              <a:rPr lang="en-US" sz="2000" dirty="0" smtClean="0"/>
              <a:t>;</a:t>
            </a:r>
          </a:p>
          <a:p>
            <a:pPr marL="457200" lvl="1" indent="0">
              <a:spcBef>
                <a:spcPts val="0"/>
              </a:spcBef>
              <a:spcAft>
                <a:spcPts val="600"/>
              </a:spcAft>
              <a:buNone/>
            </a:pPr>
            <a:r>
              <a:rPr lang="en-US" sz="2000" dirty="0" smtClean="0"/>
              <a:t>Involving </a:t>
            </a:r>
            <a:r>
              <a:rPr lang="en-US" sz="2000" dirty="0"/>
              <a:t> </a:t>
            </a:r>
            <a:r>
              <a:rPr lang="en-US" sz="2000" dirty="0" smtClean="0">
                <a:solidFill>
                  <a:srgbClr val="FF0000"/>
                </a:solidFill>
              </a:rPr>
              <a:t>teachers and students</a:t>
            </a:r>
            <a:r>
              <a:rPr lang="en-US" sz="2000" dirty="0" smtClean="0"/>
              <a:t>,  </a:t>
            </a:r>
            <a:r>
              <a:rPr lang="en-US" sz="2000" dirty="0" smtClean="0">
                <a:solidFill>
                  <a:srgbClr val="FF0000"/>
                </a:solidFill>
              </a:rPr>
              <a:t>parents</a:t>
            </a:r>
            <a:r>
              <a:rPr lang="en-US" sz="2000" dirty="0" smtClean="0"/>
              <a:t> and </a:t>
            </a:r>
            <a:r>
              <a:rPr lang="en-US" sz="2000" dirty="0" smtClean="0">
                <a:solidFill>
                  <a:srgbClr val="FF0000"/>
                </a:solidFill>
              </a:rPr>
              <a:t>associate partners.</a:t>
            </a:r>
          </a:p>
          <a:p>
            <a:pPr lvl="1">
              <a:spcBef>
                <a:spcPts val="0"/>
              </a:spcBef>
              <a:spcAft>
                <a:spcPts val="600"/>
              </a:spcAft>
            </a:pPr>
            <a:endParaRPr lang="en-US" sz="2000" dirty="0" smtClean="0"/>
          </a:p>
        </p:txBody>
      </p:sp>
    </p:spTree>
    <p:extLst>
      <p:ext uri="{BB962C8B-B14F-4D97-AF65-F5344CB8AC3E}">
        <p14:creationId xmlns:p14="http://schemas.microsoft.com/office/powerpoint/2010/main" val="573720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n-US" dirty="0" smtClean="0">
                <a:solidFill>
                  <a:srgbClr val="FF0000"/>
                </a:solidFill>
              </a:rPr>
              <a:t>What we want to do:</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77500" lnSpcReduction="20000"/>
          </a:bodyPr>
          <a:lstStyle/>
          <a:p>
            <a:pPr marL="514350" indent="-514350">
              <a:spcBef>
                <a:spcPts val="0"/>
              </a:spcBef>
              <a:spcAft>
                <a:spcPts val="600"/>
              </a:spcAft>
              <a:buFont typeface="+mj-lt"/>
              <a:buAutoNum type="arabicPeriod"/>
            </a:pPr>
            <a:endParaRPr lang="en-US" sz="2600" dirty="0" smtClean="0"/>
          </a:p>
          <a:p>
            <a:pPr marL="514350" indent="-514350">
              <a:lnSpc>
                <a:spcPct val="110000"/>
              </a:lnSpc>
              <a:spcBef>
                <a:spcPts val="0"/>
              </a:spcBef>
              <a:spcAft>
                <a:spcPts val="600"/>
              </a:spcAft>
              <a:buFont typeface="+mj-lt"/>
              <a:buAutoNum type="arabicPeriod"/>
            </a:pPr>
            <a:r>
              <a:rPr lang="en-US" sz="2600" dirty="0" smtClean="0"/>
              <a:t>Creating a </a:t>
            </a:r>
            <a:r>
              <a:rPr lang="en-US" sz="2600" dirty="0" smtClean="0">
                <a:solidFill>
                  <a:srgbClr val="FF0000"/>
                </a:solidFill>
              </a:rPr>
              <a:t>Virtual Learning Platform </a:t>
            </a:r>
            <a:r>
              <a:rPr lang="en-US" sz="2600" dirty="0" smtClean="0"/>
              <a:t>e.g. </a:t>
            </a:r>
            <a:r>
              <a:rPr lang="en-US" sz="2600" dirty="0" err="1" smtClean="0"/>
              <a:t>eTwinning</a:t>
            </a:r>
            <a:r>
              <a:rPr lang="en-US" sz="2600" dirty="0" smtClean="0"/>
              <a:t>.</a:t>
            </a:r>
          </a:p>
          <a:p>
            <a:pPr marL="514350" indent="-514350">
              <a:lnSpc>
                <a:spcPct val="110000"/>
              </a:lnSpc>
              <a:spcBef>
                <a:spcPts val="0"/>
              </a:spcBef>
              <a:spcAft>
                <a:spcPts val="600"/>
              </a:spcAft>
              <a:buFont typeface="+mj-lt"/>
              <a:buAutoNum type="arabicPeriod"/>
            </a:pPr>
            <a:endParaRPr lang="en-US" sz="2600" dirty="0" smtClean="0"/>
          </a:p>
          <a:p>
            <a:pPr marL="514350" indent="-514350">
              <a:lnSpc>
                <a:spcPct val="110000"/>
              </a:lnSpc>
              <a:spcBef>
                <a:spcPts val="0"/>
              </a:spcBef>
              <a:spcAft>
                <a:spcPts val="600"/>
              </a:spcAft>
              <a:buFont typeface="+mj-lt"/>
              <a:buAutoNum type="arabicPeriod"/>
            </a:pPr>
            <a:r>
              <a:rPr lang="en-US" sz="2600" dirty="0" smtClean="0"/>
              <a:t>Doing a </a:t>
            </a:r>
            <a:r>
              <a:rPr lang="en-US" sz="2600" dirty="0" smtClean="0">
                <a:solidFill>
                  <a:srgbClr val="FF0000"/>
                </a:solidFill>
              </a:rPr>
              <a:t>comparative analysis of the regular curriculum</a:t>
            </a:r>
            <a:r>
              <a:rPr lang="en-US" sz="2600" dirty="0" smtClean="0"/>
              <a:t> in all school partners of the theme WATER</a:t>
            </a:r>
          </a:p>
          <a:p>
            <a:pPr marL="514350" indent="-514350">
              <a:lnSpc>
                <a:spcPct val="110000"/>
              </a:lnSpc>
              <a:spcBef>
                <a:spcPts val="0"/>
              </a:spcBef>
              <a:spcAft>
                <a:spcPts val="600"/>
              </a:spcAft>
              <a:buFont typeface="+mj-lt"/>
              <a:buAutoNum type="arabicPeriod"/>
            </a:pPr>
            <a:endParaRPr lang="en-US" sz="2600" dirty="0" smtClean="0"/>
          </a:p>
          <a:p>
            <a:pPr marL="514350" indent="-514350">
              <a:lnSpc>
                <a:spcPct val="110000"/>
              </a:lnSpc>
              <a:spcBef>
                <a:spcPts val="0"/>
              </a:spcBef>
              <a:spcAft>
                <a:spcPts val="600"/>
              </a:spcAft>
              <a:buFont typeface="+mj-lt"/>
              <a:buAutoNum type="arabicPeriod"/>
            </a:pPr>
            <a:r>
              <a:rPr lang="en-US" sz="2600" dirty="0" smtClean="0"/>
              <a:t>Creation of </a:t>
            </a:r>
            <a:r>
              <a:rPr lang="en-US" sz="2600" dirty="0" smtClean="0">
                <a:solidFill>
                  <a:srgbClr val="FF0000"/>
                </a:solidFill>
              </a:rPr>
              <a:t>innovative educational un</a:t>
            </a:r>
            <a:r>
              <a:rPr lang="en-US" sz="2600" dirty="0" smtClean="0"/>
              <a:t>its (common modules). </a:t>
            </a:r>
          </a:p>
          <a:p>
            <a:pPr marL="514350" indent="-514350">
              <a:lnSpc>
                <a:spcPct val="110000"/>
              </a:lnSpc>
              <a:spcBef>
                <a:spcPts val="0"/>
              </a:spcBef>
              <a:spcAft>
                <a:spcPts val="600"/>
              </a:spcAft>
              <a:buFont typeface="+mj-lt"/>
              <a:buAutoNum type="arabicPeriod"/>
            </a:pPr>
            <a:endParaRPr lang="en-US" sz="2600" dirty="0" smtClean="0"/>
          </a:p>
          <a:p>
            <a:pPr marL="514350" indent="-514350">
              <a:lnSpc>
                <a:spcPct val="110000"/>
              </a:lnSpc>
              <a:spcBef>
                <a:spcPts val="0"/>
              </a:spcBef>
              <a:spcAft>
                <a:spcPts val="600"/>
              </a:spcAft>
              <a:buFont typeface="+mj-lt"/>
              <a:buAutoNum type="arabicPeriod"/>
            </a:pPr>
            <a:r>
              <a:rPr lang="en-US" sz="2600" dirty="0" smtClean="0">
                <a:solidFill>
                  <a:srgbClr val="FF0000"/>
                </a:solidFill>
              </a:rPr>
              <a:t>Promotion of dissemination </a:t>
            </a:r>
            <a:r>
              <a:rPr lang="en-US" sz="2600" dirty="0" smtClean="0"/>
              <a:t>activities by:</a:t>
            </a:r>
          </a:p>
          <a:p>
            <a:pPr marL="914400" lvl="1" indent="-514350">
              <a:lnSpc>
                <a:spcPct val="110000"/>
              </a:lnSpc>
              <a:spcBef>
                <a:spcPts val="0"/>
              </a:spcBef>
              <a:spcAft>
                <a:spcPts val="600"/>
              </a:spcAft>
              <a:buFont typeface="Arial" pitchFamily="34" charset="0"/>
              <a:buChar char="•"/>
            </a:pPr>
            <a:r>
              <a:rPr lang="en-US" sz="2200" dirty="0" smtClean="0">
                <a:solidFill>
                  <a:srgbClr val="FF0000"/>
                </a:solidFill>
              </a:rPr>
              <a:t>using the learning platform;</a:t>
            </a:r>
          </a:p>
          <a:p>
            <a:pPr marL="914400" lvl="1" indent="-514350">
              <a:lnSpc>
                <a:spcPct val="110000"/>
              </a:lnSpc>
              <a:spcBef>
                <a:spcPts val="0"/>
              </a:spcBef>
              <a:spcAft>
                <a:spcPts val="600"/>
              </a:spcAft>
              <a:buFont typeface="Arial" pitchFamily="34" charset="0"/>
              <a:buChar char="•"/>
            </a:pPr>
            <a:r>
              <a:rPr lang="en-US" sz="2200" dirty="0" smtClean="0">
                <a:solidFill>
                  <a:srgbClr val="FF0000"/>
                </a:solidFill>
              </a:rPr>
              <a:t>publishing articles </a:t>
            </a:r>
            <a:r>
              <a:rPr lang="en-US" sz="2200" dirty="0" smtClean="0"/>
              <a:t>and reports in </a:t>
            </a:r>
            <a:r>
              <a:rPr lang="en-US" sz="2200" dirty="0" smtClean="0">
                <a:solidFill>
                  <a:srgbClr val="FF0000"/>
                </a:solidFill>
              </a:rPr>
              <a:t>journals or newspapers;</a:t>
            </a:r>
          </a:p>
          <a:p>
            <a:pPr marL="914400" lvl="1" indent="-514350">
              <a:lnSpc>
                <a:spcPct val="110000"/>
              </a:lnSpc>
              <a:spcBef>
                <a:spcPts val="0"/>
              </a:spcBef>
              <a:spcAft>
                <a:spcPts val="600"/>
              </a:spcAft>
              <a:buFont typeface="Arial" pitchFamily="34" charset="0"/>
              <a:buChar char="•"/>
            </a:pPr>
            <a:r>
              <a:rPr lang="en-US" sz="2200" dirty="0" smtClean="0"/>
              <a:t>presentations/workshops/conferences for the teachers from our schools or other schools to share the project process and outcomes as examples of innovative practices;</a:t>
            </a:r>
          </a:p>
          <a:p>
            <a:pPr marL="514350" indent="-514350">
              <a:lnSpc>
                <a:spcPct val="110000"/>
              </a:lnSpc>
              <a:spcBef>
                <a:spcPts val="0"/>
              </a:spcBef>
              <a:spcAft>
                <a:spcPts val="600"/>
              </a:spcAft>
              <a:buFont typeface="+mj-lt"/>
              <a:buAutoNum type="arabicPeriod"/>
            </a:pPr>
            <a:r>
              <a:rPr lang="en-US" sz="2600" dirty="0" smtClean="0"/>
              <a:t>Use </a:t>
            </a:r>
            <a:r>
              <a:rPr lang="en-US" sz="2600" dirty="0" smtClean="0">
                <a:solidFill>
                  <a:srgbClr val="FF0000"/>
                </a:solidFill>
              </a:rPr>
              <a:t>open educational resources (OER) </a:t>
            </a:r>
            <a:r>
              <a:rPr lang="en-US" sz="2600" dirty="0" smtClean="0"/>
              <a:t>available for schools alongside with extensive implementation of information technology (ITC) </a:t>
            </a:r>
          </a:p>
          <a:p>
            <a:pPr marL="914400" lvl="1" indent="-514350">
              <a:spcBef>
                <a:spcPts val="0"/>
              </a:spcBef>
              <a:spcAft>
                <a:spcPts val="600"/>
              </a:spcAft>
              <a:buFont typeface="Arial" pitchFamily="34" charset="0"/>
              <a:buChar char="•"/>
            </a:pPr>
            <a:endParaRPr lang="en-US" sz="2200" dirty="0" smtClean="0"/>
          </a:p>
        </p:txBody>
      </p:sp>
    </p:spTree>
    <p:extLst>
      <p:ext uri="{BB962C8B-B14F-4D97-AF65-F5344CB8AC3E}">
        <p14:creationId xmlns:p14="http://schemas.microsoft.com/office/powerpoint/2010/main" val="32733638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n-US" u="sng" dirty="0" smtClean="0">
                <a:solidFill>
                  <a:srgbClr val="FF0000"/>
                </a:solidFill>
              </a:rPr>
              <a:t>Planed work for the first year:</a:t>
            </a:r>
            <a:endParaRPr lang="en-US" u="sng"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77500" lnSpcReduction="20000"/>
          </a:bodyPr>
          <a:lstStyle/>
          <a:p>
            <a:pPr marL="514350" indent="-514350">
              <a:spcBef>
                <a:spcPts val="0"/>
              </a:spcBef>
              <a:spcAft>
                <a:spcPts val="600"/>
              </a:spcAft>
              <a:buFont typeface="+mj-lt"/>
              <a:buAutoNum type="arabicPeriod"/>
            </a:pPr>
            <a:r>
              <a:rPr lang="en-US" sz="2600" dirty="0" smtClean="0">
                <a:solidFill>
                  <a:srgbClr val="FF0000"/>
                </a:solidFill>
              </a:rPr>
              <a:t>First Year:</a:t>
            </a:r>
          </a:p>
          <a:p>
            <a:pPr marL="914400" lvl="1" indent="-514350">
              <a:spcBef>
                <a:spcPts val="0"/>
              </a:spcBef>
              <a:spcAft>
                <a:spcPts val="600"/>
              </a:spcAft>
              <a:buFont typeface="+mj-lt"/>
              <a:buAutoNum type="alphaLcPeriod"/>
            </a:pPr>
            <a:r>
              <a:rPr lang="en-US" sz="2300" dirty="0" smtClean="0"/>
              <a:t>A1 Introducing  project at school and outside of school. Promotion through mass media. Communication, emails, Skype, Face Time on a regular basis. </a:t>
            </a:r>
            <a:r>
              <a:rPr lang="en-US" sz="2300" u="sng" dirty="0" smtClean="0">
                <a:solidFill>
                  <a:srgbClr val="FF0000"/>
                </a:solidFill>
              </a:rPr>
              <a:t>September 2014</a:t>
            </a:r>
            <a:r>
              <a:rPr lang="en-US" sz="2300" dirty="0" smtClean="0"/>
              <a:t>.</a:t>
            </a:r>
          </a:p>
          <a:p>
            <a:pPr marL="914400" lvl="1" indent="-514350">
              <a:spcBef>
                <a:spcPts val="0"/>
              </a:spcBef>
              <a:spcAft>
                <a:spcPts val="600"/>
              </a:spcAft>
              <a:buFont typeface="+mj-lt"/>
              <a:buAutoNum type="alphaLcPeriod"/>
            </a:pPr>
            <a:r>
              <a:rPr lang="en-US" sz="2300" dirty="0" smtClean="0"/>
              <a:t>A2 a project logo. </a:t>
            </a:r>
            <a:r>
              <a:rPr lang="en-US" sz="2300" u="sng" dirty="0">
                <a:solidFill>
                  <a:srgbClr val="FF0000"/>
                </a:solidFill>
              </a:rPr>
              <a:t>October 2014</a:t>
            </a:r>
            <a:r>
              <a:rPr lang="en-US" sz="2300" dirty="0" smtClean="0"/>
              <a:t>. </a:t>
            </a:r>
            <a:r>
              <a:rPr lang="en-US" sz="2300" dirty="0" smtClean="0">
                <a:solidFill>
                  <a:srgbClr val="0070C0"/>
                </a:solidFill>
              </a:rPr>
              <a:t>Germany </a:t>
            </a:r>
            <a:r>
              <a:rPr lang="en-US" sz="2300" dirty="0" err="1" smtClean="0">
                <a:solidFill>
                  <a:srgbClr val="0070C0"/>
                </a:solidFill>
              </a:rPr>
              <a:t>Bergrheinfeld</a:t>
            </a:r>
            <a:r>
              <a:rPr lang="en-US" sz="2300" dirty="0" smtClean="0">
                <a:solidFill>
                  <a:srgbClr val="0070C0"/>
                </a:solidFill>
              </a:rPr>
              <a:t>.</a:t>
            </a:r>
          </a:p>
          <a:p>
            <a:pPr marL="914400" lvl="1" indent="-514350">
              <a:spcBef>
                <a:spcPts val="0"/>
              </a:spcBef>
              <a:spcAft>
                <a:spcPts val="600"/>
              </a:spcAft>
              <a:buFont typeface="+mj-lt"/>
              <a:buAutoNum type="alphaLcPeriod"/>
            </a:pPr>
            <a:r>
              <a:rPr lang="en-US" sz="2300" dirty="0" smtClean="0"/>
              <a:t>A3 Virtual learning platform (</a:t>
            </a:r>
            <a:r>
              <a:rPr lang="en-US" sz="2300" dirty="0" err="1" smtClean="0"/>
              <a:t>eTwinning</a:t>
            </a:r>
            <a:r>
              <a:rPr lang="en-US" sz="2300" dirty="0" smtClean="0"/>
              <a:t>). </a:t>
            </a:r>
            <a:r>
              <a:rPr lang="en-US" sz="2300" u="sng" dirty="0">
                <a:solidFill>
                  <a:srgbClr val="FF0000"/>
                </a:solidFill>
              </a:rPr>
              <a:t>October 2014</a:t>
            </a:r>
            <a:r>
              <a:rPr lang="en-US" sz="2300" dirty="0"/>
              <a:t>. </a:t>
            </a:r>
            <a:r>
              <a:rPr lang="en-US" sz="2300" dirty="0">
                <a:solidFill>
                  <a:srgbClr val="0070C0"/>
                </a:solidFill>
              </a:rPr>
              <a:t>Germany </a:t>
            </a:r>
            <a:r>
              <a:rPr lang="en-US" sz="2300" dirty="0" err="1" smtClean="0">
                <a:solidFill>
                  <a:srgbClr val="0070C0"/>
                </a:solidFill>
              </a:rPr>
              <a:t>Bergrheinfeld</a:t>
            </a:r>
            <a:r>
              <a:rPr lang="en-US" sz="2300" dirty="0" smtClean="0">
                <a:solidFill>
                  <a:srgbClr val="0070C0"/>
                </a:solidFill>
              </a:rPr>
              <a:t>.</a:t>
            </a:r>
          </a:p>
          <a:p>
            <a:pPr marL="914400" lvl="1" indent="-514350">
              <a:spcBef>
                <a:spcPts val="0"/>
              </a:spcBef>
              <a:spcAft>
                <a:spcPts val="600"/>
              </a:spcAft>
              <a:buFont typeface="+mj-lt"/>
              <a:buAutoNum type="alphaLcPeriod"/>
            </a:pPr>
            <a:r>
              <a:rPr lang="en-US" sz="2300" dirty="0" smtClean="0"/>
              <a:t>A4 Website. </a:t>
            </a:r>
            <a:r>
              <a:rPr lang="en-US" sz="2300" u="sng" dirty="0" smtClean="0">
                <a:solidFill>
                  <a:srgbClr val="FF0000"/>
                </a:solidFill>
              </a:rPr>
              <a:t>December 2014</a:t>
            </a:r>
            <a:r>
              <a:rPr lang="en-US" sz="2300" dirty="0" smtClean="0">
                <a:solidFill>
                  <a:srgbClr val="FF0000"/>
                </a:solidFill>
              </a:rPr>
              <a:t>. </a:t>
            </a:r>
            <a:r>
              <a:rPr lang="en-US" sz="2300" dirty="0">
                <a:solidFill>
                  <a:srgbClr val="0070C0"/>
                </a:solidFill>
              </a:rPr>
              <a:t>Germany </a:t>
            </a:r>
            <a:r>
              <a:rPr lang="en-US" sz="2300" dirty="0" err="1" smtClean="0">
                <a:solidFill>
                  <a:srgbClr val="0070C0"/>
                </a:solidFill>
              </a:rPr>
              <a:t>Bergrheinfeld</a:t>
            </a:r>
            <a:r>
              <a:rPr lang="en-US" sz="2300" dirty="0" smtClean="0">
                <a:solidFill>
                  <a:srgbClr val="0070C0"/>
                </a:solidFill>
              </a:rPr>
              <a:t>.</a:t>
            </a:r>
          </a:p>
          <a:p>
            <a:pPr marL="914400" lvl="1" indent="-514350">
              <a:spcBef>
                <a:spcPts val="0"/>
              </a:spcBef>
              <a:spcAft>
                <a:spcPts val="600"/>
              </a:spcAft>
              <a:buFont typeface="+mj-lt"/>
              <a:buAutoNum type="alphaLcPeriod"/>
            </a:pPr>
            <a:r>
              <a:rPr lang="en-US" sz="2300" dirty="0" smtClean="0"/>
              <a:t>A5 a lexicon of water-related words. </a:t>
            </a:r>
            <a:r>
              <a:rPr lang="en-US" sz="2300" u="sng" dirty="0" smtClean="0">
                <a:solidFill>
                  <a:srgbClr val="FF0000"/>
                </a:solidFill>
              </a:rPr>
              <a:t>January 2015. </a:t>
            </a:r>
            <a:r>
              <a:rPr lang="en-US" sz="2300" dirty="0" smtClean="0">
                <a:solidFill>
                  <a:srgbClr val="0070C0"/>
                </a:solidFill>
              </a:rPr>
              <a:t>Finland. (Send words and definitions until middle of </a:t>
            </a:r>
            <a:r>
              <a:rPr lang="en-US" sz="2300" dirty="0" err="1" smtClean="0">
                <a:solidFill>
                  <a:srgbClr val="0070C0"/>
                </a:solidFill>
              </a:rPr>
              <a:t>january</a:t>
            </a:r>
            <a:r>
              <a:rPr lang="en-US" sz="2300" dirty="0" smtClean="0">
                <a:solidFill>
                  <a:srgbClr val="0070C0"/>
                </a:solidFill>
              </a:rPr>
              <a:t> )</a:t>
            </a:r>
            <a:endParaRPr lang="en-US" sz="2300" dirty="0" smtClean="0">
              <a:solidFill>
                <a:srgbClr val="FF0000"/>
              </a:solidFill>
            </a:endParaRPr>
          </a:p>
          <a:p>
            <a:pPr marL="914400" lvl="1" indent="-514350">
              <a:spcBef>
                <a:spcPts val="0"/>
              </a:spcBef>
              <a:spcAft>
                <a:spcPts val="600"/>
              </a:spcAft>
              <a:buFont typeface="+mj-lt"/>
              <a:buAutoNum type="alphaLcPeriod"/>
            </a:pPr>
            <a:r>
              <a:rPr lang="en-US" sz="2300" dirty="0" smtClean="0"/>
              <a:t>A6 Comparative analysis.  </a:t>
            </a:r>
            <a:r>
              <a:rPr lang="en-US" sz="2300" u="sng" dirty="0" smtClean="0">
                <a:solidFill>
                  <a:srgbClr val="FF0000"/>
                </a:solidFill>
              </a:rPr>
              <a:t>February 2015</a:t>
            </a:r>
            <a:r>
              <a:rPr lang="en-US" sz="2300" dirty="0" smtClean="0">
                <a:solidFill>
                  <a:srgbClr val="FF0000"/>
                </a:solidFill>
              </a:rPr>
              <a:t>. </a:t>
            </a:r>
            <a:r>
              <a:rPr lang="en-US" sz="2300" dirty="0" smtClean="0">
                <a:solidFill>
                  <a:srgbClr val="0070C0"/>
                </a:solidFill>
              </a:rPr>
              <a:t>Iceland. Deadline end </a:t>
            </a:r>
            <a:r>
              <a:rPr lang="en-US" sz="2300" dirty="0">
                <a:solidFill>
                  <a:srgbClr val="0070C0"/>
                </a:solidFill>
              </a:rPr>
              <a:t>D</a:t>
            </a:r>
            <a:r>
              <a:rPr lang="en-US" sz="2300" dirty="0" smtClean="0">
                <a:solidFill>
                  <a:srgbClr val="0070C0"/>
                </a:solidFill>
              </a:rPr>
              <a:t>ecember 2014.</a:t>
            </a:r>
          </a:p>
          <a:p>
            <a:pPr marL="914400" lvl="1" indent="-514350">
              <a:spcBef>
                <a:spcPts val="0"/>
              </a:spcBef>
              <a:spcAft>
                <a:spcPts val="600"/>
              </a:spcAft>
              <a:buFont typeface="+mj-lt"/>
              <a:buAutoNum type="alphaLcPeriod"/>
            </a:pPr>
            <a:r>
              <a:rPr lang="en-US" sz="2300" dirty="0" smtClean="0"/>
              <a:t>A7 Educational unit about water properties. </a:t>
            </a:r>
            <a:r>
              <a:rPr lang="en-US" sz="2300" u="sng" dirty="0" smtClean="0">
                <a:solidFill>
                  <a:srgbClr val="FF0000"/>
                </a:solidFill>
              </a:rPr>
              <a:t>March 2015</a:t>
            </a:r>
            <a:r>
              <a:rPr lang="en-US" sz="2300" dirty="0" smtClean="0">
                <a:solidFill>
                  <a:srgbClr val="FF0000"/>
                </a:solidFill>
              </a:rPr>
              <a:t>.</a:t>
            </a:r>
            <a:r>
              <a:rPr lang="en-US" sz="2300" dirty="0">
                <a:solidFill>
                  <a:srgbClr val="FF0000"/>
                </a:solidFill>
              </a:rPr>
              <a:t> </a:t>
            </a:r>
            <a:r>
              <a:rPr lang="en-US" sz="2300" dirty="0">
                <a:solidFill>
                  <a:srgbClr val="0070C0"/>
                </a:solidFill>
              </a:rPr>
              <a:t>Germany </a:t>
            </a:r>
            <a:r>
              <a:rPr lang="en-US" sz="2300" dirty="0" err="1" smtClean="0">
                <a:solidFill>
                  <a:srgbClr val="0070C0"/>
                </a:solidFill>
              </a:rPr>
              <a:t>Werneck</a:t>
            </a:r>
            <a:r>
              <a:rPr lang="en-US" sz="2300" dirty="0" smtClean="0">
                <a:solidFill>
                  <a:srgbClr val="0070C0"/>
                </a:solidFill>
              </a:rPr>
              <a:t>. Deadline end Jan 2015.</a:t>
            </a:r>
          </a:p>
          <a:p>
            <a:pPr marL="914400" lvl="1" indent="-514350">
              <a:spcBef>
                <a:spcPts val="0"/>
              </a:spcBef>
              <a:spcAft>
                <a:spcPts val="600"/>
              </a:spcAft>
              <a:buFont typeface="+mj-lt"/>
              <a:buAutoNum type="alphaLcPeriod"/>
            </a:pPr>
            <a:r>
              <a:rPr lang="en-US" sz="2300" dirty="0"/>
              <a:t>A8 C</a:t>
            </a:r>
            <a:r>
              <a:rPr lang="en-US" sz="2300" dirty="0" smtClean="0"/>
              <a:t>alendar of creative and funny photos of water properties. </a:t>
            </a:r>
            <a:r>
              <a:rPr lang="en-US" sz="2300" u="sng" dirty="0" smtClean="0">
                <a:solidFill>
                  <a:srgbClr val="FF0000"/>
                </a:solidFill>
              </a:rPr>
              <a:t>April 2015</a:t>
            </a:r>
            <a:r>
              <a:rPr lang="en-US" sz="2300" dirty="0" smtClean="0">
                <a:solidFill>
                  <a:srgbClr val="FF0000"/>
                </a:solidFill>
              </a:rPr>
              <a:t>. </a:t>
            </a:r>
            <a:r>
              <a:rPr lang="en-US" sz="2300" dirty="0" smtClean="0">
                <a:solidFill>
                  <a:srgbClr val="0070C0"/>
                </a:solidFill>
              </a:rPr>
              <a:t>Latvia. Collecting 3 photos (ex 2560x1920 pixels format A4) deadline mid of October 2015 because  of the late beginning of the project.</a:t>
            </a:r>
          </a:p>
          <a:p>
            <a:pPr marL="914400" lvl="1" indent="-514350">
              <a:spcBef>
                <a:spcPts val="0"/>
              </a:spcBef>
              <a:spcAft>
                <a:spcPts val="600"/>
              </a:spcAft>
              <a:buFont typeface="+mj-lt"/>
              <a:buAutoNum type="alphaLcPeriod"/>
            </a:pPr>
            <a:r>
              <a:rPr lang="en-US" sz="2300" dirty="0" smtClean="0"/>
              <a:t>A9  Evaluation. </a:t>
            </a:r>
            <a:r>
              <a:rPr lang="en-US" sz="2300" u="sng" dirty="0" smtClean="0">
                <a:solidFill>
                  <a:srgbClr val="FF0000"/>
                </a:solidFill>
              </a:rPr>
              <a:t>May 2015</a:t>
            </a:r>
            <a:r>
              <a:rPr lang="en-US" sz="2300" dirty="0" smtClean="0"/>
              <a:t>. </a:t>
            </a:r>
            <a:r>
              <a:rPr lang="en-US" sz="2300" dirty="0" smtClean="0">
                <a:solidFill>
                  <a:srgbClr val="0070C0"/>
                </a:solidFill>
              </a:rPr>
              <a:t>Portugal. Deadline meeting in </a:t>
            </a:r>
            <a:r>
              <a:rPr lang="en-US" sz="2300" dirty="0">
                <a:solidFill>
                  <a:srgbClr val="0070C0"/>
                </a:solidFill>
              </a:rPr>
              <a:t>S</a:t>
            </a:r>
            <a:r>
              <a:rPr lang="en-US" sz="2300" dirty="0" smtClean="0">
                <a:solidFill>
                  <a:srgbClr val="0070C0"/>
                </a:solidFill>
              </a:rPr>
              <a:t>pain.</a:t>
            </a:r>
          </a:p>
          <a:p>
            <a:pPr marL="914400" lvl="1" indent="-514350">
              <a:spcBef>
                <a:spcPts val="0"/>
              </a:spcBef>
              <a:spcAft>
                <a:spcPts val="600"/>
              </a:spcAft>
              <a:buFont typeface="+mj-lt"/>
              <a:buAutoNum type="alphaLcPeriod"/>
            </a:pPr>
            <a:r>
              <a:rPr lang="en-US" sz="2300" dirty="0" smtClean="0"/>
              <a:t>A10 Summing up activities writing reports. </a:t>
            </a:r>
            <a:r>
              <a:rPr lang="en-US" sz="2300" u="sng" dirty="0" smtClean="0">
                <a:solidFill>
                  <a:srgbClr val="FF0000"/>
                </a:solidFill>
              </a:rPr>
              <a:t>June 2015</a:t>
            </a:r>
            <a:r>
              <a:rPr lang="en-US" sz="2300" dirty="0" smtClean="0">
                <a:solidFill>
                  <a:srgbClr val="FF0000"/>
                </a:solidFill>
              </a:rPr>
              <a:t>. </a:t>
            </a:r>
            <a:r>
              <a:rPr lang="en-US" sz="2300" dirty="0">
                <a:solidFill>
                  <a:srgbClr val="0070C0"/>
                </a:solidFill>
              </a:rPr>
              <a:t>Germany </a:t>
            </a:r>
            <a:r>
              <a:rPr lang="en-US" sz="2300" dirty="0" err="1" smtClean="0">
                <a:solidFill>
                  <a:srgbClr val="0070C0"/>
                </a:solidFill>
              </a:rPr>
              <a:t>Werneck</a:t>
            </a:r>
            <a:r>
              <a:rPr lang="en-US" sz="2300" dirty="0" smtClean="0">
                <a:solidFill>
                  <a:srgbClr val="0070C0"/>
                </a:solidFill>
              </a:rPr>
              <a:t>.</a:t>
            </a:r>
            <a:endParaRPr lang="en-US" sz="2300" dirty="0" smtClean="0">
              <a:solidFill>
                <a:srgbClr val="FF0000"/>
              </a:solidFill>
            </a:endParaRPr>
          </a:p>
        </p:txBody>
      </p:sp>
    </p:spTree>
    <p:extLst>
      <p:ext uri="{BB962C8B-B14F-4D97-AF65-F5344CB8AC3E}">
        <p14:creationId xmlns:p14="http://schemas.microsoft.com/office/powerpoint/2010/main" val="4267803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n-US" dirty="0" smtClean="0">
                <a:solidFill>
                  <a:srgbClr val="FF0000"/>
                </a:solidFill>
              </a:rPr>
              <a:t>Creation:</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47500" lnSpcReduction="20000"/>
          </a:bodyPr>
          <a:lstStyle/>
          <a:p>
            <a:pPr marL="514350" indent="-514350">
              <a:spcBef>
                <a:spcPts val="0"/>
              </a:spcBef>
              <a:spcAft>
                <a:spcPts val="600"/>
              </a:spcAft>
              <a:buFont typeface="+mj-lt"/>
              <a:buAutoNum type="arabicPeriod"/>
            </a:pPr>
            <a:r>
              <a:rPr lang="en-US" sz="2600" dirty="0" smtClean="0">
                <a:solidFill>
                  <a:srgbClr val="FF0000"/>
                </a:solidFill>
              </a:rPr>
              <a:t>First Year:</a:t>
            </a:r>
          </a:p>
          <a:p>
            <a:pPr lvl="1" indent="-342900">
              <a:spcBef>
                <a:spcPts val="0"/>
              </a:spcBef>
              <a:spcAft>
                <a:spcPts val="600"/>
              </a:spcAft>
              <a:buFont typeface="Arial" pitchFamily="34" charset="0"/>
              <a:buChar char="•"/>
            </a:pPr>
            <a:r>
              <a:rPr lang="en-US" sz="2200" dirty="0" smtClean="0"/>
              <a:t>A1 Introducing  project at school and outside of school. Promotion through mass media. Communication, emails, Skype, Face Time on a regular basis. </a:t>
            </a:r>
          </a:p>
          <a:p>
            <a:pPr lvl="1" indent="-342900">
              <a:spcBef>
                <a:spcPts val="0"/>
              </a:spcBef>
              <a:spcAft>
                <a:spcPts val="600"/>
              </a:spcAft>
              <a:buFont typeface="Arial" pitchFamily="34" charset="0"/>
              <a:buChar char="•"/>
            </a:pPr>
            <a:r>
              <a:rPr lang="en-US" sz="2200" dirty="0" smtClean="0"/>
              <a:t>A2 a project logo.</a:t>
            </a:r>
          </a:p>
          <a:p>
            <a:pPr lvl="1" indent="-342900">
              <a:spcBef>
                <a:spcPts val="0"/>
              </a:spcBef>
              <a:spcAft>
                <a:spcPts val="600"/>
              </a:spcAft>
              <a:buFont typeface="Arial" pitchFamily="34" charset="0"/>
              <a:buChar char="•"/>
            </a:pPr>
            <a:r>
              <a:rPr lang="en-US" sz="2200" dirty="0" smtClean="0"/>
              <a:t>A3 Virtual learning platform (</a:t>
            </a:r>
            <a:r>
              <a:rPr lang="en-US" sz="2200" dirty="0" err="1" smtClean="0"/>
              <a:t>eTwinning</a:t>
            </a:r>
            <a:r>
              <a:rPr lang="en-US" sz="2200" dirty="0" smtClean="0"/>
              <a:t>) .</a:t>
            </a:r>
          </a:p>
          <a:p>
            <a:pPr lvl="1" indent="-342900">
              <a:spcBef>
                <a:spcPts val="0"/>
              </a:spcBef>
              <a:spcAft>
                <a:spcPts val="600"/>
              </a:spcAft>
              <a:buFont typeface="Arial" pitchFamily="34" charset="0"/>
              <a:buChar char="•"/>
            </a:pPr>
            <a:r>
              <a:rPr lang="en-US" sz="2200" dirty="0" smtClean="0"/>
              <a:t>A4 Website.</a:t>
            </a:r>
          </a:p>
          <a:p>
            <a:pPr lvl="1" indent="-342900">
              <a:spcBef>
                <a:spcPts val="0"/>
              </a:spcBef>
              <a:spcAft>
                <a:spcPts val="600"/>
              </a:spcAft>
              <a:buFont typeface="Arial" pitchFamily="34" charset="0"/>
              <a:buChar char="•"/>
            </a:pPr>
            <a:r>
              <a:rPr lang="en-US" sz="2200" dirty="0" smtClean="0"/>
              <a:t>A5 a lexicon of water-related words,.</a:t>
            </a:r>
          </a:p>
          <a:p>
            <a:pPr lvl="1" indent="-342900">
              <a:spcBef>
                <a:spcPts val="0"/>
              </a:spcBef>
              <a:spcAft>
                <a:spcPts val="600"/>
              </a:spcAft>
              <a:buFont typeface="Arial" pitchFamily="34" charset="0"/>
              <a:buChar char="•"/>
            </a:pPr>
            <a:r>
              <a:rPr lang="en-US" sz="2200" dirty="0" smtClean="0"/>
              <a:t>A6 Comparative analysis.</a:t>
            </a:r>
          </a:p>
          <a:p>
            <a:pPr lvl="1" indent="-342900">
              <a:spcBef>
                <a:spcPts val="0"/>
              </a:spcBef>
              <a:spcAft>
                <a:spcPts val="600"/>
              </a:spcAft>
              <a:buFont typeface="Arial" pitchFamily="34" charset="0"/>
              <a:buChar char="•"/>
            </a:pPr>
            <a:r>
              <a:rPr lang="en-US" sz="2200" dirty="0" smtClean="0"/>
              <a:t>A7 Educational unit about water properties.</a:t>
            </a:r>
          </a:p>
          <a:p>
            <a:pPr lvl="1" indent="-342900">
              <a:spcBef>
                <a:spcPts val="0"/>
              </a:spcBef>
              <a:spcAft>
                <a:spcPts val="600"/>
              </a:spcAft>
              <a:buFont typeface="Arial" pitchFamily="34" charset="0"/>
              <a:buChar char="•"/>
            </a:pPr>
            <a:r>
              <a:rPr lang="en-US" sz="2400" dirty="0"/>
              <a:t>A8 </a:t>
            </a:r>
            <a:r>
              <a:rPr lang="en-US" sz="2400" dirty="0" smtClean="0"/>
              <a:t>calendar of creative and funny photos of water properties</a:t>
            </a:r>
          </a:p>
          <a:p>
            <a:pPr lvl="1" indent="-342900">
              <a:spcBef>
                <a:spcPts val="0"/>
              </a:spcBef>
              <a:spcAft>
                <a:spcPts val="600"/>
              </a:spcAft>
              <a:buFont typeface="Arial" pitchFamily="34" charset="0"/>
              <a:buChar char="•"/>
            </a:pPr>
            <a:r>
              <a:rPr lang="en-US" sz="2400" dirty="0" smtClean="0"/>
              <a:t>A9  Evaluation</a:t>
            </a:r>
          </a:p>
          <a:p>
            <a:pPr lvl="1" indent="-342900">
              <a:spcBef>
                <a:spcPts val="0"/>
              </a:spcBef>
              <a:spcAft>
                <a:spcPts val="600"/>
              </a:spcAft>
              <a:buFont typeface="Arial" pitchFamily="34" charset="0"/>
              <a:buChar char="•"/>
            </a:pPr>
            <a:r>
              <a:rPr lang="en-US" sz="2400" dirty="0" smtClean="0"/>
              <a:t>A10 Summing up activities writing reports.</a:t>
            </a:r>
          </a:p>
          <a:p>
            <a:pPr marL="914400" lvl="1" indent="-514350">
              <a:spcBef>
                <a:spcPts val="0"/>
              </a:spcBef>
              <a:spcAft>
                <a:spcPts val="600"/>
              </a:spcAft>
              <a:buFont typeface="+mj-lt"/>
              <a:buAutoNum type="alphaLcPeriod"/>
            </a:pPr>
            <a:endParaRPr lang="en-US" sz="2400" dirty="0"/>
          </a:p>
          <a:p>
            <a:pPr marL="400050" lvl="1" indent="0">
              <a:spcBef>
                <a:spcPts val="0"/>
              </a:spcBef>
              <a:spcAft>
                <a:spcPts val="600"/>
              </a:spcAft>
              <a:buNone/>
            </a:pPr>
            <a:endParaRPr lang="en-US" sz="2200" dirty="0"/>
          </a:p>
          <a:p>
            <a:pPr marL="514350" indent="-514350">
              <a:spcBef>
                <a:spcPts val="0"/>
              </a:spcBef>
              <a:spcAft>
                <a:spcPts val="600"/>
              </a:spcAft>
              <a:buFont typeface="+mj-lt"/>
              <a:buAutoNum type="arabicPeriod"/>
            </a:pPr>
            <a:r>
              <a:rPr lang="en-US" sz="2600" dirty="0" smtClean="0">
                <a:solidFill>
                  <a:srgbClr val="FF0000"/>
                </a:solidFill>
              </a:rPr>
              <a:t>Second Year:</a:t>
            </a:r>
          </a:p>
          <a:p>
            <a:pPr marL="914400" lvl="2" indent="-514350">
              <a:spcBef>
                <a:spcPts val="0"/>
              </a:spcBef>
              <a:spcAft>
                <a:spcPts val="600"/>
              </a:spcAft>
            </a:pPr>
            <a:r>
              <a:rPr lang="en-US" sz="2200" dirty="0" smtClean="0"/>
              <a:t>A13 Booklet: Did you now facts about water  (November 2015) </a:t>
            </a:r>
          </a:p>
          <a:p>
            <a:pPr marL="914400" lvl="2" indent="-514350">
              <a:spcBef>
                <a:spcPts val="0"/>
              </a:spcBef>
              <a:spcAft>
                <a:spcPts val="600"/>
              </a:spcAft>
            </a:pPr>
            <a:r>
              <a:rPr lang="en-US" sz="2200" dirty="0" smtClean="0"/>
              <a:t>A16 </a:t>
            </a:r>
            <a:r>
              <a:rPr lang="en-US" sz="2200" dirty="0"/>
              <a:t>P</a:t>
            </a:r>
            <a:r>
              <a:rPr lang="en-US" sz="2200" dirty="0" smtClean="0"/>
              <a:t>oster about water cycle (April 2016)</a:t>
            </a:r>
          </a:p>
          <a:p>
            <a:pPr marL="914400" lvl="2" indent="-514350">
              <a:spcBef>
                <a:spcPts val="0"/>
              </a:spcBef>
              <a:spcAft>
                <a:spcPts val="600"/>
              </a:spcAft>
            </a:pPr>
            <a:r>
              <a:rPr lang="en-US" sz="2200" dirty="0" smtClean="0"/>
              <a:t>A17  Evaluation </a:t>
            </a:r>
          </a:p>
          <a:p>
            <a:pPr marL="400050" lvl="1" indent="0">
              <a:spcBef>
                <a:spcPts val="0"/>
              </a:spcBef>
              <a:spcAft>
                <a:spcPts val="600"/>
              </a:spcAft>
              <a:buNone/>
            </a:pPr>
            <a:endParaRPr lang="en-US" sz="2600" dirty="0" smtClean="0"/>
          </a:p>
          <a:p>
            <a:pPr marL="514350" indent="-514350">
              <a:spcBef>
                <a:spcPts val="0"/>
              </a:spcBef>
              <a:spcAft>
                <a:spcPts val="600"/>
              </a:spcAft>
              <a:buFont typeface="+mj-lt"/>
              <a:buAutoNum type="arabicPeriod"/>
            </a:pPr>
            <a:r>
              <a:rPr lang="en-US" sz="2600" dirty="0" smtClean="0">
                <a:solidFill>
                  <a:srgbClr val="FF0000"/>
                </a:solidFill>
              </a:rPr>
              <a:t>Third Year:</a:t>
            </a:r>
            <a:endParaRPr lang="en-US" sz="2400" dirty="0" smtClean="0"/>
          </a:p>
          <a:p>
            <a:pPr marL="914400" lvl="1" indent="-514350">
              <a:spcBef>
                <a:spcPts val="0"/>
              </a:spcBef>
              <a:spcAft>
                <a:spcPts val="600"/>
              </a:spcAft>
              <a:buFont typeface="Arial" pitchFamily="34" charset="0"/>
              <a:buChar char="•"/>
            </a:pPr>
            <a:r>
              <a:rPr lang="en-US" sz="2400" dirty="0" smtClean="0"/>
              <a:t>A21 Reference booklet: discover water near us,  about interesting facts about water and water areas near us</a:t>
            </a:r>
            <a:r>
              <a:rPr lang="en-US" sz="2400" dirty="0"/>
              <a:t> </a:t>
            </a:r>
            <a:r>
              <a:rPr lang="en-US" sz="2400" dirty="0" smtClean="0"/>
              <a:t>(Nov 2016)</a:t>
            </a:r>
          </a:p>
          <a:p>
            <a:pPr marL="914400" lvl="1" indent="-514350">
              <a:spcBef>
                <a:spcPts val="0"/>
              </a:spcBef>
              <a:spcAft>
                <a:spcPts val="600"/>
              </a:spcAft>
              <a:buFont typeface="Arial" pitchFamily="34" charset="0"/>
              <a:buChar char="•"/>
            </a:pPr>
            <a:r>
              <a:rPr lang="en-US" sz="2400" dirty="0" smtClean="0"/>
              <a:t>A23 video about Water near us (March 2017)</a:t>
            </a:r>
          </a:p>
          <a:p>
            <a:pPr marL="914400" lvl="1" indent="-514350">
              <a:spcBef>
                <a:spcPts val="0"/>
              </a:spcBef>
              <a:spcAft>
                <a:spcPts val="600"/>
              </a:spcAft>
              <a:buFont typeface="Arial" pitchFamily="34" charset="0"/>
              <a:buChar char="•"/>
            </a:pPr>
            <a:r>
              <a:rPr lang="en-US" sz="2400" dirty="0" smtClean="0"/>
              <a:t>…</a:t>
            </a:r>
          </a:p>
        </p:txBody>
      </p:sp>
    </p:spTree>
    <p:extLst>
      <p:ext uri="{BB962C8B-B14F-4D97-AF65-F5344CB8AC3E}">
        <p14:creationId xmlns:p14="http://schemas.microsoft.com/office/powerpoint/2010/main" val="3971337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Monitoring the project:</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85000" lnSpcReduction="10000"/>
          </a:bodyPr>
          <a:lstStyle/>
          <a:p>
            <a:pPr marL="0" indent="0">
              <a:spcBef>
                <a:spcPts val="0"/>
              </a:spcBef>
              <a:spcAft>
                <a:spcPts val="600"/>
              </a:spcAft>
              <a:buNone/>
            </a:pPr>
            <a:r>
              <a:rPr lang="en-US" sz="2600" dirty="0" smtClean="0"/>
              <a:t>The quality of the project's activities and results will be evaluated in different phases.  For this end we will form a “</a:t>
            </a:r>
            <a:r>
              <a:rPr lang="en-US" sz="2600" dirty="0" smtClean="0">
                <a:solidFill>
                  <a:srgbClr val="FF0000"/>
                </a:solidFill>
              </a:rPr>
              <a:t>Planning matrix for evaluation</a:t>
            </a:r>
            <a:r>
              <a:rPr lang="en-US" sz="2600" dirty="0" smtClean="0"/>
              <a:t>”.</a:t>
            </a:r>
          </a:p>
          <a:p>
            <a:pPr marL="514350" indent="-514350">
              <a:spcBef>
                <a:spcPts val="0"/>
              </a:spcBef>
              <a:spcAft>
                <a:spcPts val="600"/>
              </a:spcAft>
              <a:buFont typeface="+mj-lt"/>
              <a:buAutoNum type="arabicPeriod"/>
            </a:pPr>
            <a:endParaRPr lang="en-US" sz="2600" dirty="0" smtClean="0"/>
          </a:p>
          <a:p>
            <a:pPr marL="0" indent="0">
              <a:spcBef>
                <a:spcPts val="0"/>
              </a:spcBef>
              <a:spcAft>
                <a:spcPts val="600"/>
              </a:spcAft>
              <a:buNone/>
            </a:pPr>
            <a:r>
              <a:rPr lang="en-US" sz="2600" dirty="0" smtClean="0"/>
              <a:t>This planning matrix for evaluation has four columns: </a:t>
            </a:r>
          </a:p>
          <a:p>
            <a:pPr marL="514350" indent="-514350">
              <a:spcBef>
                <a:spcPts val="0"/>
              </a:spcBef>
              <a:spcAft>
                <a:spcPts val="600"/>
              </a:spcAft>
              <a:buFont typeface="+mj-lt"/>
              <a:buAutoNum type="arabicPeriod"/>
            </a:pPr>
            <a:r>
              <a:rPr lang="en-US" sz="2600" dirty="0" smtClean="0"/>
              <a:t>The first column: </a:t>
            </a:r>
            <a:r>
              <a:rPr lang="en-US" sz="2600" dirty="0" smtClean="0">
                <a:solidFill>
                  <a:srgbClr val="FF0000"/>
                </a:solidFill>
              </a:rPr>
              <a:t>Expected Results </a:t>
            </a:r>
            <a:r>
              <a:rPr lang="en-US" sz="2600" dirty="0" smtClean="0"/>
              <a:t>of the project with concrete outcomes and products, which have been described earlier in this application in the section Description of the project.</a:t>
            </a:r>
          </a:p>
          <a:p>
            <a:pPr marL="514350" indent="-514350">
              <a:spcBef>
                <a:spcPts val="0"/>
              </a:spcBef>
              <a:spcAft>
                <a:spcPts val="600"/>
              </a:spcAft>
              <a:buFont typeface="+mj-lt"/>
              <a:buAutoNum type="arabicPeriod"/>
            </a:pPr>
            <a:r>
              <a:rPr lang="en-US" sz="2600" dirty="0" smtClean="0"/>
              <a:t>The second column: </a:t>
            </a:r>
            <a:r>
              <a:rPr lang="en-US" sz="2600" dirty="0" smtClean="0">
                <a:solidFill>
                  <a:srgbClr val="FF0000"/>
                </a:solidFill>
              </a:rPr>
              <a:t>Event or Collection Methods used </a:t>
            </a:r>
            <a:r>
              <a:rPr lang="en-US" sz="2600" dirty="0" smtClean="0"/>
              <a:t>with the concrete technique like questionnaires, quizzes or analyses.</a:t>
            </a:r>
          </a:p>
          <a:p>
            <a:pPr marL="514350" indent="-514350">
              <a:spcBef>
                <a:spcPts val="0"/>
              </a:spcBef>
              <a:spcAft>
                <a:spcPts val="600"/>
              </a:spcAft>
              <a:buFont typeface="+mj-lt"/>
              <a:buAutoNum type="arabicPeriod"/>
            </a:pPr>
            <a:r>
              <a:rPr lang="en-US" sz="2600" dirty="0" smtClean="0"/>
              <a:t>The third column: </a:t>
            </a:r>
            <a:r>
              <a:rPr lang="en-US" sz="2600" dirty="0" smtClean="0">
                <a:solidFill>
                  <a:srgbClr val="FF0000"/>
                </a:solidFill>
              </a:rPr>
              <a:t>Schedule and Frequency </a:t>
            </a:r>
            <a:r>
              <a:rPr lang="en-US" sz="2600" dirty="0" smtClean="0"/>
              <a:t>with details as to when the evaluation will be done and when it must be completed.</a:t>
            </a:r>
          </a:p>
          <a:p>
            <a:pPr marL="514350" indent="-514350">
              <a:spcBef>
                <a:spcPts val="0"/>
              </a:spcBef>
              <a:spcAft>
                <a:spcPts val="600"/>
              </a:spcAft>
              <a:buFont typeface="+mj-lt"/>
              <a:buAutoNum type="arabicPeriod"/>
            </a:pPr>
            <a:r>
              <a:rPr lang="en-US" sz="2600" dirty="0" smtClean="0"/>
              <a:t>The fourth column: </a:t>
            </a:r>
            <a:r>
              <a:rPr lang="en-US" sz="2600" dirty="0" smtClean="0">
                <a:solidFill>
                  <a:srgbClr val="FF0000"/>
                </a:solidFill>
              </a:rPr>
              <a:t>Quality assessment </a:t>
            </a:r>
            <a:r>
              <a:rPr lang="en-US" sz="2600" dirty="0" smtClean="0"/>
              <a:t>with a systematic rating in relation of how well we have succeeded in the given activity or result.</a:t>
            </a:r>
          </a:p>
        </p:txBody>
      </p:sp>
    </p:spTree>
    <p:extLst>
      <p:ext uri="{BB962C8B-B14F-4D97-AF65-F5344CB8AC3E}">
        <p14:creationId xmlns:p14="http://schemas.microsoft.com/office/powerpoint/2010/main" val="2552636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a:solidFill>
                  <a:srgbClr val="FF0000"/>
                </a:solidFill>
              </a:rPr>
              <a:t>F</a:t>
            </a:r>
            <a:r>
              <a:rPr lang="en-US" dirty="0" smtClean="0">
                <a:solidFill>
                  <a:srgbClr val="FF0000"/>
                </a:solidFill>
              </a:rPr>
              <a:t>inal evaluation:</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92500" lnSpcReduction="10000"/>
          </a:bodyPr>
          <a:lstStyle/>
          <a:p>
            <a:pPr marL="514350" indent="-514350">
              <a:spcBef>
                <a:spcPts val="0"/>
              </a:spcBef>
              <a:spcAft>
                <a:spcPts val="600"/>
              </a:spcAft>
              <a:buFont typeface="+mj-lt"/>
              <a:buAutoNum type="arabicPeriod"/>
            </a:pPr>
            <a:r>
              <a:rPr lang="en-US" sz="2600" dirty="0" smtClean="0"/>
              <a:t>For final evaluation we plan to evaluate the entire project at the end of </a:t>
            </a:r>
            <a:r>
              <a:rPr lang="en-US" sz="2600" u="sng" dirty="0" smtClean="0">
                <a:solidFill>
                  <a:srgbClr val="FF0000"/>
                </a:solidFill>
              </a:rPr>
              <a:t>each year </a:t>
            </a:r>
            <a:r>
              <a:rPr lang="en-US" sz="2600" dirty="0" smtClean="0"/>
              <a:t>with a </a:t>
            </a:r>
            <a:r>
              <a:rPr lang="en-US" sz="2600" dirty="0" smtClean="0">
                <a:solidFill>
                  <a:srgbClr val="FF0000"/>
                </a:solidFill>
              </a:rPr>
              <a:t>questionnair</a:t>
            </a:r>
            <a:r>
              <a:rPr lang="en-US" sz="2600" dirty="0" smtClean="0"/>
              <a:t>e. </a:t>
            </a:r>
          </a:p>
          <a:p>
            <a:pPr marL="514350" indent="-514350">
              <a:spcBef>
                <a:spcPts val="0"/>
              </a:spcBef>
              <a:spcAft>
                <a:spcPts val="600"/>
              </a:spcAft>
              <a:buFont typeface="+mj-lt"/>
              <a:buAutoNum type="arabicPeriod"/>
            </a:pPr>
            <a:endParaRPr lang="en-US" sz="2600" dirty="0" smtClean="0"/>
          </a:p>
          <a:p>
            <a:pPr marL="514350" indent="-514350">
              <a:spcBef>
                <a:spcPts val="0"/>
              </a:spcBef>
              <a:spcAft>
                <a:spcPts val="600"/>
              </a:spcAft>
              <a:buFont typeface="+mj-lt"/>
              <a:buAutoNum type="arabicPeriod"/>
            </a:pPr>
            <a:r>
              <a:rPr lang="en-US" sz="2600" dirty="0" smtClean="0"/>
              <a:t>We wish to evaluate at least the following entities: </a:t>
            </a:r>
          </a:p>
          <a:p>
            <a:pPr lvl="1">
              <a:spcBef>
                <a:spcPts val="0"/>
              </a:spcBef>
              <a:spcAft>
                <a:spcPts val="600"/>
              </a:spcAft>
            </a:pPr>
            <a:r>
              <a:rPr lang="en-US" sz="2600" dirty="0" smtClean="0">
                <a:solidFill>
                  <a:srgbClr val="FF0000"/>
                </a:solidFill>
              </a:rPr>
              <a:t>project in each school, </a:t>
            </a:r>
          </a:p>
          <a:p>
            <a:pPr lvl="1">
              <a:spcBef>
                <a:spcPts val="0"/>
              </a:spcBef>
              <a:spcAft>
                <a:spcPts val="600"/>
              </a:spcAft>
            </a:pPr>
            <a:r>
              <a:rPr lang="en-US" sz="2600" dirty="0" smtClean="0">
                <a:solidFill>
                  <a:srgbClr val="FF0000"/>
                </a:solidFill>
              </a:rPr>
              <a:t>cooperation with partners,</a:t>
            </a:r>
          </a:p>
          <a:p>
            <a:pPr lvl="1">
              <a:spcBef>
                <a:spcPts val="0"/>
              </a:spcBef>
              <a:spcAft>
                <a:spcPts val="600"/>
              </a:spcAft>
            </a:pPr>
            <a:r>
              <a:rPr lang="en-US" sz="2600" dirty="0" smtClean="0">
                <a:solidFill>
                  <a:srgbClr val="FF0000"/>
                </a:solidFill>
              </a:rPr>
              <a:t>meetings, </a:t>
            </a:r>
          </a:p>
          <a:p>
            <a:pPr lvl="1">
              <a:spcBef>
                <a:spcPts val="0"/>
              </a:spcBef>
              <a:spcAft>
                <a:spcPts val="600"/>
              </a:spcAft>
            </a:pPr>
            <a:r>
              <a:rPr lang="en-US" sz="2600" dirty="0" smtClean="0">
                <a:solidFill>
                  <a:srgbClr val="FF0000"/>
                </a:solidFill>
              </a:rPr>
              <a:t>coordination process, </a:t>
            </a:r>
          </a:p>
          <a:p>
            <a:pPr lvl="1">
              <a:spcBef>
                <a:spcPts val="0"/>
              </a:spcBef>
              <a:spcAft>
                <a:spcPts val="600"/>
              </a:spcAft>
            </a:pPr>
            <a:r>
              <a:rPr lang="en-US" sz="2600" dirty="0" smtClean="0">
                <a:solidFill>
                  <a:srgbClr val="FF0000"/>
                </a:solidFill>
              </a:rPr>
              <a:t>final products. </a:t>
            </a:r>
          </a:p>
          <a:p>
            <a:pPr marL="457200" lvl="1" indent="0">
              <a:spcBef>
                <a:spcPts val="0"/>
              </a:spcBef>
              <a:spcAft>
                <a:spcPts val="600"/>
              </a:spcAft>
              <a:buNone/>
            </a:pPr>
            <a:endParaRPr lang="en-US" sz="2600" dirty="0" smtClean="0"/>
          </a:p>
          <a:p>
            <a:pPr marL="57150" indent="0">
              <a:spcBef>
                <a:spcPts val="0"/>
              </a:spcBef>
              <a:spcAft>
                <a:spcPts val="600"/>
              </a:spcAft>
              <a:buNone/>
            </a:pPr>
            <a:r>
              <a:rPr lang="en-US" sz="3000" dirty="0" smtClean="0"/>
              <a:t>This questionnaire will be fulfilled by the end of </a:t>
            </a:r>
            <a:r>
              <a:rPr lang="en-US" sz="3000" dirty="0" smtClean="0">
                <a:solidFill>
                  <a:srgbClr val="FF0000"/>
                </a:solidFill>
              </a:rPr>
              <a:t>project year</a:t>
            </a:r>
            <a:r>
              <a:rPr lang="en-US" sz="3000" dirty="0" smtClean="0"/>
              <a:t>, and with its results we will prepare a </a:t>
            </a:r>
            <a:r>
              <a:rPr lang="en-US" sz="3000" dirty="0" smtClean="0">
                <a:solidFill>
                  <a:srgbClr val="FF0000"/>
                </a:solidFill>
              </a:rPr>
              <a:t>final evaluation report.</a:t>
            </a:r>
          </a:p>
        </p:txBody>
      </p:sp>
    </p:spTree>
    <p:extLst>
      <p:ext uri="{BB962C8B-B14F-4D97-AF65-F5344CB8AC3E}">
        <p14:creationId xmlns:p14="http://schemas.microsoft.com/office/powerpoint/2010/main" val="3249590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r"/>
            <a:r>
              <a:rPr lang="en-US" dirty="0" smtClean="0">
                <a:solidFill>
                  <a:srgbClr val="FF0000"/>
                </a:solidFill>
              </a:rPr>
              <a:t>First Year - Water properties</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55000" lnSpcReduction="20000"/>
          </a:bodyPr>
          <a:lstStyle/>
          <a:p>
            <a:pPr marL="0" indent="0">
              <a:spcBef>
                <a:spcPts val="0"/>
              </a:spcBef>
              <a:spcAft>
                <a:spcPts val="600"/>
              </a:spcAft>
              <a:buNone/>
            </a:pPr>
            <a:r>
              <a:rPr lang="en-US" sz="2600" dirty="0" smtClean="0">
                <a:solidFill>
                  <a:srgbClr val="FF0000"/>
                </a:solidFill>
              </a:rPr>
              <a:t>September 2014: </a:t>
            </a:r>
          </a:p>
          <a:p>
            <a:pPr marL="0" indent="0">
              <a:spcBef>
                <a:spcPts val="0"/>
              </a:spcBef>
              <a:spcAft>
                <a:spcPts val="600"/>
              </a:spcAft>
              <a:buNone/>
            </a:pPr>
            <a:r>
              <a:rPr lang="en-US" sz="2600" dirty="0" smtClean="0"/>
              <a:t>     A1 Getting ready</a:t>
            </a:r>
          </a:p>
          <a:p>
            <a:pPr marL="0" indent="0">
              <a:spcBef>
                <a:spcPts val="0"/>
              </a:spcBef>
              <a:spcAft>
                <a:spcPts val="600"/>
              </a:spcAft>
              <a:buNone/>
            </a:pPr>
            <a:r>
              <a:rPr lang="en-US" sz="2600" dirty="0" smtClean="0"/>
              <a:t>- Participating students and teachers are informed on all details concerning the work plan, objectives and organized into teams. Introducing project to teachers, parents, wider educational systems, local administrative institutions; promoting through mass media. Communication (emails, Skype, Face Time) on a regular basis.</a:t>
            </a:r>
          </a:p>
          <a:p>
            <a:pPr marL="0" indent="0">
              <a:spcBef>
                <a:spcPts val="0"/>
              </a:spcBef>
              <a:spcAft>
                <a:spcPts val="600"/>
              </a:spcAft>
              <a:buNone/>
            </a:pPr>
            <a:r>
              <a:rPr lang="en-US" sz="2600" dirty="0" smtClean="0">
                <a:solidFill>
                  <a:srgbClr val="FF0000"/>
                </a:solidFill>
              </a:rPr>
              <a:t>October 2014: </a:t>
            </a:r>
          </a:p>
          <a:p>
            <a:pPr marL="0" indent="0">
              <a:spcBef>
                <a:spcPts val="0"/>
              </a:spcBef>
              <a:spcAft>
                <a:spcPts val="600"/>
              </a:spcAft>
              <a:buNone/>
            </a:pPr>
            <a:r>
              <a:rPr lang="en-US" sz="2600" dirty="0" smtClean="0"/>
              <a:t>     M1 Transnational Project Meeting in Iceland: </a:t>
            </a:r>
          </a:p>
          <a:p>
            <a:pPr marL="0" indent="0">
              <a:spcBef>
                <a:spcPts val="0"/>
              </a:spcBef>
              <a:spcAft>
                <a:spcPts val="600"/>
              </a:spcAft>
              <a:buNone/>
            </a:pPr>
            <a:r>
              <a:rPr lang="en-US" sz="2600" dirty="0" smtClean="0"/>
              <a:t>- First work meeting. Completing the logo competition, getting familiar with the virtual learning platform, brainstorming about Erasmus+ Corners and planning the creation of individual schools blogs and the existing project website as well as discussing the main activity namely the creation of an educational unit about water properties.</a:t>
            </a:r>
          </a:p>
          <a:p>
            <a:pPr marL="0" indent="0">
              <a:spcBef>
                <a:spcPts val="0"/>
              </a:spcBef>
              <a:spcAft>
                <a:spcPts val="600"/>
              </a:spcAft>
              <a:buNone/>
            </a:pPr>
            <a:r>
              <a:rPr lang="en-US" sz="2600" dirty="0" smtClean="0">
                <a:solidFill>
                  <a:srgbClr val="FF0000"/>
                </a:solidFill>
              </a:rPr>
              <a:t>October 2014:</a:t>
            </a:r>
          </a:p>
          <a:p>
            <a:pPr marL="0" indent="0">
              <a:spcBef>
                <a:spcPts val="0"/>
              </a:spcBef>
              <a:spcAft>
                <a:spcPts val="600"/>
              </a:spcAft>
              <a:buNone/>
            </a:pPr>
            <a:r>
              <a:rPr lang="en-US" sz="2600" dirty="0" smtClean="0"/>
              <a:t>     A2 Logo contest and setting up Erasmus+ Corners</a:t>
            </a:r>
          </a:p>
          <a:p>
            <a:pPr marL="0" indent="0">
              <a:spcBef>
                <a:spcPts val="0"/>
              </a:spcBef>
              <a:spcAft>
                <a:spcPts val="600"/>
              </a:spcAft>
              <a:buNone/>
            </a:pPr>
            <a:r>
              <a:rPr lang="en-US" sz="2600" dirty="0" smtClean="0"/>
              <a:t>- A competition on logo design in each school. Vote on the winners of each school to choose the ultimate project logo, which will be used throughout the project. Choosing a garment for all participants where we use logo as a print (a scarf, a cap, a T-shirt etc…)</a:t>
            </a:r>
          </a:p>
          <a:p>
            <a:pPr marL="0" indent="0">
              <a:spcBef>
                <a:spcPts val="0"/>
              </a:spcBef>
              <a:spcAft>
                <a:spcPts val="600"/>
              </a:spcAft>
              <a:buNone/>
            </a:pPr>
            <a:r>
              <a:rPr lang="en-US" sz="2600" dirty="0" smtClean="0">
                <a:solidFill>
                  <a:srgbClr val="FF0000"/>
                </a:solidFill>
              </a:rPr>
              <a:t>November  2014: </a:t>
            </a:r>
          </a:p>
          <a:p>
            <a:pPr marL="0" indent="0">
              <a:spcBef>
                <a:spcPts val="0"/>
              </a:spcBef>
              <a:spcAft>
                <a:spcPts val="600"/>
              </a:spcAft>
              <a:buNone/>
            </a:pPr>
            <a:r>
              <a:rPr lang="en-US" sz="2600" dirty="0" smtClean="0"/>
              <a:t>     A3 Virtual learning platform (</a:t>
            </a:r>
            <a:r>
              <a:rPr lang="en-US" sz="2600" dirty="0" err="1" smtClean="0"/>
              <a:t>eTwinning</a:t>
            </a:r>
            <a:r>
              <a:rPr lang="en-US" sz="2600" dirty="0" smtClean="0"/>
              <a:t>)</a:t>
            </a:r>
          </a:p>
          <a:p>
            <a:pPr marL="0" indent="0">
              <a:spcBef>
                <a:spcPts val="0"/>
              </a:spcBef>
              <a:spcAft>
                <a:spcPts val="600"/>
              </a:spcAft>
              <a:buNone/>
            </a:pPr>
            <a:r>
              <a:rPr lang="en-US" sz="2600" dirty="0" smtClean="0"/>
              <a:t>December 2014: </a:t>
            </a:r>
          </a:p>
          <a:p>
            <a:pPr marL="0" indent="0">
              <a:spcBef>
                <a:spcPts val="0"/>
              </a:spcBef>
              <a:spcAft>
                <a:spcPts val="600"/>
              </a:spcAft>
              <a:buNone/>
            </a:pPr>
            <a:r>
              <a:rPr lang="en-US" sz="2600" dirty="0" smtClean="0"/>
              <a:t>     A4 Website </a:t>
            </a:r>
          </a:p>
          <a:p>
            <a:pPr marL="0" indent="0">
              <a:spcBef>
                <a:spcPts val="0"/>
              </a:spcBef>
              <a:spcAft>
                <a:spcPts val="600"/>
              </a:spcAft>
              <a:buNone/>
            </a:pPr>
            <a:r>
              <a:rPr lang="en-US" sz="2600" dirty="0" smtClean="0"/>
              <a:t>- As the Virtual Platform is a closed unity we use an existing website and school blogs to show and disseminate our work to wider audience.</a:t>
            </a:r>
          </a:p>
          <a:p>
            <a:pPr marL="0" indent="0">
              <a:spcBef>
                <a:spcPts val="0"/>
              </a:spcBef>
              <a:spcAft>
                <a:spcPts val="600"/>
              </a:spcAft>
              <a:buNone/>
            </a:pPr>
            <a:endParaRPr lang="en-US" sz="2600" dirty="0" smtClean="0"/>
          </a:p>
          <a:p>
            <a:pPr marL="514350" indent="-514350">
              <a:spcBef>
                <a:spcPts val="0"/>
              </a:spcBef>
              <a:spcAft>
                <a:spcPts val="600"/>
              </a:spcAft>
              <a:buFont typeface="+mj-lt"/>
              <a:buAutoNum type="arabicPeriod"/>
            </a:pPr>
            <a:endParaRPr lang="en-US" sz="2600" dirty="0" smtClean="0"/>
          </a:p>
        </p:txBody>
      </p:sp>
    </p:spTree>
    <p:extLst>
      <p:ext uri="{BB962C8B-B14F-4D97-AF65-F5344CB8AC3E}">
        <p14:creationId xmlns:p14="http://schemas.microsoft.com/office/powerpoint/2010/main" val="660641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First Year - Water properties:</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62500" lnSpcReduction="20000"/>
          </a:bodyPr>
          <a:lstStyle/>
          <a:p>
            <a:pPr marL="0" indent="0">
              <a:spcBef>
                <a:spcPts val="0"/>
              </a:spcBef>
              <a:spcAft>
                <a:spcPts val="600"/>
              </a:spcAft>
              <a:buNone/>
            </a:pPr>
            <a:r>
              <a:rPr lang="en-US" sz="2600" dirty="0" smtClean="0">
                <a:solidFill>
                  <a:srgbClr val="FF0000"/>
                </a:solidFill>
              </a:rPr>
              <a:t>January 2015: </a:t>
            </a:r>
          </a:p>
          <a:p>
            <a:pPr marL="0" indent="0">
              <a:spcBef>
                <a:spcPts val="0"/>
              </a:spcBef>
              <a:spcAft>
                <a:spcPts val="600"/>
              </a:spcAft>
              <a:buNone/>
            </a:pPr>
            <a:r>
              <a:rPr lang="en-US" sz="2600" dirty="0" smtClean="0"/>
              <a:t>     C1/C2 Learning Activity in Finland: </a:t>
            </a:r>
          </a:p>
          <a:p>
            <a:pPr marL="0" indent="0">
              <a:spcBef>
                <a:spcPts val="0"/>
              </a:spcBef>
              <a:spcAft>
                <a:spcPts val="600"/>
              </a:spcAft>
              <a:buNone/>
            </a:pPr>
            <a:r>
              <a:rPr lang="en-US" sz="2600" dirty="0" smtClean="0"/>
              <a:t>-Taking creative funny photos about water properties and working on A5 Lexicon about water. During the stay in Finland all guest students and teachers will be introduced to the wintery forms of water. Most activities will involve solid forms of water (snow and ice)</a:t>
            </a:r>
            <a:endParaRPr lang="en-US" sz="2600" dirty="0" smtClean="0">
              <a:solidFill>
                <a:srgbClr val="FF0000"/>
              </a:solidFill>
            </a:endParaRPr>
          </a:p>
          <a:p>
            <a:pPr marL="0" indent="0">
              <a:spcBef>
                <a:spcPts val="0"/>
              </a:spcBef>
              <a:spcAft>
                <a:spcPts val="600"/>
              </a:spcAft>
              <a:buNone/>
            </a:pPr>
            <a:r>
              <a:rPr lang="en-US" sz="2600" dirty="0" smtClean="0">
                <a:solidFill>
                  <a:srgbClr val="FF0000"/>
                </a:solidFill>
              </a:rPr>
              <a:t>January 2015:</a:t>
            </a:r>
          </a:p>
          <a:p>
            <a:pPr marL="0" indent="0">
              <a:spcBef>
                <a:spcPts val="0"/>
              </a:spcBef>
              <a:spcAft>
                <a:spcPts val="600"/>
              </a:spcAft>
              <a:buNone/>
            </a:pPr>
            <a:r>
              <a:rPr lang="en-US" sz="2600" dirty="0" smtClean="0"/>
              <a:t>     A5 Lexicon about water</a:t>
            </a:r>
          </a:p>
          <a:p>
            <a:pPr marL="0" indent="0">
              <a:spcBef>
                <a:spcPts val="0"/>
              </a:spcBef>
              <a:spcAft>
                <a:spcPts val="600"/>
              </a:spcAft>
              <a:buNone/>
            </a:pPr>
            <a:r>
              <a:rPr lang="en-US" sz="2600" dirty="0" smtClean="0"/>
              <a:t>- Lexicon will be a collection of entries in and their explanations in English on the theme water. Students and teachers work in groups to develop the entries, e.g. evaporation: ‘when water becomes a gas’. The lexicon will help learners to accomplish project tasks and activities in English,</a:t>
            </a:r>
          </a:p>
          <a:p>
            <a:pPr marL="0" indent="0">
              <a:spcBef>
                <a:spcPts val="0"/>
              </a:spcBef>
              <a:spcAft>
                <a:spcPts val="600"/>
              </a:spcAft>
              <a:buNone/>
            </a:pPr>
            <a:r>
              <a:rPr lang="en-US" sz="2600" dirty="0" smtClean="0">
                <a:solidFill>
                  <a:srgbClr val="FF0000"/>
                </a:solidFill>
              </a:rPr>
              <a:t>February 2015: </a:t>
            </a:r>
          </a:p>
          <a:p>
            <a:pPr marL="0" indent="0">
              <a:spcBef>
                <a:spcPts val="0"/>
              </a:spcBef>
              <a:spcAft>
                <a:spcPts val="600"/>
              </a:spcAft>
              <a:buNone/>
            </a:pPr>
            <a:r>
              <a:rPr lang="en-US" sz="2600" dirty="0" smtClean="0"/>
              <a:t>     A6 Comparative analyses of the regular curriculum in partner schools</a:t>
            </a:r>
          </a:p>
          <a:p>
            <a:pPr marL="0" indent="0">
              <a:spcBef>
                <a:spcPts val="0"/>
              </a:spcBef>
              <a:spcAft>
                <a:spcPts val="600"/>
              </a:spcAft>
              <a:buNone/>
            </a:pPr>
            <a:r>
              <a:rPr lang="en-US" sz="2600" dirty="0" smtClean="0">
                <a:solidFill>
                  <a:srgbClr val="FF0000"/>
                </a:solidFill>
              </a:rPr>
              <a:t>March 2015: </a:t>
            </a:r>
          </a:p>
          <a:p>
            <a:pPr marL="0" indent="0">
              <a:spcBef>
                <a:spcPts val="0"/>
              </a:spcBef>
              <a:spcAft>
                <a:spcPts val="600"/>
              </a:spcAft>
              <a:buNone/>
            </a:pPr>
            <a:r>
              <a:rPr lang="en-US" sz="2600" dirty="0" smtClean="0"/>
              <a:t>     A7 Educational unit about water properties</a:t>
            </a:r>
          </a:p>
          <a:p>
            <a:pPr marL="0" indent="0">
              <a:spcBef>
                <a:spcPts val="0"/>
              </a:spcBef>
              <a:spcAft>
                <a:spcPts val="600"/>
              </a:spcAft>
              <a:buNone/>
            </a:pPr>
            <a:r>
              <a:rPr lang="en-US" sz="2600" dirty="0" smtClean="0"/>
              <a:t>- It will contain innovative approaches collected from the best </a:t>
            </a:r>
            <a:r>
              <a:rPr lang="en-US" sz="2600" dirty="0" err="1" smtClean="0"/>
              <a:t>practises</a:t>
            </a:r>
            <a:r>
              <a:rPr lang="en-US" sz="2600" dirty="0" smtClean="0"/>
              <a:t> from all partner schools. This educational unit will also be easily downloadable from the platform for further use.</a:t>
            </a:r>
          </a:p>
          <a:p>
            <a:pPr marL="0" indent="0">
              <a:spcBef>
                <a:spcPts val="0"/>
              </a:spcBef>
              <a:spcAft>
                <a:spcPts val="600"/>
              </a:spcAft>
              <a:buNone/>
            </a:pPr>
            <a:r>
              <a:rPr lang="en-US" sz="2600" dirty="0" smtClean="0">
                <a:solidFill>
                  <a:srgbClr val="FF0000"/>
                </a:solidFill>
              </a:rPr>
              <a:t>March 2015:</a:t>
            </a:r>
          </a:p>
          <a:p>
            <a:pPr marL="0" indent="0">
              <a:spcBef>
                <a:spcPts val="0"/>
              </a:spcBef>
              <a:spcAft>
                <a:spcPts val="600"/>
              </a:spcAft>
              <a:buNone/>
            </a:pPr>
            <a:r>
              <a:rPr lang="en-US" sz="2600" dirty="0" smtClean="0"/>
              <a:t>     C3/C4 Learning Activity in Latvia: Commemorations of Water day and testing the educational unit about water properties</a:t>
            </a:r>
          </a:p>
          <a:p>
            <a:pPr marL="0" indent="0">
              <a:spcBef>
                <a:spcPts val="0"/>
              </a:spcBef>
              <a:spcAft>
                <a:spcPts val="600"/>
              </a:spcAft>
              <a:buNone/>
            </a:pPr>
            <a:r>
              <a:rPr lang="en-US" sz="2600" dirty="0" smtClean="0"/>
              <a:t>-Latvia has prior experience of </a:t>
            </a:r>
            <a:r>
              <a:rPr lang="en-US" sz="2600" dirty="0" err="1" smtClean="0"/>
              <a:t>organising</a:t>
            </a:r>
            <a:r>
              <a:rPr lang="en-US" sz="2600" dirty="0" smtClean="0"/>
              <a:t> Water Day activities in their school and they are willing to share their best </a:t>
            </a:r>
            <a:r>
              <a:rPr lang="en-US" sz="2600" dirty="0" err="1" smtClean="0"/>
              <a:t>practises</a:t>
            </a:r>
            <a:r>
              <a:rPr lang="en-US" sz="2600" dirty="0" smtClean="0"/>
              <a:t> in a concrete way by hosting a learning activity.</a:t>
            </a:r>
          </a:p>
          <a:p>
            <a:pPr marL="514350" indent="-514350">
              <a:spcBef>
                <a:spcPts val="0"/>
              </a:spcBef>
              <a:spcAft>
                <a:spcPts val="600"/>
              </a:spcAft>
              <a:buFont typeface="+mj-lt"/>
              <a:buAutoNum type="arabicPeriod"/>
            </a:pPr>
            <a:endParaRPr lang="en-US" sz="2600" dirty="0" smtClean="0"/>
          </a:p>
        </p:txBody>
      </p:sp>
    </p:spTree>
    <p:extLst>
      <p:ext uri="{BB962C8B-B14F-4D97-AF65-F5344CB8AC3E}">
        <p14:creationId xmlns:p14="http://schemas.microsoft.com/office/powerpoint/2010/main" val="731177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First Year - Water properties:</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a:bodyPr>
          <a:lstStyle/>
          <a:p>
            <a:pPr marL="0" indent="0">
              <a:spcBef>
                <a:spcPts val="0"/>
              </a:spcBef>
              <a:spcAft>
                <a:spcPts val="600"/>
              </a:spcAft>
              <a:buNone/>
            </a:pPr>
            <a:r>
              <a:rPr lang="en-US" sz="2000" dirty="0" smtClean="0">
                <a:solidFill>
                  <a:srgbClr val="FF0000"/>
                </a:solidFill>
              </a:rPr>
              <a:t>April 2015: </a:t>
            </a:r>
          </a:p>
          <a:p>
            <a:pPr marL="0" indent="0">
              <a:spcBef>
                <a:spcPts val="0"/>
              </a:spcBef>
              <a:spcAft>
                <a:spcPts val="600"/>
              </a:spcAft>
              <a:buNone/>
            </a:pPr>
            <a:r>
              <a:rPr lang="en-US" sz="2000" dirty="0" smtClean="0"/>
              <a:t>     A8 Putting together a Calendar of creative and funny photos of water properties</a:t>
            </a:r>
          </a:p>
          <a:p>
            <a:pPr marL="0" indent="0">
              <a:spcBef>
                <a:spcPts val="0"/>
              </a:spcBef>
              <a:spcAft>
                <a:spcPts val="600"/>
              </a:spcAft>
              <a:buNone/>
            </a:pPr>
            <a:endParaRPr lang="en-US" sz="2000" dirty="0" smtClean="0"/>
          </a:p>
          <a:p>
            <a:pPr marL="0" indent="0">
              <a:spcBef>
                <a:spcPts val="0"/>
              </a:spcBef>
              <a:spcAft>
                <a:spcPts val="600"/>
              </a:spcAft>
              <a:buNone/>
            </a:pPr>
            <a:r>
              <a:rPr lang="en-US" sz="2000" dirty="0" smtClean="0">
                <a:solidFill>
                  <a:srgbClr val="FF0000"/>
                </a:solidFill>
              </a:rPr>
              <a:t>May 2015: </a:t>
            </a:r>
          </a:p>
          <a:p>
            <a:pPr marL="0" indent="0">
              <a:spcBef>
                <a:spcPts val="0"/>
              </a:spcBef>
              <a:spcAft>
                <a:spcPts val="600"/>
              </a:spcAft>
              <a:buNone/>
            </a:pPr>
            <a:r>
              <a:rPr lang="en-US" sz="2000" dirty="0" smtClean="0">
                <a:solidFill>
                  <a:srgbClr val="FF0000"/>
                </a:solidFill>
              </a:rPr>
              <a:t>      </a:t>
            </a:r>
            <a:r>
              <a:rPr lang="en-US" sz="2000" dirty="0" smtClean="0"/>
              <a:t>M2 Transnational Project Meeting in Spain with A9 Evaluation</a:t>
            </a:r>
          </a:p>
          <a:p>
            <a:pPr marL="0" indent="0">
              <a:spcBef>
                <a:spcPts val="0"/>
              </a:spcBef>
              <a:spcAft>
                <a:spcPts val="600"/>
              </a:spcAft>
              <a:buNone/>
            </a:pPr>
            <a:r>
              <a:rPr lang="en-US" sz="2000" dirty="0"/>
              <a:t> </a:t>
            </a:r>
            <a:r>
              <a:rPr lang="en-US" sz="2000" dirty="0" smtClean="0"/>
              <a:t>     A9 Evaluation of the first year’s project work</a:t>
            </a:r>
          </a:p>
          <a:p>
            <a:pPr marL="0" indent="0">
              <a:spcBef>
                <a:spcPts val="0"/>
              </a:spcBef>
              <a:spcAft>
                <a:spcPts val="600"/>
              </a:spcAft>
              <a:buNone/>
            </a:pPr>
            <a:endParaRPr lang="en-US" sz="2000" dirty="0" smtClean="0"/>
          </a:p>
          <a:p>
            <a:pPr marL="0" indent="0">
              <a:spcBef>
                <a:spcPts val="0"/>
              </a:spcBef>
              <a:spcAft>
                <a:spcPts val="600"/>
              </a:spcAft>
              <a:buNone/>
            </a:pPr>
            <a:r>
              <a:rPr lang="en-US" sz="2000" dirty="0" smtClean="0">
                <a:solidFill>
                  <a:srgbClr val="FF0000"/>
                </a:solidFill>
              </a:rPr>
              <a:t>June/July 2015:</a:t>
            </a:r>
          </a:p>
          <a:p>
            <a:pPr marL="0" indent="0">
              <a:spcBef>
                <a:spcPts val="0"/>
              </a:spcBef>
              <a:spcAft>
                <a:spcPts val="600"/>
              </a:spcAft>
              <a:buNone/>
            </a:pPr>
            <a:r>
              <a:rPr lang="en-US" sz="2000" dirty="0" smtClean="0"/>
              <a:t>     A10 Summing-up activities of the first project year (writing reports etc.)</a:t>
            </a:r>
          </a:p>
          <a:p>
            <a:pPr marL="514350" indent="-514350">
              <a:spcBef>
                <a:spcPts val="0"/>
              </a:spcBef>
              <a:spcAft>
                <a:spcPts val="600"/>
              </a:spcAft>
              <a:buFont typeface="+mj-lt"/>
              <a:buAutoNum type="arabicPeriod"/>
            </a:pPr>
            <a:endParaRPr lang="en-US" sz="2600" dirty="0" smtClean="0"/>
          </a:p>
        </p:txBody>
      </p:sp>
    </p:spTree>
    <p:extLst>
      <p:ext uri="{BB962C8B-B14F-4D97-AF65-F5344CB8AC3E}">
        <p14:creationId xmlns:p14="http://schemas.microsoft.com/office/powerpoint/2010/main" val="4181636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We are doing :</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a:bodyPr>
          <a:lstStyle/>
          <a:p>
            <a:pPr marL="0" indent="0">
              <a:spcBef>
                <a:spcPts val="0"/>
              </a:spcBef>
              <a:spcAft>
                <a:spcPts val="600"/>
              </a:spcAft>
              <a:buNone/>
            </a:pPr>
            <a:r>
              <a:rPr lang="en-US" sz="2000" dirty="0" smtClean="0">
                <a:solidFill>
                  <a:srgbClr val="FF0000"/>
                </a:solidFill>
              </a:rPr>
              <a:t>April 2015: </a:t>
            </a:r>
          </a:p>
          <a:p>
            <a:pPr marL="0" indent="0">
              <a:spcBef>
                <a:spcPts val="0"/>
              </a:spcBef>
              <a:spcAft>
                <a:spcPts val="600"/>
              </a:spcAft>
              <a:buNone/>
            </a:pPr>
            <a:r>
              <a:rPr lang="en-US" sz="2000" dirty="0" smtClean="0"/>
              <a:t>     A8 Putting together a Calendar of creative and funny photos of water properties</a:t>
            </a:r>
          </a:p>
          <a:p>
            <a:pPr marL="0" indent="0">
              <a:spcBef>
                <a:spcPts val="0"/>
              </a:spcBef>
              <a:spcAft>
                <a:spcPts val="600"/>
              </a:spcAft>
              <a:buNone/>
            </a:pPr>
            <a:endParaRPr lang="en-US" sz="2000" dirty="0" smtClean="0"/>
          </a:p>
          <a:p>
            <a:pPr marL="0" indent="0">
              <a:spcBef>
                <a:spcPts val="0"/>
              </a:spcBef>
              <a:spcAft>
                <a:spcPts val="600"/>
              </a:spcAft>
              <a:buNone/>
            </a:pPr>
            <a:r>
              <a:rPr lang="en-US" sz="2000" dirty="0" smtClean="0">
                <a:solidFill>
                  <a:srgbClr val="FF0000"/>
                </a:solidFill>
              </a:rPr>
              <a:t>May 2015: </a:t>
            </a:r>
          </a:p>
          <a:p>
            <a:pPr marL="0" indent="0">
              <a:spcBef>
                <a:spcPts val="0"/>
              </a:spcBef>
              <a:spcAft>
                <a:spcPts val="600"/>
              </a:spcAft>
              <a:buNone/>
            </a:pPr>
            <a:r>
              <a:rPr lang="en-US" sz="2000" dirty="0" smtClean="0">
                <a:solidFill>
                  <a:srgbClr val="FF0000"/>
                </a:solidFill>
              </a:rPr>
              <a:t>      </a:t>
            </a:r>
            <a:r>
              <a:rPr lang="en-US" sz="2000" dirty="0" smtClean="0"/>
              <a:t>M2 Transnational Project Meeting in Spain with A9 Evaluation</a:t>
            </a:r>
          </a:p>
          <a:p>
            <a:pPr marL="0" indent="0">
              <a:spcBef>
                <a:spcPts val="0"/>
              </a:spcBef>
              <a:spcAft>
                <a:spcPts val="600"/>
              </a:spcAft>
              <a:buNone/>
            </a:pPr>
            <a:r>
              <a:rPr lang="en-US" sz="2000" dirty="0"/>
              <a:t> </a:t>
            </a:r>
            <a:r>
              <a:rPr lang="en-US" sz="2000" dirty="0" smtClean="0"/>
              <a:t>     A9 Evaluation of the first year’s project work</a:t>
            </a:r>
          </a:p>
          <a:p>
            <a:pPr marL="0" indent="0">
              <a:spcBef>
                <a:spcPts val="0"/>
              </a:spcBef>
              <a:spcAft>
                <a:spcPts val="600"/>
              </a:spcAft>
              <a:buNone/>
            </a:pPr>
            <a:endParaRPr lang="en-US" sz="2000" dirty="0" smtClean="0"/>
          </a:p>
          <a:p>
            <a:pPr marL="0" indent="0">
              <a:spcBef>
                <a:spcPts val="0"/>
              </a:spcBef>
              <a:spcAft>
                <a:spcPts val="600"/>
              </a:spcAft>
              <a:buNone/>
            </a:pPr>
            <a:r>
              <a:rPr lang="en-US" sz="2000" dirty="0" smtClean="0">
                <a:solidFill>
                  <a:srgbClr val="FF0000"/>
                </a:solidFill>
              </a:rPr>
              <a:t>June/July 2015:</a:t>
            </a:r>
          </a:p>
          <a:p>
            <a:pPr marL="0" indent="0">
              <a:spcBef>
                <a:spcPts val="0"/>
              </a:spcBef>
              <a:spcAft>
                <a:spcPts val="600"/>
              </a:spcAft>
              <a:buNone/>
            </a:pPr>
            <a:r>
              <a:rPr lang="en-US" sz="2000" dirty="0" smtClean="0"/>
              <a:t>     A10 Summing-up activities of the first project year (writing reports etc.)</a:t>
            </a:r>
          </a:p>
          <a:p>
            <a:pPr marL="514350" indent="-514350">
              <a:spcBef>
                <a:spcPts val="0"/>
              </a:spcBef>
              <a:spcAft>
                <a:spcPts val="600"/>
              </a:spcAft>
              <a:buFont typeface="+mj-lt"/>
              <a:buAutoNum type="arabicPeriod"/>
            </a:pPr>
            <a:endParaRPr lang="en-US" sz="2600" dirty="0" smtClean="0"/>
          </a:p>
        </p:txBody>
      </p:sp>
    </p:spTree>
    <p:extLst>
      <p:ext uri="{BB962C8B-B14F-4D97-AF65-F5344CB8AC3E}">
        <p14:creationId xmlns:p14="http://schemas.microsoft.com/office/powerpoint/2010/main" val="2273751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First Report:</a:t>
            </a:r>
            <a:endParaRPr lang="en-US" dirty="0">
              <a:solidFill>
                <a:srgbClr val="FF0000"/>
              </a:solidFill>
            </a:endParaRPr>
          </a:p>
        </p:txBody>
      </p:sp>
      <p:sp>
        <p:nvSpPr>
          <p:cNvPr id="3" name="Marcador de Posição de Conteúdo 2"/>
          <p:cNvSpPr>
            <a:spLocks noGrp="1"/>
          </p:cNvSpPr>
          <p:nvPr>
            <p:ph idx="1"/>
          </p:nvPr>
        </p:nvSpPr>
        <p:spPr/>
        <p:txBody>
          <a:bodyPr/>
          <a:lstStyle/>
          <a:p>
            <a:r>
              <a:rPr lang="en-US" dirty="0" smtClean="0"/>
              <a:t>3 Years project:</a:t>
            </a:r>
          </a:p>
          <a:p>
            <a:pPr lvl="1"/>
            <a:r>
              <a:rPr lang="en-US" dirty="0" smtClean="0"/>
              <a:t>Start a </a:t>
            </a:r>
            <a:r>
              <a:rPr lang="en-US" dirty="0" smtClean="0">
                <a:solidFill>
                  <a:srgbClr val="FF0000"/>
                </a:solidFill>
              </a:rPr>
              <a:t>1 September 2014</a:t>
            </a:r>
          </a:p>
          <a:p>
            <a:pPr lvl="1"/>
            <a:r>
              <a:rPr lang="en-US" dirty="0" smtClean="0"/>
              <a:t>End</a:t>
            </a:r>
            <a:r>
              <a:rPr lang="en-US" dirty="0"/>
              <a:t> </a:t>
            </a:r>
            <a:r>
              <a:rPr lang="en-US" dirty="0" smtClean="0"/>
              <a:t>a </a:t>
            </a:r>
            <a:r>
              <a:rPr lang="en-US" dirty="0" smtClean="0">
                <a:solidFill>
                  <a:srgbClr val="FF0000"/>
                </a:solidFill>
              </a:rPr>
              <a:t>31 August 2017</a:t>
            </a:r>
          </a:p>
          <a:p>
            <a:pPr lvl="1"/>
            <a:endParaRPr lang="en-US" dirty="0">
              <a:solidFill>
                <a:srgbClr val="FF0000"/>
              </a:solidFill>
            </a:endParaRPr>
          </a:p>
          <a:p>
            <a:pPr algn="just"/>
            <a:r>
              <a:rPr lang="en-US" dirty="0" smtClean="0"/>
              <a:t>First report a </a:t>
            </a:r>
            <a:r>
              <a:rPr lang="en-US" dirty="0" smtClean="0">
                <a:solidFill>
                  <a:srgbClr val="FF0000"/>
                </a:solidFill>
              </a:rPr>
              <a:t>2 June 2016</a:t>
            </a:r>
            <a:r>
              <a:rPr lang="en-US" dirty="0" smtClean="0"/>
              <a:t> reporting the activities done until </a:t>
            </a:r>
            <a:r>
              <a:rPr lang="en-US" u="sng" dirty="0" smtClean="0"/>
              <a:t>30 march 2016</a:t>
            </a:r>
            <a:r>
              <a:rPr lang="en-US" dirty="0" smtClean="0"/>
              <a:t>;</a:t>
            </a:r>
            <a:endParaRPr lang="en-US" dirty="0" smtClean="0">
              <a:solidFill>
                <a:srgbClr val="FF0000"/>
              </a:solidFill>
            </a:endParaRPr>
          </a:p>
          <a:p>
            <a:pPr algn="just"/>
            <a:endParaRPr lang="en-US" dirty="0"/>
          </a:p>
        </p:txBody>
      </p:sp>
    </p:spTree>
    <p:extLst>
      <p:ext uri="{BB962C8B-B14F-4D97-AF65-F5344CB8AC3E}">
        <p14:creationId xmlns:p14="http://schemas.microsoft.com/office/powerpoint/2010/main" val="33867067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913108513"/>
              </p:ext>
            </p:extLst>
          </p:nvPr>
        </p:nvGraphicFramePr>
        <p:xfrm>
          <a:off x="251520" y="1412776"/>
          <a:ext cx="8712968" cy="4862176"/>
        </p:xfrm>
        <a:graphic>
          <a:graphicData uri="http://schemas.openxmlformats.org/drawingml/2006/table">
            <a:tbl>
              <a:tblPr>
                <a:tableStyleId>{5C22544A-7EE6-4342-B048-85BDC9FD1C3A}</a:tableStyleId>
              </a:tblPr>
              <a:tblGrid>
                <a:gridCol w="1166199"/>
                <a:gridCol w="1426089"/>
                <a:gridCol w="1818448"/>
                <a:gridCol w="1709944"/>
                <a:gridCol w="1628101"/>
                <a:gridCol w="964187"/>
              </a:tblGrid>
              <a:tr h="674259">
                <a:tc>
                  <a:txBody>
                    <a:bodyPr/>
                    <a:lstStyle/>
                    <a:p>
                      <a:pPr algn="ctr">
                        <a:spcAft>
                          <a:spcPts val="0"/>
                        </a:spcAft>
                      </a:pPr>
                      <a:r>
                        <a:rPr lang="en-GB" sz="1600" dirty="0">
                          <a:effectLst/>
                        </a:rPr>
                        <a:t>Year</a:t>
                      </a:r>
                      <a:endParaRPr lang="pt-PT" sz="1600" dirty="0">
                        <a:effectLst/>
                        <a:latin typeface="Times New Roman"/>
                        <a:ea typeface="Times New Roman"/>
                      </a:endParaRPr>
                    </a:p>
                  </a:txBody>
                  <a:tcPr marL="68580" marR="68580" marT="0" marB="0" anchor="ctr"/>
                </a:tc>
                <a:tc>
                  <a:txBody>
                    <a:bodyPr/>
                    <a:lstStyle/>
                    <a:p>
                      <a:pPr algn="ctr">
                        <a:spcAft>
                          <a:spcPts val="0"/>
                        </a:spcAft>
                      </a:pPr>
                      <a:r>
                        <a:rPr lang="en-GB" sz="1600" b="1" dirty="0">
                          <a:solidFill>
                            <a:srgbClr val="FF0000"/>
                          </a:solidFill>
                          <a:effectLst/>
                        </a:rPr>
                        <a:t>TPM October</a:t>
                      </a:r>
                      <a:endParaRPr lang="pt-PT" sz="1600" b="1" dirty="0">
                        <a:solidFill>
                          <a:srgbClr val="FF0000"/>
                        </a:solidFill>
                        <a:effectLst/>
                        <a:latin typeface="Times New Roman"/>
                        <a:ea typeface="Times New Roman"/>
                      </a:endParaRPr>
                    </a:p>
                  </a:txBody>
                  <a:tcPr marL="68580" marR="68580" marT="0" marB="0" anchor="ctr"/>
                </a:tc>
                <a:tc>
                  <a:txBody>
                    <a:bodyPr/>
                    <a:lstStyle/>
                    <a:p>
                      <a:pPr algn="ctr">
                        <a:spcAft>
                          <a:spcPts val="0"/>
                        </a:spcAft>
                      </a:pPr>
                      <a:r>
                        <a:rPr lang="en-GB" sz="1600" b="1" dirty="0">
                          <a:solidFill>
                            <a:srgbClr val="0070C0"/>
                          </a:solidFill>
                          <a:effectLst/>
                        </a:rPr>
                        <a:t>LA Dec-Jan-Feb</a:t>
                      </a:r>
                      <a:endParaRPr lang="pt-PT" sz="1600" b="1" dirty="0">
                        <a:solidFill>
                          <a:srgbClr val="0070C0"/>
                        </a:solidFill>
                        <a:effectLst/>
                        <a:latin typeface="Times New Roman"/>
                        <a:ea typeface="Times New Roman"/>
                      </a:endParaRPr>
                    </a:p>
                  </a:txBody>
                  <a:tcPr marL="68580" marR="68580" marT="0" marB="0" anchor="ctr"/>
                </a:tc>
                <a:tc>
                  <a:txBody>
                    <a:bodyPr/>
                    <a:lstStyle/>
                    <a:p>
                      <a:pPr algn="ctr">
                        <a:spcAft>
                          <a:spcPts val="0"/>
                        </a:spcAft>
                      </a:pPr>
                      <a:r>
                        <a:rPr lang="en-GB" sz="1600" b="1">
                          <a:solidFill>
                            <a:srgbClr val="0070C0"/>
                          </a:solidFill>
                          <a:effectLst/>
                        </a:rPr>
                        <a:t>LA Water Day</a:t>
                      </a:r>
                      <a:endParaRPr lang="pt-PT" sz="1600" b="1">
                        <a:solidFill>
                          <a:srgbClr val="0070C0"/>
                        </a:solidFill>
                        <a:effectLst/>
                        <a:latin typeface="Times New Roman"/>
                        <a:ea typeface="Times New Roman"/>
                      </a:endParaRPr>
                    </a:p>
                  </a:txBody>
                  <a:tcPr marL="68580" marR="68580" marT="0" marB="0" anchor="ctr"/>
                </a:tc>
                <a:tc>
                  <a:txBody>
                    <a:bodyPr/>
                    <a:lstStyle/>
                    <a:p>
                      <a:pPr algn="ctr">
                        <a:spcAft>
                          <a:spcPts val="0"/>
                        </a:spcAft>
                      </a:pPr>
                      <a:r>
                        <a:rPr lang="en-GB" sz="1600" b="1" dirty="0">
                          <a:solidFill>
                            <a:srgbClr val="FF0000"/>
                          </a:solidFill>
                          <a:effectLst/>
                        </a:rPr>
                        <a:t>TPM May</a:t>
                      </a:r>
                      <a:endParaRPr lang="pt-PT" sz="1600" b="1" dirty="0">
                        <a:solidFill>
                          <a:srgbClr val="FF0000"/>
                        </a:solidFill>
                        <a:effectLst/>
                        <a:latin typeface="Times New Roman"/>
                        <a:ea typeface="Times New Roman"/>
                      </a:endParaRPr>
                    </a:p>
                  </a:txBody>
                  <a:tcPr marL="68580" marR="68580" marT="0" marB="0" anchor="ctr"/>
                </a:tc>
                <a:tc>
                  <a:txBody>
                    <a:bodyPr/>
                    <a:lstStyle/>
                    <a:p>
                      <a:pPr algn="ctr">
                        <a:spcAft>
                          <a:spcPts val="0"/>
                        </a:spcAft>
                      </a:pPr>
                      <a:r>
                        <a:rPr lang="en-GB" sz="1600" dirty="0">
                          <a:effectLst/>
                          <a:latin typeface="Arial" pitchFamily="34" charset="0"/>
                          <a:cs typeface="Arial" pitchFamily="34" charset="0"/>
                        </a:rPr>
                        <a:t> </a:t>
                      </a:r>
                      <a:endParaRPr lang="pt-PT" sz="1600" dirty="0" smtClean="0">
                        <a:effectLst/>
                        <a:latin typeface="Arial" pitchFamily="34" charset="0"/>
                        <a:cs typeface="Arial" pitchFamily="34" charset="0"/>
                      </a:endParaRPr>
                    </a:p>
                    <a:p>
                      <a:pPr algn="ctr">
                        <a:spcAft>
                          <a:spcPts val="0"/>
                        </a:spcAft>
                      </a:pPr>
                      <a:r>
                        <a:rPr lang="pt-PT" sz="1600" dirty="0" smtClean="0">
                          <a:effectLst/>
                          <a:latin typeface="Arial" pitchFamily="34" charset="0"/>
                          <a:cs typeface="Arial" pitchFamily="34" charset="0"/>
                        </a:rPr>
                        <a:t>Total</a:t>
                      </a:r>
                      <a:endParaRPr lang="pt-PT" sz="1600" dirty="0">
                        <a:effectLst/>
                        <a:latin typeface="Arial" pitchFamily="34" charset="0"/>
                        <a:cs typeface="Arial" pitchFamily="34" charset="0"/>
                      </a:endParaRPr>
                    </a:p>
                  </a:txBody>
                  <a:tcPr marL="68580" marR="68580" marT="0" marB="0"/>
                </a:tc>
              </a:tr>
              <a:tr h="1413973">
                <a:tc>
                  <a:txBody>
                    <a:bodyPr/>
                    <a:lstStyle/>
                    <a:p>
                      <a:pPr algn="ctr">
                        <a:spcAft>
                          <a:spcPts val="0"/>
                        </a:spcAft>
                      </a:pPr>
                      <a:r>
                        <a:rPr lang="en-GB" sz="1600" dirty="0">
                          <a:effectLst/>
                        </a:rPr>
                        <a:t>Year 1</a:t>
                      </a:r>
                      <a:endParaRPr lang="pt-PT" sz="1600" dirty="0">
                        <a:effectLst/>
                      </a:endParaRPr>
                    </a:p>
                    <a:p>
                      <a:pPr algn="ctr">
                        <a:spcAft>
                          <a:spcPts val="0"/>
                        </a:spcAft>
                      </a:pPr>
                      <a:r>
                        <a:rPr lang="en-GB" sz="1600" dirty="0">
                          <a:effectLst/>
                        </a:rPr>
                        <a:t>2014-2015</a:t>
                      </a:r>
                      <a:endParaRPr lang="pt-PT" sz="1600" dirty="0">
                        <a:effectLst/>
                        <a:latin typeface="Times New Roman"/>
                        <a:ea typeface="Times New Roman"/>
                      </a:endParaRPr>
                    </a:p>
                  </a:txBody>
                  <a:tcPr marL="68580" marR="68580" marT="0" marB="0" anchor="ctr"/>
                </a:tc>
                <a:tc>
                  <a:txBody>
                    <a:bodyPr/>
                    <a:lstStyle/>
                    <a:p>
                      <a:pPr algn="ctr">
                        <a:spcAft>
                          <a:spcPts val="0"/>
                        </a:spcAft>
                      </a:pPr>
                      <a:r>
                        <a:rPr lang="en-GB" sz="1600" b="1" dirty="0" smtClean="0">
                          <a:solidFill>
                            <a:srgbClr val="FF0000"/>
                          </a:solidFill>
                          <a:effectLst/>
                        </a:rPr>
                        <a:t>Iceland</a:t>
                      </a:r>
                    </a:p>
                    <a:p>
                      <a:pPr algn="ctr">
                        <a:spcAft>
                          <a:spcPts val="0"/>
                        </a:spcAft>
                      </a:pPr>
                      <a:endParaRPr lang="pt-PT" sz="1600" b="1" dirty="0">
                        <a:solidFill>
                          <a:srgbClr val="FF0000"/>
                        </a:solidFill>
                        <a:effectLst/>
                      </a:endParaRPr>
                    </a:p>
                    <a:p>
                      <a:pPr algn="ctr">
                        <a:spcAft>
                          <a:spcPts val="0"/>
                        </a:spcAft>
                      </a:pPr>
                      <a:r>
                        <a:rPr lang="en-GB" sz="1600" b="1" dirty="0" smtClean="0">
                          <a:solidFill>
                            <a:srgbClr val="FF0000"/>
                          </a:solidFill>
                          <a:effectLst/>
                        </a:rPr>
                        <a:t>8-14 Novembe2014</a:t>
                      </a:r>
                      <a:endParaRPr lang="pt-PT" sz="1600" b="1" dirty="0">
                        <a:solidFill>
                          <a:srgbClr val="FF0000"/>
                        </a:solidFill>
                        <a:effectLst/>
                      </a:endParaRPr>
                    </a:p>
                    <a:p>
                      <a:pPr algn="ctr">
                        <a:spcAft>
                          <a:spcPts val="0"/>
                        </a:spcAft>
                      </a:pPr>
                      <a:r>
                        <a:rPr lang="en-GB" sz="1600" b="1" dirty="0">
                          <a:solidFill>
                            <a:srgbClr val="FF0000"/>
                          </a:solidFill>
                          <a:effectLst/>
                        </a:rPr>
                        <a:t>(2 teachers)</a:t>
                      </a:r>
                      <a:endParaRPr lang="pt-PT" sz="1600" b="1" dirty="0">
                        <a:solidFill>
                          <a:srgbClr val="FF0000"/>
                        </a:solidFill>
                        <a:effectLst/>
                        <a:latin typeface="Times New Roman"/>
                        <a:ea typeface="Times New Roman"/>
                      </a:endParaRPr>
                    </a:p>
                  </a:txBody>
                  <a:tcPr marL="68580" marR="68580" marT="0" marB="0"/>
                </a:tc>
                <a:tc>
                  <a:txBody>
                    <a:bodyPr/>
                    <a:lstStyle/>
                    <a:p>
                      <a:pPr algn="ctr">
                        <a:spcAft>
                          <a:spcPts val="0"/>
                        </a:spcAft>
                      </a:pPr>
                      <a:r>
                        <a:rPr lang="en-GB" sz="1600" b="1" dirty="0" smtClean="0">
                          <a:solidFill>
                            <a:srgbClr val="0070C0"/>
                          </a:solidFill>
                          <a:effectLst/>
                        </a:rPr>
                        <a:t>Finland</a:t>
                      </a:r>
                    </a:p>
                    <a:p>
                      <a:pPr algn="ctr">
                        <a:spcAft>
                          <a:spcPts val="0"/>
                        </a:spcAft>
                      </a:pPr>
                      <a:endParaRPr lang="pt-PT" sz="1600" b="1" dirty="0">
                        <a:solidFill>
                          <a:srgbClr val="0070C0"/>
                        </a:solidFill>
                        <a:effectLst/>
                      </a:endParaRPr>
                    </a:p>
                    <a:p>
                      <a:pPr algn="ctr">
                        <a:spcAft>
                          <a:spcPts val="0"/>
                        </a:spcAft>
                      </a:pPr>
                      <a:r>
                        <a:rPr lang="en-GB" sz="1600" b="1" dirty="0">
                          <a:solidFill>
                            <a:srgbClr val="0070C0"/>
                          </a:solidFill>
                          <a:effectLst/>
                        </a:rPr>
                        <a:t> </a:t>
                      </a:r>
                      <a:r>
                        <a:rPr lang="en-GB" sz="1600" b="1" dirty="0" smtClean="0">
                          <a:solidFill>
                            <a:srgbClr val="0070C0"/>
                          </a:solidFill>
                          <a:effectLst/>
                        </a:rPr>
                        <a:t>8-14 February</a:t>
                      </a:r>
                      <a:r>
                        <a:rPr lang="pt-PT" sz="1600" b="1" baseline="0" dirty="0" smtClean="0">
                          <a:solidFill>
                            <a:srgbClr val="0070C0"/>
                          </a:solidFill>
                          <a:effectLst/>
                        </a:rPr>
                        <a:t> </a:t>
                      </a:r>
                      <a:r>
                        <a:rPr lang="en-GB" sz="1600" b="1" dirty="0" smtClean="0">
                          <a:solidFill>
                            <a:srgbClr val="0070C0"/>
                          </a:solidFill>
                          <a:effectLst/>
                        </a:rPr>
                        <a:t>2015</a:t>
                      </a:r>
                      <a:endParaRPr lang="pt-PT" sz="1600" b="1" dirty="0">
                        <a:solidFill>
                          <a:srgbClr val="0070C0"/>
                        </a:solidFill>
                        <a:effectLst/>
                      </a:endParaRPr>
                    </a:p>
                    <a:p>
                      <a:pPr algn="ctr">
                        <a:spcAft>
                          <a:spcPts val="0"/>
                        </a:spcAft>
                      </a:pPr>
                      <a:r>
                        <a:rPr lang="en-GB" sz="1600" b="1" dirty="0">
                          <a:solidFill>
                            <a:srgbClr val="0070C0"/>
                          </a:solidFill>
                          <a:effectLst/>
                        </a:rPr>
                        <a:t>(2 </a:t>
                      </a:r>
                      <a:r>
                        <a:rPr lang="en-GB" sz="1600" b="1" dirty="0" smtClean="0">
                          <a:solidFill>
                            <a:srgbClr val="0070C0"/>
                          </a:solidFill>
                          <a:effectLst/>
                        </a:rPr>
                        <a:t>teachers+3 </a:t>
                      </a:r>
                      <a:r>
                        <a:rPr lang="en-GB" sz="1600" b="1" dirty="0">
                          <a:solidFill>
                            <a:srgbClr val="0070C0"/>
                          </a:solidFill>
                          <a:effectLst/>
                        </a:rPr>
                        <a:t>students)</a:t>
                      </a:r>
                      <a:endParaRPr lang="pt-PT" sz="1600" b="1" dirty="0">
                        <a:solidFill>
                          <a:srgbClr val="0070C0"/>
                        </a:solidFill>
                        <a:effectLst/>
                        <a:latin typeface="Times New Roman"/>
                        <a:ea typeface="Times New Roman"/>
                      </a:endParaRPr>
                    </a:p>
                  </a:txBody>
                  <a:tcPr marL="68580" marR="68580" marT="0" marB="0"/>
                </a:tc>
                <a:tc>
                  <a:txBody>
                    <a:bodyPr/>
                    <a:lstStyle/>
                    <a:p>
                      <a:pPr algn="ctr">
                        <a:spcAft>
                          <a:spcPts val="0"/>
                        </a:spcAft>
                      </a:pPr>
                      <a:r>
                        <a:rPr lang="en-GB" sz="1600" b="1" dirty="0" smtClean="0">
                          <a:solidFill>
                            <a:srgbClr val="0070C0"/>
                          </a:solidFill>
                          <a:effectLst/>
                        </a:rPr>
                        <a:t>Latvia</a:t>
                      </a:r>
                    </a:p>
                    <a:p>
                      <a:pPr algn="ctr">
                        <a:spcAft>
                          <a:spcPts val="0"/>
                        </a:spcAft>
                      </a:pPr>
                      <a:endParaRPr lang="pt-PT" sz="1600" b="1" dirty="0">
                        <a:solidFill>
                          <a:srgbClr val="0070C0"/>
                        </a:solidFill>
                        <a:effectLst/>
                      </a:endParaRPr>
                    </a:p>
                    <a:p>
                      <a:pPr algn="ctr">
                        <a:spcAft>
                          <a:spcPts val="0"/>
                        </a:spcAft>
                      </a:pPr>
                      <a:r>
                        <a:rPr lang="en-GB" sz="1600" b="1" dirty="0" smtClean="0">
                          <a:solidFill>
                            <a:srgbClr val="0070C0"/>
                          </a:solidFill>
                          <a:effectLst/>
                        </a:rPr>
                        <a:t>22-27 March 2015</a:t>
                      </a:r>
                      <a:r>
                        <a:rPr lang="en-GB" sz="1600" b="1" dirty="0">
                          <a:solidFill>
                            <a:srgbClr val="0070C0"/>
                          </a:solidFill>
                          <a:effectLst/>
                        </a:rPr>
                        <a:t> </a:t>
                      </a:r>
                      <a:endParaRPr lang="pt-PT" sz="1600" b="1" dirty="0">
                        <a:solidFill>
                          <a:srgbClr val="0070C0"/>
                        </a:solidFill>
                        <a:effectLst/>
                      </a:endParaRPr>
                    </a:p>
                    <a:p>
                      <a:pPr algn="ctr">
                        <a:spcAft>
                          <a:spcPts val="0"/>
                        </a:spcAft>
                      </a:pPr>
                      <a:r>
                        <a:rPr lang="en-GB" sz="1600" b="1" dirty="0" smtClean="0">
                          <a:solidFill>
                            <a:srgbClr val="0070C0"/>
                          </a:solidFill>
                          <a:effectLst/>
                        </a:rPr>
                        <a:t>(</a:t>
                      </a:r>
                      <a:r>
                        <a:rPr lang="en-GB" sz="1600" b="1" dirty="0">
                          <a:solidFill>
                            <a:srgbClr val="0070C0"/>
                          </a:solidFill>
                          <a:effectLst/>
                        </a:rPr>
                        <a:t>2 </a:t>
                      </a:r>
                      <a:r>
                        <a:rPr lang="en-GB" sz="1600" b="1" dirty="0" smtClean="0">
                          <a:solidFill>
                            <a:srgbClr val="0070C0"/>
                          </a:solidFill>
                          <a:effectLst/>
                        </a:rPr>
                        <a:t>teachers+3 </a:t>
                      </a:r>
                      <a:r>
                        <a:rPr lang="en-GB" sz="1600" b="1" dirty="0">
                          <a:solidFill>
                            <a:srgbClr val="0070C0"/>
                          </a:solidFill>
                          <a:effectLst/>
                        </a:rPr>
                        <a:t>students)</a:t>
                      </a:r>
                      <a:endParaRPr lang="pt-PT" sz="1600" b="1" dirty="0">
                        <a:solidFill>
                          <a:srgbClr val="0070C0"/>
                        </a:solidFill>
                        <a:effectLst/>
                        <a:latin typeface="Times New Roman"/>
                        <a:ea typeface="Times New Roman"/>
                      </a:endParaRPr>
                    </a:p>
                  </a:txBody>
                  <a:tcPr marL="68580" marR="68580" marT="0" marB="0"/>
                </a:tc>
                <a:tc>
                  <a:txBody>
                    <a:bodyPr/>
                    <a:lstStyle/>
                    <a:p>
                      <a:pPr algn="ctr">
                        <a:spcAft>
                          <a:spcPts val="0"/>
                        </a:spcAft>
                      </a:pPr>
                      <a:r>
                        <a:rPr lang="en-GB" sz="1600" b="1" dirty="0" smtClean="0">
                          <a:solidFill>
                            <a:srgbClr val="FF0000"/>
                          </a:solidFill>
                          <a:effectLst/>
                        </a:rPr>
                        <a:t>Spain</a:t>
                      </a:r>
                    </a:p>
                    <a:p>
                      <a:pPr algn="ctr">
                        <a:spcAft>
                          <a:spcPts val="0"/>
                        </a:spcAft>
                      </a:pPr>
                      <a:endParaRPr lang="pt-PT" sz="1600" b="1" dirty="0">
                        <a:solidFill>
                          <a:srgbClr val="FF0000"/>
                        </a:solidFill>
                        <a:effectLst/>
                      </a:endParaRPr>
                    </a:p>
                    <a:p>
                      <a:pPr algn="ctr">
                        <a:spcAft>
                          <a:spcPts val="0"/>
                        </a:spcAft>
                      </a:pPr>
                      <a:r>
                        <a:rPr lang="en-GB" sz="1600" b="1" dirty="0" smtClean="0">
                          <a:solidFill>
                            <a:srgbClr val="FF0000"/>
                          </a:solidFill>
                          <a:effectLst/>
                        </a:rPr>
                        <a:t>18-23 </a:t>
                      </a:r>
                      <a:r>
                        <a:rPr lang="en-GB" sz="1600" b="1" dirty="0">
                          <a:solidFill>
                            <a:srgbClr val="FF0000"/>
                          </a:solidFill>
                          <a:effectLst/>
                        </a:rPr>
                        <a:t> </a:t>
                      </a:r>
                      <a:r>
                        <a:rPr lang="en-GB" sz="1600" b="1" dirty="0" smtClean="0">
                          <a:solidFill>
                            <a:srgbClr val="FF0000"/>
                          </a:solidFill>
                          <a:effectLst/>
                        </a:rPr>
                        <a:t>May </a:t>
                      </a:r>
                      <a:r>
                        <a:rPr lang="en-GB" sz="1600" b="1" dirty="0">
                          <a:solidFill>
                            <a:srgbClr val="FF0000"/>
                          </a:solidFill>
                          <a:effectLst/>
                        </a:rPr>
                        <a:t>2015</a:t>
                      </a:r>
                      <a:endParaRPr lang="pt-PT" sz="1600" b="1" dirty="0">
                        <a:solidFill>
                          <a:srgbClr val="FF0000"/>
                        </a:solidFill>
                        <a:effectLst/>
                      </a:endParaRPr>
                    </a:p>
                    <a:p>
                      <a:pPr algn="ctr">
                        <a:spcAft>
                          <a:spcPts val="0"/>
                        </a:spcAft>
                      </a:pPr>
                      <a:r>
                        <a:rPr lang="en-GB" sz="1600" b="1" dirty="0">
                          <a:solidFill>
                            <a:srgbClr val="FF0000"/>
                          </a:solidFill>
                          <a:effectLst/>
                        </a:rPr>
                        <a:t>(2 teachers)</a:t>
                      </a:r>
                      <a:endParaRPr lang="pt-PT" sz="1600" b="1" dirty="0">
                        <a:solidFill>
                          <a:srgbClr val="FF0000"/>
                        </a:solidFill>
                        <a:effectLst/>
                        <a:latin typeface="Times New Roman"/>
                        <a:ea typeface="Times New Roman"/>
                      </a:endParaRPr>
                    </a:p>
                  </a:txBody>
                  <a:tcPr marL="68580" marR="68580" marT="0" marB="0"/>
                </a:tc>
                <a:tc>
                  <a:txBody>
                    <a:bodyPr/>
                    <a:lstStyle/>
                    <a:p>
                      <a:pPr algn="ctr">
                        <a:spcAft>
                          <a:spcPts val="0"/>
                        </a:spcAft>
                      </a:pPr>
                      <a:r>
                        <a:rPr lang="en-GB" sz="1600" dirty="0">
                          <a:effectLst/>
                        </a:rPr>
                        <a:t> </a:t>
                      </a:r>
                      <a:endParaRPr lang="pt-PT" sz="1600" dirty="0">
                        <a:effectLst/>
                      </a:endParaRPr>
                    </a:p>
                    <a:p>
                      <a:pPr algn="ctr">
                        <a:spcAft>
                          <a:spcPts val="0"/>
                        </a:spcAft>
                      </a:pPr>
                      <a:r>
                        <a:rPr lang="en-GB" sz="1600" dirty="0">
                          <a:effectLst/>
                        </a:rPr>
                        <a:t>8 teachers</a:t>
                      </a:r>
                      <a:endParaRPr lang="pt-PT" sz="1600" dirty="0">
                        <a:effectLst/>
                      </a:endParaRPr>
                    </a:p>
                    <a:p>
                      <a:pPr algn="ctr">
                        <a:spcAft>
                          <a:spcPts val="0"/>
                        </a:spcAft>
                      </a:pPr>
                      <a:r>
                        <a:rPr lang="en-GB" sz="1600" dirty="0" smtClean="0">
                          <a:effectLst/>
                        </a:rPr>
                        <a:t>6</a:t>
                      </a:r>
                      <a:r>
                        <a:rPr lang="en-GB" sz="1600" baseline="0" dirty="0" smtClean="0">
                          <a:effectLst/>
                        </a:rPr>
                        <a:t> </a:t>
                      </a:r>
                      <a:r>
                        <a:rPr lang="en-GB" sz="1600" dirty="0" smtClean="0">
                          <a:effectLst/>
                        </a:rPr>
                        <a:t>students</a:t>
                      </a:r>
                      <a:endParaRPr lang="pt-PT" sz="1600" dirty="0">
                        <a:effectLst/>
                        <a:latin typeface="Times New Roman"/>
                        <a:ea typeface="Times New Roman"/>
                      </a:endParaRPr>
                    </a:p>
                  </a:txBody>
                  <a:tcPr marL="68580" marR="68580" marT="0" marB="0"/>
                </a:tc>
              </a:tr>
              <a:tr h="1386972">
                <a:tc>
                  <a:txBody>
                    <a:bodyPr/>
                    <a:lstStyle/>
                    <a:p>
                      <a:pPr algn="ctr">
                        <a:spcAft>
                          <a:spcPts val="0"/>
                        </a:spcAft>
                      </a:pPr>
                      <a:r>
                        <a:rPr lang="en-GB" sz="1600">
                          <a:effectLst/>
                        </a:rPr>
                        <a:t>Year 2</a:t>
                      </a:r>
                      <a:endParaRPr lang="pt-PT" sz="1600">
                        <a:effectLst/>
                      </a:endParaRPr>
                    </a:p>
                    <a:p>
                      <a:pPr algn="ctr">
                        <a:spcAft>
                          <a:spcPts val="0"/>
                        </a:spcAft>
                      </a:pPr>
                      <a:r>
                        <a:rPr lang="en-GB" sz="1600">
                          <a:effectLst/>
                        </a:rPr>
                        <a:t>2015-2016</a:t>
                      </a:r>
                      <a:endParaRPr lang="pt-PT" sz="1600">
                        <a:effectLst/>
                        <a:latin typeface="Times New Roman"/>
                        <a:ea typeface="Times New Roman"/>
                      </a:endParaRPr>
                    </a:p>
                  </a:txBody>
                  <a:tcPr marL="68580" marR="68580" marT="0" marB="0" anchor="ctr"/>
                </a:tc>
                <a:tc>
                  <a:txBody>
                    <a:bodyPr/>
                    <a:lstStyle/>
                    <a:p>
                      <a:pPr algn="ctr">
                        <a:spcAft>
                          <a:spcPts val="0"/>
                        </a:spcAft>
                      </a:pPr>
                      <a:r>
                        <a:rPr lang="en-GB" sz="1600" b="1" dirty="0">
                          <a:solidFill>
                            <a:srgbClr val="FF0000"/>
                          </a:solidFill>
                          <a:effectLst/>
                        </a:rPr>
                        <a:t>Germany B&amp;W</a:t>
                      </a:r>
                      <a:endParaRPr lang="pt-PT" sz="1600" b="1" dirty="0">
                        <a:solidFill>
                          <a:srgbClr val="FF0000"/>
                        </a:solidFill>
                        <a:effectLst/>
                      </a:endParaRPr>
                    </a:p>
                    <a:p>
                      <a:pPr algn="ctr">
                        <a:spcAft>
                          <a:spcPts val="0"/>
                        </a:spcAft>
                      </a:pPr>
                      <a:r>
                        <a:rPr lang="en-GB" sz="1600" b="1" dirty="0">
                          <a:solidFill>
                            <a:srgbClr val="FF0000"/>
                          </a:solidFill>
                          <a:effectLst/>
                        </a:rPr>
                        <a:t> </a:t>
                      </a:r>
                      <a:endParaRPr lang="pt-PT" sz="1600" b="1" dirty="0">
                        <a:solidFill>
                          <a:srgbClr val="FF0000"/>
                        </a:solidFill>
                        <a:effectLst/>
                      </a:endParaRPr>
                    </a:p>
                    <a:p>
                      <a:pPr algn="ctr">
                        <a:spcAft>
                          <a:spcPts val="0"/>
                        </a:spcAft>
                      </a:pPr>
                      <a:r>
                        <a:rPr lang="en-GB" sz="1600" b="1" dirty="0">
                          <a:solidFill>
                            <a:srgbClr val="FF0000"/>
                          </a:solidFill>
                          <a:effectLst/>
                        </a:rPr>
                        <a:t>October 2015</a:t>
                      </a:r>
                      <a:endParaRPr lang="pt-PT" sz="1600" b="1" dirty="0">
                        <a:solidFill>
                          <a:srgbClr val="FF0000"/>
                        </a:solidFill>
                        <a:effectLst/>
                      </a:endParaRPr>
                    </a:p>
                    <a:p>
                      <a:pPr algn="ctr">
                        <a:spcAft>
                          <a:spcPts val="0"/>
                        </a:spcAft>
                      </a:pPr>
                      <a:r>
                        <a:rPr lang="en-GB" sz="1600" b="1" dirty="0">
                          <a:solidFill>
                            <a:srgbClr val="FF0000"/>
                          </a:solidFill>
                          <a:effectLst/>
                        </a:rPr>
                        <a:t>(2 teachers)</a:t>
                      </a:r>
                      <a:endParaRPr lang="pt-PT" sz="1600" b="1" dirty="0">
                        <a:solidFill>
                          <a:srgbClr val="FF0000"/>
                        </a:solidFill>
                        <a:effectLst/>
                        <a:latin typeface="Times New Roman"/>
                        <a:ea typeface="Times New Roman"/>
                      </a:endParaRPr>
                    </a:p>
                  </a:txBody>
                  <a:tcPr marL="68580" marR="68580" marT="0" marB="0"/>
                </a:tc>
                <a:tc>
                  <a:txBody>
                    <a:bodyPr/>
                    <a:lstStyle/>
                    <a:p>
                      <a:pPr algn="ctr">
                        <a:spcAft>
                          <a:spcPts val="0"/>
                        </a:spcAft>
                      </a:pPr>
                      <a:r>
                        <a:rPr lang="en-GB" sz="1600" b="1" dirty="0">
                          <a:solidFill>
                            <a:srgbClr val="0070C0"/>
                          </a:solidFill>
                          <a:effectLst/>
                        </a:rPr>
                        <a:t>Portugal</a:t>
                      </a:r>
                      <a:endParaRPr lang="pt-PT" sz="1600" b="1" dirty="0">
                        <a:solidFill>
                          <a:srgbClr val="0070C0"/>
                        </a:solidFill>
                        <a:effectLst/>
                      </a:endParaRPr>
                    </a:p>
                    <a:p>
                      <a:pPr algn="ctr">
                        <a:spcAft>
                          <a:spcPts val="0"/>
                        </a:spcAft>
                      </a:pPr>
                      <a:r>
                        <a:rPr lang="en-GB" sz="1600" b="1" dirty="0">
                          <a:solidFill>
                            <a:srgbClr val="0070C0"/>
                          </a:solidFill>
                          <a:effectLst/>
                        </a:rPr>
                        <a:t> </a:t>
                      </a:r>
                      <a:endParaRPr lang="pt-PT" sz="1600" b="1" dirty="0">
                        <a:solidFill>
                          <a:srgbClr val="0070C0"/>
                        </a:solidFill>
                        <a:effectLst/>
                      </a:endParaRPr>
                    </a:p>
                    <a:p>
                      <a:pPr algn="ctr">
                        <a:spcAft>
                          <a:spcPts val="0"/>
                        </a:spcAft>
                      </a:pPr>
                      <a:r>
                        <a:rPr lang="en-GB" sz="1600" b="1" dirty="0" err="1">
                          <a:solidFill>
                            <a:srgbClr val="0070C0"/>
                          </a:solidFill>
                          <a:effectLst/>
                        </a:rPr>
                        <a:t>Dez</a:t>
                      </a:r>
                      <a:r>
                        <a:rPr lang="en-GB" sz="1600" b="1" dirty="0">
                          <a:solidFill>
                            <a:srgbClr val="0070C0"/>
                          </a:solidFill>
                          <a:effectLst/>
                        </a:rPr>
                        <a:t>. 2015</a:t>
                      </a:r>
                      <a:endParaRPr lang="pt-PT" sz="1600" b="1" dirty="0">
                        <a:solidFill>
                          <a:srgbClr val="0070C0"/>
                        </a:solidFill>
                        <a:effectLst/>
                      </a:endParaRPr>
                    </a:p>
                    <a:p>
                      <a:pPr algn="ctr">
                        <a:spcAft>
                          <a:spcPts val="0"/>
                        </a:spcAft>
                      </a:pPr>
                      <a:r>
                        <a:rPr lang="en-GB" sz="1600" b="1" dirty="0">
                          <a:solidFill>
                            <a:srgbClr val="0070C0"/>
                          </a:solidFill>
                          <a:effectLst/>
                        </a:rPr>
                        <a:t>(2 </a:t>
                      </a:r>
                      <a:r>
                        <a:rPr lang="en-GB" sz="1600" b="1" dirty="0" smtClean="0">
                          <a:solidFill>
                            <a:srgbClr val="0070C0"/>
                          </a:solidFill>
                          <a:effectLst/>
                        </a:rPr>
                        <a:t>teachers+3 </a:t>
                      </a:r>
                      <a:r>
                        <a:rPr lang="en-GB" sz="1600" b="1" dirty="0">
                          <a:solidFill>
                            <a:srgbClr val="0070C0"/>
                          </a:solidFill>
                          <a:effectLst/>
                        </a:rPr>
                        <a:t>students)</a:t>
                      </a:r>
                      <a:endParaRPr lang="pt-PT" sz="1600" b="1" dirty="0">
                        <a:solidFill>
                          <a:srgbClr val="0070C0"/>
                        </a:solidFill>
                        <a:effectLst/>
                        <a:latin typeface="Times New Roman"/>
                        <a:ea typeface="Times New Roman"/>
                      </a:endParaRPr>
                    </a:p>
                  </a:txBody>
                  <a:tcPr marL="68580" marR="68580" marT="0" marB="0"/>
                </a:tc>
                <a:tc>
                  <a:txBody>
                    <a:bodyPr/>
                    <a:lstStyle/>
                    <a:p>
                      <a:pPr algn="ctr">
                        <a:spcAft>
                          <a:spcPts val="0"/>
                        </a:spcAft>
                      </a:pPr>
                      <a:r>
                        <a:rPr lang="en-GB" sz="1600" b="1" dirty="0">
                          <a:solidFill>
                            <a:srgbClr val="0070C0"/>
                          </a:solidFill>
                          <a:effectLst/>
                        </a:rPr>
                        <a:t>Spain</a:t>
                      </a:r>
                      <a:endParaRPr lang="pt-PT" sz="1600" b="1" dirty="0">
                        <a:solidFill>
                          <a:srgbClr val="0070C0"/>
                        </a:solidFill>
                        <a:effectLst/>
                      </a:endParaRPr>
                    </a:p>
                    <a:p>
                      <a:pPr algn="ctr">
                        <a:spcAft>
                          <a:spcPts val="0"/>
                        </a:spcAft>
                      </a:pPr>
                      <a:r>
                        <a:rPr lang="en-GB" sz="1600" b="1" dirty="0">
                          <a:solidFill>
                            <a:srgbClr val="0070C0"/>
                          </a:solidFill>
                          <a:effectLst/>
                        </a:rPr>
                        <a:t> </a:t>
                      </a:r>
                      <a:endParaRPr lang="pt-PT" sz="1600" b="1" dirty="0">
                        <a:solidFill>
                          <a:srgbClr val="0070C0"/>
                        </a:solidFill>
                        <a:effectLst/>
                      </a:endParaRPr>
                    </a:p>
                    <a:p>
                      <a:pPr algn="ctr">
                        <a:spcAft>
                          <a:spcPts val="0"/>
                        </a:spcAft>
                      </a:pPr>
                      <a:r>
                        <a:rPr lang="en-GB" sz="1600" b="1" dirty="0">
                          <a:solidFill>
                            <a:srgbClr val="0070C0"/>
                          </a:solidFill>
                          <a:effectLst/>
                        </a:rPr>
                        <a:t>March 2016</a:t>
                      </a:r>
                      <a:endParaRPr lang="pt-PT" sz="1600" b="1" dirty="0">
                        <a:solidFill>
                          <a:srgbClr val="0070C0"/>
                        </a:solidFill>
                        <a:effectLst/>
                      </a:endParaRPr>
                    </a:p>
                    <a:p>
                      <a:pPr algn="ctr">
                        <a:spcAft>
                          <a:spcPts val="0"/>
                        </a:spcAft>
                      </a:pPr>
                      <a:r>
                        <a:rPr lang="en-GB" sz="1600" b="1" dirty="0">
                          <a:solidFill>
                            <a:srgbClr val="0070C0"/>
                          </a:solidFill>
                          <a:effectLst/>
                        </a:rPr>
                        <a:t>(</a:t>
                      </a:r>
                      <a:r>
                        <a:rPr lang="en-GB" sz="1600" b="1" dirty="0" smtClean="0">
                          <a:solidFill>
                            <a:srgbClr val="0070C0"/>
                          </a:solidFill>
                          <a:effectLst/>
                        </a:rPr>
                        <a:t>2teachers+3 students</a:t>
                      </a:r>
                      <a:r>
                        <a:rPr lang="en-GB" sz="1600" b="1" dirty="0">
                          <a:solidFill>
                            <a:srgbClr val="0070C0"/>
                          </a:solidFill>
                          <a:effectLst/>
                        </a:rPr>
                        <a:t>)</a:t>
                      </a:r>
                      <a:endParaRPr lang="pt-PT" sz="1600" b="1" dirty="0">
                        <a:solidFill>
                          <a:srgbClr val="0070C0"/>
                        </a:solidFill>
                        <a:effectLst/>
                        <a:latin typeface="Times New Roman"/>
                        <a:ea typeface="Times New Roman"/>
                      </a:endParaRPr>
                    </a:p>
                  </a:txBody>
                  <a:tcPr marL="68580" marR="68580" marT="0" marB="0"/>
                </a:tc>
                <a:tc>
                  <a:txBody>
                    <a:bodyPr/>
                    <a:lstStyle/>
                    <a:p>
                      <a:pPr algn="ctr">
                        <a:spcAft>
                          <a:spcPts val="0"/>
                        </a:spcAft>
                      </a:pPr>
                      <a:r>
                        <a:rPr lang="en-GB" sz="1600" b="1" dirty="0">
                          <a:solidFill>
                            <a:srgbClr val="FF0000"/>
                          </a:solidFill>
                          <a:effectLst/>
                        </a:rPr>
                        <a:t>Finland</a:t>
                      </a:r>
                      <a:endParaRPr lang="pt-PT" sz="1600" b="1" dirty="0">
                        <a:solidFill>
                          <a:srgbClr val="FF0000"/>
                        </a:solidFill>
                        <a:effectLst/>
                      </a:endParaRPr>
                    </a:p>
                    <a:p>
                      <a:pPr algn="ctr">
                        <a:spcAft>
                          <a:spcPts val="0"/>
                        </a:spcAft>
                      </a:pPr>
                      <a:r>
                        <a:rPr lang="en-GB" sz="1600" b="1" dirty="0">
                          <a:solidFill>
                            <a:srgbClr val="FF0000"/>
                          </a:solidFill>
                          <a:effectLst/>
                        </a:rPr>
                        <a:t> </a:t>
                      </a:r>
                      <a:endParaRPr lang="pt-PT" sz="1600" b="1" dirty="0">
                        <a:solidFill>
                          <a:srgbClr val="FF0000"/>
                        </a:solidFill>
                        <a:effectLst/>
                      </a:endParaRPr>
                    </a:p>
                    <a:p>
                      <a:pPr algn="ctr">
                        <a:spcAft>
                          <a:spcPts val="0"/>
                        </a:spcAft>
                      </a:pPr>
                      <a:r>
                        <a:rPr lang="en-GB" sz="1600" b="1" dirty="0">
                          <a:solidFill>
                            <a:srgbClr val="FF0000"/>
                          </a:solidFill>
                          <a:effectLst/>
                        </a:rPr>
                        <a:t>May 2016</a:t>
                      </a:r>
                      <a:endParaRPr lang="pt-PT" sz="1600" b="1" dirty="0">
                        <a:solidFill>
                          <a:srgbClr val="FF0000"/>
                        </a:solidFill>
                        <a:effectLst/>
                      </a:endParaRPr>
                    </a:p>
                    <a:p>
                      <a:pPr algn="ctr">
                        <a:spcAft>
                          <a:spcPts val="0"/>
                        </a:spcAft>
                      </a:pPr>
                      <a:r>
                        <a:rPr lang="en-GB" sz="1600" b="1" dirty="0">
                          <a:solidFill>
                            <a:srgbClr val="FF0000"/>
                          </a:solidFill>
                          <a:effectLst/>
                        </a:rPr>
                        <a:t>(2 teachers)</a:t>
                      </a:r>
                      <a:endParaRPr lang="pt-PT" sz="1600" b="1" dirty="0">
                        <a:solidFill>
                          <a:srgbClr val="FF0000"/>
                        </a:solidFill>
                        <a:effectLst/>
                        <a:latin typeface="Times New Roman"/>
                        <a:ea typeface="Times New Roman"/>
                      </a:endParaRPr>
                    </a:p>
                  </a:txBody>
                  <a:tcPr marL="68580" marR="68580" marT="0" marB="0"/>
                </a:tc>
                <a:tc>
                  <a:txBody>
                    <a:bodyPr/>
                    <a:lstStyle/>
                    <a:p>
                      <a:pPr algn="ctr">
                        <a:spcAft>
                          <a:spcPts val="0"/>
                        </a:spcAft>
                      </a:pPr>
                      <a:r>
                        <a:rPr lang="en-GB" sz="1600" dirty="0">
                          <a:effectLst/>
                        </a:rPr>
                        <a:t> </a:t>
                      </a:r>
                      <a:endParaRPr lang="pt-PT" sz="1600" dirty="0">
                        <a:effectLst/>
                      </a:endParaRPr>
                    </a:p>
                    <a:p>
                      <a:pPr algn="ctr">
                        <a:spcAft>
                          <a:spcPts val="0"/>
                        </a:spcAft>
                      </a:pPr>
                      <a:r>
                        <a:rPr lang="en-GB" sz="1600" dirty="0">
                          <a:effectLst/>
                        </a:rPr>
                        <a:t>8 teachers</a:t>
                      </a:r>
                      <a:endParaRPr lang="pt-PT" sz="1600" dirty="0">
                        <a:effectLst/>
                      </a:endParaRPr>
                    </a:p>
                    <a:p>
                      <a:pPr algn="ctr">
                        <a:spcAft>
                          <a:spcPts val="0"/>
                        </a:spcAft>
                      </a:pPr>
                      <a:r>
                        <a:rPr lang="en-GB" sz="1600" dirty="0" smtClean="0">
                          <a:effectLst/>
                        </a:rPr>
                        <a:t>6</a:t>
                      </a:r>
                      <a:r>
                        <a:rPr lang="en-GB" sz="1600" baseline="0" dirty="0" smtClean="0">
                          <a:effectLst/>
                        </a:rPr>
                        <a:t> </a:t>
                      </a:r>
                      <a:r>
                        <a:rPr lang="en-GB" sz="1600" dirty="0" smtClean="0">
                          <a:effectLst/>
                        </a:rPr>
                        <a:t>students</a:t>
                      </a:r>
                      <a:endParaRPr lang="pt-PT" sz="1600" dirty="0">
                        <a:effectLst/>
                        <a:latin typeface="Times New Roman"/>
                        <a:ea typeface="Times New Roman"/>
                      </a:endParaRPr>
                    </a:p>
                  </a:txBody>
                  <a:tcPr marL="68580" marR="68580" marT="0" marB="0"/>
                </a:tc>
              </a:tr>
              <a:tr h="1386972">
                <a:tc>
                  <a:txBody>
                    <a:bodyPr/>
                    <a:lstStyle/>
                    <a:p>
                      <a:pPr algn="ctr">
                        <a:spcAft>
                          <a:spcPts val="0"/>
                        </a:spcAft>
                      </a:pPr>
                      <a:r>
                        <a:rPr lang="en-GB" sz="1600" dirty="0">
                          <a:effectLst/>
                        </a:rPr>
                        <a:t>Year 3</a:t>
                      </a:r>
                      <a:endParaRPr lang="pt-PT" sz="1600" dirty="0">
                        <a:effectLst/>
                      </a:endParaRPr>
                    </a:p>
                    <a:p>
                      <a:pPr algn="ctr">
                        <a:spcAft>
                          <a:spcPts val="0"/>
                        </a:spcAft>
                      </a:pPr>
                      <a:r>
                        <a:rPr lang="en-GB" sz="1600" dirty="0">
                          <a:effectLst/>
                        </a:rPr>
                        <a:t>2016-2017</a:t>
                      </a:r>
                      <a:endParaRPr lang="pt-PT" sz="1600" dirty="0">
                        <a:effectLst/>
                        <a:latin typeface="Times New Roman"/>
                        <a:ea typeface="Times New Roman"/>
                      </a:endParaRPr>
                    </a:p>
                  </a:txBody>
                  <a:tcPr marL="68580" marR="68580" marT="0" marB="0" anchor="ctr"/>
                </a:tc>
                <a:tc>
                  <a:txBody>
                    <a:bodyPr/>
                    <a:lstStyle/>
                    <a:p>
                      <a:pPr algn="ctr">
                        <a:spcAft>
                          <a:spcPts val="0"/>
                        </a:spcAft>
                      </a:pPr>
                      <a:r>
                        <a:rPr lang="en-GB" sz="1600" b="1" dirty="0">
                          <a:solidFill>
                            <a:srgbClr val="FF0000"/>
                          </a:solidFill>
                          <a:effectLst/>
                        </a:rPr>
                        <a:t>Latvia</a:t>
                      </a:r>
                      <a:endParaRPr lang="pt-PT" sz="1600" b="1" dirty="0">
                        <a:solidFill>
                          <a:srgbClr val="FF0000"/>
                        </a:solidFill>
                        <a:effectLst/>
                      </a:endParaRPr>
                    </a:p>
                    <a:p>
                      <a:pPr algn="ctr">
                        <a:spcAft>
                          <a:spcPts val="0"/>
                        </a:spcAft>
                      </a:pPr>
                      <a:r>
                        <a:rPr lang="en-GB" sz="1600" b="1" dirty="0">
                          <a:solidFill>
                            <a:srgbClr val="FF0000"/>
                          </a:solidFill>
                          <a:effectLst/>
                        </a:rPr>
                        <a:t> </a:t>
                      </a:r>
                      <a:endParaRPr lang="pt-PT" sz="1600" b="1" dirty="0">
                        <a:solidFill>
                          <a:srgbClr val="FF0000"/>
                        </a:solidFill>
                        <a:effectLst/>
                      </a:endParaRPr>
                    </a:p>
                    <a:p>
                      <a:pPr algn="ctr">
                        <a:spcAft>
                          <a:spcPts val="0"/>
                        </a:spcAft>
                      </a:pPr>
                      <a:r>
                        <a:rPr lang="en-GB" sz="1600" b="1" dirty="0">
                          <a:solidFill>
                            <a:srgbClr val="FF0000"/>
                          </a:solidFill>
                          <a:effectLst/>
                        </a:rPr>
                        <a:t>October 2016</a:t>
                      </a:r>
                      <a:endParaRPr lang="pt-PT" sz="1600" b="1" dirty="0">
                        <a:solidFill>
                          <a:srgbClr val="FF0000"/>
                        </a:solidFill>
                        <a:effectLst/>
                      </a:endParaRPr>
                    </a:p>
                    <a:p>
                      <a:pPr algn="ctr">
                        <a:spcAft>
                          <a:spcPts val="0"/>
                        </a:spcAft>
                      </a:pPr>
                      <a:r>
                        <a:rPr lang="en-GB" sz="1600" b="1" dirty="0">
                          <a:solidFill>
                            <a:srgbClr val="FF0000"/>
                          </a:solidFill>
                          <a:effectLst/>
                        </a:rPr>
                        <a:t>(2 teachers)</a:t>
                      </a:r>
                      <a:endParaRPr lang="pt-PT" sz="1600" b="1" dirty="0">
                        <a:solidFill>
                          <a:srgbClr val="FF0000"/>
                        </a:solidFill>
                        <a:effectLst/>
                        <a:latin typeface="Times New Roman"/>
                        <a:ea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smtClean="0">
                          <a:solidFill>
                            <a:srgbClr val="0070C0"/>
                          </a:solidFill>
                          <a:effectLst/>
                        </a:rPr>
                        <a:t>Germany B&amp;W</a:t>
                      </a:r>
                      <a:endParaRPr lang="pt-PT" sz="1600" b="1" dirty="0" smtClean="0">
                        <a:solidFill>
                          <a:srgbClr val="0070C0"/>
                        </a:solidFill>
                        <a:effectLst/>
                      </a:endParaRPr>
                    </a:p>
                    <a:p>
                      <a:pPr algn="ctr">
                        <a:spcAft>
                          <a:spcPts val="0"/>
                        </a:spcAft>
                      </a:pPr>
                      <a:r>
                        <a:rPr lang="en-GB" sz="1600" b="1" dirty="0">
                          <a:solidFill>
                            <a:srgbClr val="0070C0"/>
                          </a:solidFill>
                          <a:effectLst/>
                        </a:rPr>
                        <a:t> </a:t>
                      </a:r>
                      <a:endParaRPr lang="pt-PT" sz="1600" b="1" dirty="0">
                        <a:solidFill>
                          <a:srgbClr val="0070C0"/>
                        </a:solidFill>
                        <a:effectLst/>
                      </a:endParaRPr>
                    </a:p>
                    <a:p>
                      <a:pPr algn="ctr">
                        <a:spcAft>
                          <a:spcPts val="0"/>
                        </a:spcAft>
                      </a:pPr>
                      <a:r>
                        <a:rPr lang="en-GB" sz="1600" b="1" dirty="0" err="1">
                          <a:solidFill>
                            <a:srgbClr val="0070C0"/>
                          </a:solidFill>
                          <a:effectLst/>
                        </a:rPr>
                        <a:t>Dez</a:t>
                      </a:r>
                      <a:r>
                        <a:rPr lang="en-GB" sz="1600" b="1" dirty="0">
                          <a:solidFill>
                            <a:srgbClr val="0070C0"/>
                          </a:solidFill>
                          <a:effectLst/>
                        </a:rPr>
                        <a:t>/Jan./Feb 2016</a:t>
                      </a:r>
                      <a:endParaRPr lang="pt-PT" sz="1600" b="1" dirty="0">
                        <a:solidFill>
                          <a:srgbClr val="0070C0"/>
                        </a:solidFill>
                        <a:effectLst/>
                      </a:endParaRPr>
                    </a:p>
                    <a:p>
                      <a:pPr algn="ctr">
                        <a:spcAft>
                          <a:spcPts val="0"/>
                        </a:spcAft>
                      </a:pPr>
                      <a:r>
                        <a:rPr lang="en-GB" sz="1600" b="1" dirty="0">
                          <a:solidFill>
                            <a:srgbClr val="0070C0"/>
                          </a:solidFill>
                          <a:effectLst/>
                        </a:rPr>
                        <a:t>(2 </a:t>
                      </a:r>
                      <a:r>
                        <a:rPr lang="en-GB" sz="1600" b="1" dirty="0" smtClean="0">
                          <a:solidFill>
                            <a:srgbClr val="0070C0"/>
                          </a:solidFill>
                          <a:effectLst/>
                        </a:rPr>
                        <a:t>teachers+3 </a:t>
                      </a:r>
                      <a:r>
                        <a:rPr lang="en-GB" sz="1600" b="1" dirty="0">
                          <a:solidFill>
                            <a:srgbClr val="0070C0"/>
                          </a:solidFill>
                          <a:effectLst/>
                        </a:rPr>
                        <a:t>students)</a:t>
                      </a:r>
                      <a:endParaRPr lang="pt-PT" sz="1600" b="1" dirty="0">
                        <a:solidFill>
                          <a:srgbClr val="0070C0"/>
                        </a:solidFill>
                        <a:effectLst/>
                        <a:latin typeface="Times New Roman"/>
                        <a:ea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rgbClr val="0070C0"/>
                          </a:solidFill>
                          <a:effectLst/>
                        </a:rPr>
                        <a:t> </a:t>
                      </a:r>
                      <a:r>
                        <a:rPr lang="en-GB" sz="1600" b="1" dirty="0" smtClean="0">
                          <a:solidFill>
                            <a:srgbClr val="0070C0"/>
                          </a:solidFill>
                          <a:effectLst/>
                        </a:rPr>
                        <a:t>Iceland</a:t>
                      </a:r>
                      <a:endParaRPr lang="pt-PT" sz="1600" b="1" dirty="0" smtClean="0">
                        <a:solidFill>
                          <a:srgbClr val="0070C0"/>
                        </a:solidFill>
                        <a:effectLst/>
                      </a:endParaRPr>
                    </a:p>
                    <a:p>
                      <a:pPr algn="ctr">
                        <a:spcAft>
                          <a:spcPts val="0"/>
                        </a:spcAft>
                      </a:pPr>
                      <a:endParaRPr lang="pt-PT" sz="1600" b="1" dirty="0">
                        <a:solidFill>
                          <a:srgbClr val="0070C0"/>
                        </a:solidFill>
                        <a:effectLst/>
                      </a:endParaRPr>
                    </a:p>
                    <a:p>
                      <a:pPr algn="ctr">
                        <a:spcAft>
                          <a:spcPts val="0"/>
                        </a:spcAft>
                      </a:pPr>
                      <a:r>
                        <a:rPr lang="en-GB" sz="1600" b="1" dirty="0">
                          <a:solidFill>
                            <a:srgbClr val="0070C0"/>
                          </a:solidFill>
                          <a:effectLst/>
                        </a:rPr>
                        <a:t>March 2017</a:t>
                      </a:r>
                      <a:endParaRPr lang="pt-PT" sz="1600" b="1" dirty="0">
                        <a:solidFill>
                          <a:srgbClr val="0070C0"/>
                        </a:solidFill>
                        <a:effectLst/>
                      </a:endParaRPr>
                    </a:p>
                    <a:p>
                      <a:pPr algn="ctr">
                        <a:spcAft>
                          <a:spcPts val="0"/>
                        </a:spcAft>
                      </a:pPr>
                      <a:r>
                        <a:rPr lang="en-GB" sz="1600" b="1" dirty="0">
                          <a:solidFill>
                            <a:srgbClr val="0070C0"/>
                          </a:solidFill>
                          <a:effectLst/>
                        </a:rPr>
                        <a:t>(2 </a:t>
                      </a:r>
                      <a:r>
                        <a:rPr lang="en-GB" sz="1600" b="1" dirty="0" smtClean="0">
                          <a:solidFill>
                            <a:srgbClr val="0070C0"/>
                          </a:solidFill>
                          <a:effectLst/>
                        </a:rPr>
                        <a:t>teachers+3 </a:t>
                      </a:r>
                      <a:r>
                        <a:rPr lang="en-GB" sz="1600" b="1" dirty="0">
                          <a:solidFill>
                            <a:srgbClr val="0070C0"/>
                          </a:solidFill>
                          <a:effectLst/>
                        </a:rPr>
                        <a:t>students)</a:t>
                      </a:r>
                      <a:endParaRPr lang="pt-PT" sz="1600" b="1" dirty="0">
                        <a:solidFill>
                          <a:srgbClr val="0070C0"/>
                        </a:solidFill>
                        <a:effectLst/>
                        <a:latin typeface="Times New Roman"/>
                        <a:ea typeface="Times New Roman"/>
                      </a:endParaRPr>
                    </a:p>
                  </a:txBody>
                  <a:tcPr marL="68580" marR="68580" marT="0" marB="0"/>
                </a:tc>
                <a:tc>
                  <a:txBody>
                    <a:bodyPr/>
                    <a:lstStyle/>
                    <a:p>
                      <a:pPr algn="ctr">
                        <a:spcAft>
                          <a:spcPts val="0"/>
                        </a:spcAft>
                      </a:pPr>
                      <a:r>
                        <a:rPr lang="en-GB" sz="1600" b="1" dirty="0">
                          <a:solidFill>
                            <a:srgbClr val="FF0000"/>
                          </a:solidFill>
                          <a:effectLst/>
                        </a:rPr>
                        <a:t>Portugal</a:t>
                      </a:r>
                      <a:endParaRPr lang="pt-PT" sz="1600" b="1" dirty="0">
                        <a:solidFill>
                          <a:srgbClr val="FF0000"/>
                        </a:solidFill>
                        <a:effectLst/>
                      </a:endParaRPr>
                    </a:p>
                    <a:p>
                      <a:pPr algn="ctr">
                        <a:spcAft>
                          <a:spcPts val="0"/>
                        </a:spcAft>
                      </a:pPr>
                      <a:r>
                        <a:rPr lang="en-GB" sz="1600" b="1" dirty="0">
                          <a:solidFill>
                            <a:srgbClr val="FF0000"/>
                          </a:solidFill>
                          <a:effectLst/>
                        </a:rPr>
                        <a:t> </a:t>
                      </a:r>
                      <a:endParaRPr lang="pt-PT" sz="1600" b="1" dirty="0">
                        <a:solidFill>
                          <a:srgbClr val="FF0000"/>
                        </a:solidFill>
                        <a:effectLst/>
                      </a:endParaRPr>
                    </a:p>
                    <a:p>
                      <a:pPr algn="ctr">
                        <a:spcAft>
                          <a:spcPts val="0"/>
                        </a:spcAft>
                      </a:pPr>
                      <a:r>
                        <a:rPr lang="en-GB" sz="1600" b="1" dirty="0">
                          <a:solidFill>
                            <a:srgbClr val="FF0000"/>
                          </a:solidFill>
                          <a:effectLst/>
                        </a:rPr>
                        <a:t>May 2017</a:t>
                      </a:r>
                      <a:endParaRPr lang="pt-PT" sz="1600" b="1" dirty="0">
                        <a:solidFill>
                          <a:srgbClr val="FF0000"/>
                        </a:solidFill>
                        <a:effectLst/>
                      </a:endParaRPr>
                    </a:p>
                    <a:p>
                      <a:pPr algn="ctr">
                        <a:spcAft>
                          <a:spcPts val="0"/>
                        </a:spcAft>
                      </a:pPr>
                      <a:r>
                        <a:rPr lang="en-GB" sz="1600" b="1" dirty="0">
                          <a:solidFill>
                            <a:srgbClr val="FF0000"/>
                          </a:solidFill>
                          <a:effectLst/>
                        </a:rPr>
                        <a:t>(2 teachers)</a:t>
                      </a:r>
                      <a:endParaRPr lang="pt-PT" sz="1600" b="1" dirty="0">
                        <a:solidFill>
                          <a:srgbClr val="FF0000"/>
                        </a:solidFill>
                        <a:effectLst/>
                        <a:latin typeface="Times New Roman"/>
                        <a:ea typeface="Times New Roman"/>
                      </a:endParaRPr>
                    </a:p>
                  </a:txBody>
                  <a:tcPr marL="68580" marR="68580" marT="0" marB="0"/>
                </a:tc>
                <a:tc>
                  <a:txBody>
                    <a:bodyPr/>
                    <a:lstStyle/>
                    <a:p>
                      <a:pPr algn="ctr">
                        <a:spcAft>
                          <a:spcPts val="0"/>
                        </a:spcAft>
                      </a:pPr>
                      <a:r>
                        <a:rPr lang="en-GB" sz="1600" dirty="0">
                          <a:effectLst/>
                        </a:rPr>
                        <a:t> </a:t>
                      </a:r>
                      <a:endParaRPr lang="pt-PT" sz="1600" dirty="0">
                        <a:effectLst/>
                      </a:endParaRPr>
                    </a:p>
                    <a:p>
                      <a:pPr algn="ctr">
                        <a:spcAft>
                          <a:spcPts val="0"/>
                        </a:spcAft>
                      </a:pPr>
                      <a:r>
                        <a:rPr lang="en-GB" sz="1600" dirty="0">
                          <a:effectLst/>
                        </a:rPr>
                        <a:t>8 teachers</a:t>
                      </a:r>
                      <a:endParaRPr lang="pt-PT" sz="1600" dirty="0">
                        <a:effectLst/>
                      </a:endParaRPr>
                    </a:p>
                    <a:p>
                      <a:pPr algn="ctr">
                        <a:spcAft>
                          <a:spcPts val="0"/>
                        </a:spcAft>
                      </a:pPr>
                      <a:r>
                        <a:rPr lang="en-GB" sz="1600" dirty="0">
                          <a:effectLst/>
                        </a:rPr>
                        <a:t>6</a:t>
                      </a:r>
                      <a:r>
                        <a:rPr lang="en-GB" sz="1600" dirty="0" smtClean="0">
                          <a:effectLst/>
                        </a:rPr>
                        <a:t> </a:t>
                      </a:r>
                      <a:r>
                        <a:rPr lang="en-GB" sz="1600" dirty="0">
                          <a:effectLst/>
                        </a:rPr>
                        <a:t>students</a:t>
                      </a:r>
                      <a:endParaRPr lang="pt-PT" sz="1600" dirty="0">
                        <a:effectLst/>
                        <a:latin typeface="Times New Roman"/>
                        <a:ea typeface="Times New Roman"/>
                      </a:endParaRPr>
                    </a:p>
                  </a:txBody>
                  <a:tcPr marL="68580" marR="68580" marT="0" marB="0"/>
                </a:tc>
              </a:tr>
            </a:tbl>
          </a:graphicData>
        </a:graphic>
      </p:graphicFrame>
      <p:sp>
        <p:nvSpPr>
          <p:cNvPr id="6" name="Rectangle 1"/>
          <p:cNvSpPr>
            <a:spLocks noGrp="1" noChangeArrowheads="1"/>
          </p:cNvSpPr>
          <p:nvPr>
            <p:ph type="title"/>
          </p:nvPr>
        </p:nvSpPr>
        <p:spPr bwMode="auto">
          <a:xfrm>
            <a:off x="457200" y="199807"/>
            <a:ext cx="8363272"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Hosts for Transnational Project Meetings and Learning Activities</a:t>
            </a:r>
            <a:endParaRPr kumimoji="0" lang="pt-P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Transnational Project Meeting= teachers only</a:t>
            </a:r>
            <a:endParaRPr kumimoji="0" lang="pt-PT"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Learning Activities = teachers and students</a:t>
            </a:r>
            <a:endParaRPr kumimoji="0" lang="pt-PT" sz="2000" b="0" i="0" u="none" strike="noStrike" cap="none" normalizeH="0" baseline="0" dirty="0" smtClean="0">
              <a:ln>
                <a:noFill/>
              </a:ln>
              <a:solidFill>
                <a:srgbClr val="0070C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t-PT"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907008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Certify </a:t>
            </a:r>
            <a:r>
              <a:rPr lang="en-US" dirty="0">
                <a:solidFill>
                  <a:srgbClr val="FF0000"/>
                </a:solidFill>
              </a:rPr>
              <a:t>of presence </a:t>
            </a:r>
            <a:r>
              <a:rPr lang="pt-PT" dirty="0" smtClean="0">
                <a:solidFill>
                  <a:srgbClr val="FF0000"/>
                </a:solidFill>
              </a:rPr>
              <a:t>:</a:t>
            </a:r>
            <a:endParaRPr lang="pt-PT" dirty="0">
              <a:solidFill>
                <a:srgbClr val="FF0000"/>
              </a:solidFill>
            </a:endParaRPr>
          </a:p>
        </p:txBody>
      </p:sp>
      <p:sp>
        <p:nvSpPr>
          <p:cNvPr id="3" name="Marcador de Posição de Conteúdo 2"/>
          <p:cNvSpPr>
            <a:spLocks noGrp="1"/>
          </p:cNvSpPr>
          <p:nvPr>
            <p:ph idx="1"/>
          </p:nvPr>
        </p:nvSpPr>
        <p:spPr>
          <a:xfrm>
            <a:off x="457200" y="1340768"/>
            <a:ext cx="8229600" cy="5400600"/>
          </a:xfrm>
        </p:spPr>
        <p:txBody>
          <a:bodyPr>
            <a:normAutofit/>
          </a:bodyPr>
          <a:lstStyle/>
          <a:p>
            <a:r>
              <a:rPr lang="en-US" sz="2800" dirty="0" smtClean="0">
                <a:effectLst/>
              </a:rPr>
              <a:t>Officially it is necessary </a:t>
            </a:r>
            <a:r>
              <a:rPr lang="en-US" sz="2800" dirty="0" smtClean="0">
                <a:solidFill>
                  <a:srgbClr val="FF0000"/>
                </a:solidFill>
                <a:effectLst/>
              </a:rPr>
              <a:t>certify of presence in the visits with</a:t>
            </a:r>
            <a:r>
              <a:rPr lang="en-US" sz="2800" dirty="0" smtClean="0">
                <a:effectLst/>
              </a:rPr>
              <a:t>:</a:t>
            </a:r>
            <a:r>
              <a:rPr lang="en-US" sz="2800" dirty="0" smtClean="0"/>
              <a:t> </a:t>
            </a:r>
          </a:p>
          <a:p>
            <a:pPr lvl="1"/>
            <a:r>
              <a:rPr lang="en-US" dirty="0" smtClean="0">
                <a:effectLst/>
              </a:rPr>
              <a:t>Date (beginning and end)</a:t>
            </a:r>
          </a:p>
          <a:p>
            <a:pPr lvl="1"/>
            <a:r>
              <a:rPr lang="en-US" dirty="0"/>
              <a:t>N</a:t>
            </a:r>
            <a:r>
              <a:rPr lang="en-US" dirty="0" smtClean="0">
                <a:effectLst/>
              </a:rPr>
              <a:t>ame of the participant</a:t>
            </a:r>
          </a:p>
          <a:p>
            <a:pPr lvl="1"/>
            <a:r>
              <a:rPr lang="en-US" dirty="0"/>
              <a:t>O</a:t>
            </a:r>
            <a:r>
              <a:rPr lang="en-US" dirty="0" smtClean="0">
                <a:effectLst/>
              </a:rPr>
              <a:t>bjective of the activity and</a:t>
            </a:r>
          </a:p>
          <a:p>
            <a:pPr lvl="1"/>
            <a:r>
              <a:rPr lang="en-US" dirty="0" smtClean="0"/>
              <a:t>T</a:t>
            </a:r>
            <a:r>
              <a:rPr lang="en-US" dirty="0" smtClean="0">
                <a:effectLst/>
              </a:rPr>
              <a:t>otal of working days</a:t>
            </a:r>
          </a:p>
          <a:p>
            <a:pPr marL="457200" lvl="1" indent="0">
              <a:buNone/>
            </a:pPr>
            <a:endParaRPr lang="en-US" dirty="0" smtClean="0"/>
          </a:p>
          <a:p>
            <a:pPr marL="0" indent="0" algn="ctr">
              <a:buNone/>
            </a:pPr>
            <a:r>
              <a:rPr lang="en-US" sz="4800" dirty="0" smtClean="0">
                <a:solidFill>
                  <a:srgbClr val="FF0000"/>
                </a:solidFill>
              </a:rPr>
              <a:t>We need for all the meetings!</a:t>
            </a:r>
          </a:p>
          <a:p>
            <a:pPr marL="0" indent="0" algn="ctr">
              <a:buNone/>
            </a:pPr>
            <a:r>
              <a:rPr lang="en-US" sz="4800" dirty="0" smtClean="0">
                <a:solidFill>
                  <a:srgbClr val="FF0000"/>
                </a:solidFill>
              </a:rPr>
              <a:t>ICELAND…</a:t>
            </a:r>
          </a:p>
          <a:p>
            <a:pPr marL="0" indent="0" algn="ctr">
              <a:buNone/>
            </a:pPr>
            <a:endParaRPr lang="en-US" sz="4800" dirty="0" smtClean="0">
              <a:solidFill>
                <a:srgbClr val="FF0000"/>
              </a:solidFill>
            </a:endParaRPr>
          </a:p>
          <a:p>
            <a:endParaRPr lang="pt-PT" dirty="0"/>
          </a:p>
        </p:txBody>
      </p:sp>
    </p:spTree>
    <p:extLst>
      <p:ext uri="{BB962C8B-B14F-4D97-AF65-F5344CB8AC3E}">
        <p14:creationId xmlns:p14="http://schemas.microsoft.com/office/powerpoint/2010/main" val="20182334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467544" y="332656"/>
            <a:ext cx="7772400" cy="1470025"/>
          </a:xfrm>
        </p:spPr>
        <p:txBody>
          <a:bodyPr>
            <a:noAutofit/>
          </a:bodyPr>
          <a:lstStyle/>
          <a:p>
            <a:r>
              <a:rPr lang="pt-PT" sz="6600" dirty="0" smtClean="0">
                <a:solidFill>
                  <a:srgbClr val="FF0000"/>
                </a:solidFill>
              </a:rPr>
              <a:t>END</a:t>
            </a:r>
            <a:endParaRPr lang="pt-PT" sz="6600" dirty="0">
              <a:solidFill>
                <a:srgbClr val="FF0000"/>
              </a:solidFill>
            </a:endParaRPr>
          </a:p>
        </p:txBody>
      </p:sp>
      <p:pic>
        <p:nvPicPr>
          <p:cNvPr id="5" name="Imagem 2" descr="C:\Users\Isabel\Pictures\00 logo vectorized sma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916832"/>
            <a:ext cx="4104456" cy="39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0069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General information</a:t>
            </a:r>
            <a:r>
              <a:rPr lang="pt-PT" dirty="0" smtClean="0">
                <a:solidFill>
                  <a:srgbClr val="FF0000"/>
                </a:solidFill>
              </a:rPr>
              <a:t>:</a:t>
            </a:r>
            <a:endParaRPr lang="pt-PT" dirty="0">
              <a:solidFill>
                <a:srgbClr val="FF0000"/>
              </a:solidFill>
            </a:endParaRPr>
          </a:p>
        </p:txBody>
      </p:sp>
      <p:sp>
        <p:nvSpPr>
          <p:cNvPr id="3" name="Marcador de Posição de Conteúdo 2"/>
          <p:cNvSpPr>
            <a:spLocks noGrp="1"/>
          </p:cNvSpPr>
          <p:nvPr>
            <p:ph idx="1"/>
          </p:nvPr>
        </p:nvSpPr>
        <p:spPr>
          <a:xfrm>
            <a:off x="457200" y="1340768"/>
            <a:ext cx="8229600" cy="5256584"/>
          </a:xfrm>
        </p:spPr>
        <p:txBody>
          <a:bodyPr>
            <a:normAutofit fontScale="32500" lnSpcReduction="20000"/>
          </a:bodyPr>
          <a:lstStyle/>
          <a:p>
            <a:r>
              <a:rPr lang="en-US" sz="5500" dirty="0" smtClean="0"/>
              <a:t>We will receive the money in 3 parts. The fist will be 40% of the total budget;</a:t>
            </a:r>
          </a:p>
          <a:p>
            <a:endParaRPr lang="en-US" sz="5500" dirty="0" smtClean="0"/>
          </a:p>
          <a:p>
            <a:r>
              <a:rPr lang="en-US" sz="5500" dirty="0" smtClean="0"/>
              <a:t>We must send the first report until 2 June of 2016, reporting the activities done until 30 march 2016; </a:t>
            </a:r>
          </a:p>
          <a:p>
            <a:endParaRPr lang="en-US" sz="5500" dirty="0"/>
          </a:p>
          <a:p>
            <a:r>
              <a:rPr lang="en-US" sz="5500" dirty="0" smtClean="0"/>
              <a:t>We must prove we spent 70% of the budget or the </a:t>
            </a:r>
            <a:r>
              <a:rPr lang="en-US" sz="5500" u="sng" dirty="0" smtClean="0">
                <a:effectLst/>
              </a:rPr>
              <a:t>next payment will be reduced</a:t>
            </a:r>
            <a:r>
              <a:rPr lang="en-US" sz="5500" dirty="0" smtClean="0"/>
              <a:t>;</a:t>
            </a:r>
          </a:p>
          <a:p>
            <a:endParaRPr lang="en-US" sz="5500" dirty="0" smtClean="0"/>
          </a:p>
          <a:p>
            <a:r>
              <a:rPr lang="en-US" sz="5500" dirty="0"/>
              <a:t>The report will be evaluate (max 100 points), and if it was </a:t>
            </a:r>
            <a:r>
              <a:rPr lang="en-US" sz="5500" u="sng" dirty="0"/>
              <a:t>not good</a:t>
            </a:r>
            <a:r>
              <a:rPr lang="en-US" sz="5500" dirty="0"/>
              <a:t>, </a:t>
            </a:r>
            <a:r>
              <a:rPr lang="en-US" sz="5500" u="sng" dirty="0"/>
              <a:t>or late</a:t>
            </a:r>
            <a:r>
              <a:rPr lang="en-US" sz="5500" dirty="0"/>
              <a:t> or </a:t>
            </a:r>
            <a:r>
              <a:rPr lang="en-US" sz="5500" u="sng" dirty="0"/>
              <a:t>we don’t execute all the </a:t>
            </a:r>
            <a:r>
              <a:rPr lang="en-US" sz="5500" u="sng" dirty="0" err="1"/>
              <a:t>activities</a:t>
            </a:r>
            <a:r>
              <a:rPr lang="en-US" sz="5500" dirty="0" err="1"/>
              <a:t>of</a:t>
            </a:r>
            <a:r>
              <a:rPr lang="en-US" sz="5500" dirty="0"/>
              <a:t> the project the school will need to send the budget received.</a:t>
            </a:r>
            <a:r>
              <a:rPr lang="en-US" sz="5500" dirty="0" smtClean="0"/>
              <a:t> </a:t>
            </a:r>
          </a:p>
          <a:p>
            <a:pPr lvl="1"/>
            <a:r>
              <a:rPr lang="en-US" sz="5500" dirty="0" smtClean="0">
                <a:effectLst/>
              </a:rPr>
              <a:t>If the punctuation will be </a:t>
            </a:r>
            <a:r>
              <a:rPr lang="en-US" sz="5500" dirty="0" smtClean="0">
                <a:solidFill>
                  <a:srgbClr val="FF0000"/>
                </a:solidFill>
                <a:effectLst/>
              </a:rPr>
              <a:t>41-50 points </a:t>
            </a:r>
            <a:r>
              <a:rPr lang="en-US" sz="5500" dirty="0" smtClean="0">
                <a:effectLst/>
              </a:rPr>
              <a:t>the school must return to NA </a:t>
            </a:r>
            <a:r>
              <a:rPr lang="en-US" sz="5500" dirty="0" smtClean="0">
                <a:solidFill>
                  <a:srgbClr val="FF0000"/>
                </a:solidFill>
                <a:effectLst/>
              </a:rPr>
              <a:t>25%</a:t>
            </a:r>
            <a:r>
              <a:rPr lang="en-US" sz="5500" dirty="0" smtClean="0">
                <a:effectLst/>
              </a:rPr>
              <a:t> of the budget received.</a:t>
            </a:r>
            <a:endParaRPr lang="en-US" sz="5500" dirty="0" smtClean="0"/>
          </a:p>
          <a:p>
            <a:pPr lvl="1"/>
            <a:r>
              <a:rPr lang="en-US" sz="5500" dirty="0" smtClean="0">
                <a:effectLst/>
              </a:rPr>
              <a:t>If the punctuation will be </a:t>
            </a:r>
            <a:r>
              <a:rPr lang="en-US" sz="5500" dirty="0" smtClean="0">
                <a:solidFill>
                  <a:srgbClr val="FF0000"/>
                </a:solidFill>
                <a:effectLst/>
              </a:rPr>
              <a:t>26-40 points </a:t>
            </a:r>
            <a:r>
              <a:rPr lang="en-US" sz="5500" dirty="0" smtClean="0">
                <a:effectLst/>
              </a:rPr>
              <a:t>the school must return to NA </a:t>
            </a:r>
            <a:r>
              <a:rPr lang="en-US" sz="5500" dirty="0" smtClean="0">
                <a:solidFill>
                  <a:srgbClr val="FF0000"/>
                </a:solidFill>
                <a:effectLst/>
              </a:rPr>
              <a:t>50%</a:t>
            </a:r>
            <a:r>
              <a:rPr lang="en-US" sz="5500" dirty="0" smtClean="0">
                <a:effectLst/>
              </a:rPr>
              <a:t> of the budget received .</a:t>
            </a:r>
            <a:endParaRPr lang="en-US" sz="5500" dirty="0" smtClean="0"/>
          </a:p>
          <a:p>
            <a:pPr lvl="1"/>
            <a:r>
              <a:rPr lang="en-US" sz="5500" dirty="0" smtClean="0">
                <a:effectLst/>
              </a:rPr>
              <a:t>If the punctuation will be </a:t>
            </a:r>
            <a:r>
              <a:rPr lang="en-US" sz="5500" dirty="0" smtClean="0">
                <a:solidFill>
                  <a:srgbClr val="FF0000"/>
                </a:solidFill>
                <a:effectLst/>
              </a:rPr>
              <a:t>0-25 points </a:t>
            </a:r>
            <a:r>
              <a:rPr lang="en-US" sz="5500" dirty="0" smtClean="0">
                <a:effectLst/>
              </a:rPr>
              <a:t>the school must return to NA </a:t>
            </a:r>
            <a:r>
              <a:rPr lang="en-US" sz="5500" dirty="0" smtClean="0">
                <a:solidFill>
                  <a:srgbClr val="FF0000"/>
                </a:solidFill>
                <a:effectLst/>
              </a:rPr>
              <a:t>75%</a:t>
            </a:r>
            <a:r>
              <a:rPr lang="en-US" sz="5500" dirty="0" smtClean="0">
                <a:effectLst/>
              </a:rPr>
              <a:t> of the budget received.</a:t>
            </a:r>
            <a:endParaRPr lang="en-US" sz="5500" dirty="0" smtClean="0"/>
          </a:p>
          <a:p>
            <a:endParaRPr lang="en-US" sz="5500" u="sng" dirty="0" smtClean="0"/>
          </a:p>
          <a:p>
            <a:r>
              <a:rPr lang="en-US" sz="5500" dirty="0" smtClean="0"/>
              <a:t>all the work done will be report in  the </a:t>
            </a:r>
            <a:r>
              <a:rPr lang="en-US" sz="5500" u="sng" dirty="0" smtClean="0">
                <a:solidFill>
                  <a:srgbClr val="FF0000"/>
                </a:solidFill>
                <a:effectLst/>
              </a:rPr>
              <a:t>MOBILITY TOOL</a:t>
            </a:r>
            <a:r>
              <a:rPr lang="en-US" sz="5500" dirty="0" smtClean="0">
                <a:solidFill>
                  <a:srgbClr val="FF0000"/>
                </a:solidFill>
              </a:rPr>
              <a:t> </a:t>
            </a:r>
            <a:r>
              <a:rPr lang="en-US" sz="5500" dirty="0" smtClean="0"/>
              <a:t>and we will have formation provided from NA to do it.</a:t>
            </a:r>
          </a:p>
          <a:p>
            <a:endParaRPr lang="pt-PT" dirty="0"/>
          </a:p>
        </p:txBody>
      </p:sp>
    </p:spTree>
    <p:extLst>
      <p:ext uri="{BB962C8B-B14F-4D97-AF65-F5344CB8AC3E}">
        <p14:creationId xmlns:p14="http://schemas.microsoft.com/office/powerpoint/2010/main" val="3641393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n-US" dirty="0" smtClean="0">
                <a:solidFill>
                  <a:srgbClr val="FF0000"/>
                </a:solidFill>
              </a:rPr>
              <a:t>Any Information's about Mobility tool?</a:t>
            </a:r>
            <a:endParaRPr lang="en-US" dirty="0">
              <a:solidFill>
                <a:srgbClr val="FF0000"/>
              </a:solidFill>
            </a:endParaRPr>
          </a:p>
        </p:txBody>
      </p:sp>
    </p:spTree>
    <p:extLst>
      <p:ext uri="{BB962C8B-B14F-4D97-AF65-F5344CB8AC3E}">
        <p14:creationId xmlns:p14="http://schemas.microsoft.com/office/powerpoint/2010/main" val="97436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smtClean="0">
                <a:solidFill>
                  <a:srgbClr val="FF0000"/>
                </a:solidFill>
              </a:rPr>
              <a:t>All the activities produced must have:</a:t>
            </a:r>
            <a:endParaRPr lang="en-US" dirty="0">
              <a:solidFill>
                <a:srgbClr val="FF0000"/>
              </a:solidFill>
            </a:endParaRPr>
          </a:p>
        </p:txBody>
      </p:sp>
      <p:sp>
        <p:nvSpPr>
          <p:cNvPr id="3" name="Marcador de Posição de Conteúdo 2"/>
          <p:cNvSpPr>
            <a:spLocks noGrp="1"/>
          </p:cNvSpPr>
          <p:nvPr>
            <p:ph sz="half" idx="1"/>
          </p:nvPr>
        </p:nvSpPr>
        <p:spPr>
          <a:xfrm>
            <a:off x="457200" y="2132856"/>
            <a:ext cx="4038600" cy="3993307"/>
          </a:xfrm>
        </p:spPr>
        <p:txBody>
          <a:bodyPr/>
          <a:lstStyle/>
          <a:p>
            <a:r>
              <a:rPr lang="en-US" dirty="0" smtClean="0"/>
              <a:t>The symbol of UE</a:t>
            </a:r>
          </a:p>
          <a:p>
            <a:r>
              <a:rPr lang="en-US" dirty="0" smtClean="0"/>
              <a:t>The official logo</a:t>
            </a:r>
            <a:endParaRPr lang="en-US" dirty="0"/>
          </a:p>
        </p:txBody>
      </p:sp>
      <p:pic>
        <p:nvPicPr>
          <p:cNvPr id="5" name="Content Placeholder 4" descr="http://eacea.ec.europa.eu/about/logos/erasmus_plus/eu_flag-erasmus+_vect_pos.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2204864"/>
            <a:ext cx="4038600" cy="1153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4837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PT" dirty="0" smtClean="0">
                <a:solidFill>
                  <a:schemeClr val="accent1">
                    <a:lumMod val="75000"/>
                  </a:schemeClr>
                </a:solidFill>
              </a:rPr>
              <a:t>Project: WATER AROUD US</a:t>
            </a:r>
            <a:endParaRPr lang="pt-PT" dirty="0">
              <a:solidFill>
                <a:schemeClr val="accent1">
                  <a:lumMod val="75000"/>
                </a:schemeClr>
              </a:solidFill>
            </a:endParaRPr>
          </a:p>
        </p:txBody>
      </p:sp>
    </p:spTree>
    <p:extLst>
      <p:ext uri="{BB962C8B-B14F-4D97-AF65-F5344CB8AC3E}">
        <p14:creationId xmlns:p14="http://schemas.microsoft.com/office/powerpoint/2010/main" val="3587017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pPr algn="r"/>
            <a:r>
              <a:rPr lang="en-US" sz="3600" dirty="0" smtClean="0">
                <a:solidFill>
                  <a:srgbClr val="FF0000"/>
                </a:solidFill>
              </a:rPr>
              <a:t>Common points that each school wishes to develop. The following issues were mentioned:</a:t>
            </a:r>
            <a:endParaRPr lang="pt-PT" dirty="0">
              <a:solidFill>
                <a:srgbClr val="FF0000"/>
              </a:solidFill>
            </a:endParaRPr>
          </a:p>
        </p:txBody>
      </p:sp>
      <p:sp>
        <p:nvSpPr>
          <p:cNvPr id="3" name="Marcador de Posição de Conteúdo 2"/>
          <p:cNvSpPr>
            <a:spLocks noGrp="1"/>
          </p:cNvSpPr>
          <p:nvPr>
            <p:ph idx="1"/>
          </p:nvPr>
        </p:nvSpPr>
        <p:spPr/>
        <p:txBody>
          <a:bodyPr>
            <a:normAutofit fontScale="70000" lnSpcReduction="20000"/>
          </a:bodyPr>
          <a:lstStyle/>
          <a:p>
            <a:pPr marL="0" indent="0" algn="just">
              <a:spcAft>
                <a:spcPts val="1200"/>
              </a:spcAft>
              <a:buNone/>
            </a:pPr>
            <a:endParaRPr lang="en-US" dirty="0" smtClean="0">
              <a:solidFill>
                <a:srgbClr val="FF0000"/>
              </a:solidFill>
            </a:endParaRPr>
          </a:p>
          <a:p>
            <a:pPr marL="514350" indent="-514350" algn="just">
              <a:spcAft>
                <a:spcPts val="1200"/>
              </a:spcAft>
              <a:buFont typeface="+mj-lt"/>
              <a:buAutoNum type="arabicPeriod"/>
            </a:pPr>
            <a:r>
              <a:rPr lang="en-US" dirty="0" smtClean="0">
                <a:solidFill>
                  <a:srgbClr val="FF0000"/>
                </a:solidFill>
              </a:rPr>
              <a:t>Increase the students intrinsic motivation </a:t>
            </a:r>
            <a:r>
              <a:rPr lang="en-US" dirty="0" smtClean="0"/>
              <a:t>for school activities;</a:t>
            </a:r>
          </a:p>
          <a:p>
            <a:pPr marL="514350" indent="-514350" algn="just">
              <a:spcAft>
                <a:spcPts val="1200"/>
              </a:spcAft>
              <a:buFont typeface="+mj-lt"/>
              <a:buAutoNum type="arabicPeriod"/>
            </a:pPr>
            <a:r>
              <a:rPr lang="en-US" dirty="0">
                <a:solidFill>
                  <a:srgbClr val="FF0000"/>
                </a:solidFill>
              </a:rPr>
              <a:t>U</a:t>
            </a:r>
            <a:r>
              <a:rPr lang="en-US" dirty="0" smtClean="0">
                <a:solidFill>
                  <a:srgbClr val="FF0000"/>
                </a:solidFill>
              </a:rPr>
              <a:t>se of more innovative  teaching/learning </a:t>
            </a:r>
            <a:r>
              <a:rPr lang="en-US" dirty="0" smtClean="0"/>
              <a:t>methods;</a:t>
            </a:r>
          </a:p>
          <a:p>
            <a:pPr marL="514350" indent="-514350" algn="just">
              <a:spcAft>
                <a:spcPts val="1200"/>
              </a:spcAft>
              <a:buFont typeface="+mj-lt"/>
              <a:buAutoNum type="arabicPeriod"/>
            </a:pPr>
            <a:r>
              <a:rPr lang="en-US" dirty="0">
                <a:solidFill>
                  <a:srgbClr val="FF0000"/>
                </a:solidFill>
              </a:rPr>
              <a:t>I</a:t>
            </a:r>
            <a:r>
              <a:rPr lang="en-US" dirty="0" smtClean="0">
                <a:solidFill>
                  <a:srgbClr val="FF0000"/>
                </a:solidFill>
              </a:rPr>
              <a:t>mprove the school results</a:t>
            </a:r>
            <a:r>
              <a:rPr lang="en-US" dirty="0" smtClean="0"/>
              <a:t>;</a:t>
            </a:r>
          </a:p>
          <a:p>
            <a:pPr marL="514350" indent="-514350" algn="just">
              <a:spcAft>
                <a:spcPts val="1200"/>
              </a:spcAft>
              <a:buFont typeface="+mj-lt"/>
              <a:buAutoNum type="arabicPeriod"/>
            </a:pPr>
            <a:r>
              <a:rPr lang="en-US" dirty="0">
                <a:solidFill>
                  <a:srgbClr val="FF0000"/>
                </a:solidFill>
              </a:rPr>
              <a:t>I</a:t>
            </a:r>
            <a:r>
              <a:rPr lang="en-US" dirty="0" smtClean="0">
                <a:solidFill>
                  <a:srgbClr val="FF0000"/>
                </a:solidFill>
              </a:rPr>
              <a:t>mprove the involvement of the students' families </a:t>
            </a:r>
            <a:r>
              <a:rPr lang="en-US" dirty="0" smtClean="0"/>
              <a:t>in schools;</a:t>
            </a:r>
          </a:p>
          <a:p>
            <a:pPr marL="514350" indent="-514350" algn="just">
              <a:spcAft>
                <a:spcPts val="1200"/>
              </a:spcAft>
              <a:buFont typeface="+mj-lt"/>
              <a:buAutoNum type="arabicPeriod"/>
            </a:pPr>
            <a:r>
              <a:rPr lang="en-US" dirty="0">
                <a:solidFill>
                  <a:srgbClr val="FF0000"/>
                </a:solidFill>
              </a:rPr>
              <a:t>U</a:t>
            </a:r>
            <a:r>
              <a:rPr lang="en-US" dirty="0" smtClean="0">
                <a:solidFill>
                  <a:srgbClr val="FF0000"/>
                </a:solidFill>
              </a:rPr>
              <a:t>se of activities which complement academic curricula  </a:t>
            </a:r>
            <a:r>
              <a:rPr lang="en-US" dirty="0" smtClean="0"/>
              <a:t>(offering a range of experiences that help students practice and develop work skills as well as explore creative thinking).</a:t>
            </a:r>
          </a:p>
          <a:p>
            <a:pPr algn="just"/>
            <a:endParaRPr lang="pt-PT" dirty="0"/>
          </a:p>
        </p:txBody>
      </p:sp>
    </p:spTree>
    <p:extLst>
      <p:ext uri="{BB962C8B-B14F-4D97-AF65-F5344CB8AC3E}">
        <p14:creationId xmlns:p14="http://schemas.microsoft.com/office/powerpoint/2010/main" val="697279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Why the theme WATER?</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70000" lnSpcReduction="20000"/>
          </a:bodyPr>
          <a:lstStyle/>
          <a:p>
            <a:pPr marL="514350" indent="-514350">
              <a:spcBef>
                <a:spcPts val="0"/>
              </a:spcBef>
              <a:spcAft>
                <a:spcPts val="600"/>
              </a:spcAft>
              <a:buFont typeface="+mj-lt"/>
              <a:buAutoNum type="arabicPeriod"/>
            </a:pPr>
            <a:r>
              <a:rPr lang="en-US" sz="2600" dirty="0" smtClean="0"/>
              <a:t>It is a part of each partner school's </a:t>
            </a:r>
            <a:r>
              <a:rPr lang="en-US" sz="2600" dirty="0" smtClean="0">
                <a:solidFill>
                  <a:srgbClr val="FF0000"/>
                </a:solidFill>
              </a:rPr>
              <a:t>study </a:t>
            </a:r>
            <a:r>
              <a:rPr lang="en-US" sz="2600" dirty="0" err="1" smtClean="0">
                <a:solidFill>
                  <a:srgbClr val="FF0000"/>
                </a:solidFill>
              </a:rPr>
              <a:t>programme</a:t>
            </a:r>
            <a:r>
              <a:rPr lang="en-US" sz="2600" dirty="0"/>
              <a:t>;</a:t>
            </a:r>
            <a:endParaRPr lang="en-US" sz="2600" dirty="0" smtClean="0"/>
          </a:p>
          <a:p>
            <a:pPr marL="514350" indent="-514350">
              <a:spcBef>
                <a:spcPts val="0"/>
              </a:spcBef>
              <a:spcAft>
                <a:spcPts val="600"/>
              </a:spcAft>
              <a:buFont typeface="+mj-lt"/>
              <a:buAutoNum type="arabicPeriod"/>
            </a:pPr>
            <a:r>
              <a:rPr lang="en-US" sz="2600" dirty="0" smtClean="0"/>
              <a:t>It is of </a:t>
            </a:r>
            <a:r>
              <a:rPr lang="en-US" sz="2600" dirty="0" smtClean="0">
                <a:solidFill>
                  <a:srgbClr val="FF0000"/>
                </a:solidFill>
              </a:rPr>
              <a:t>vital significance for every organism on our planet</a:t>
            </a:r>
            <a:r>
              <a:rPr lang="en-US" sz="2600" dirty="0" smtClean="0"/>
              <a:t>;</a:t>
            </a:r>
          </a:p>
          <a:p>
            <a:pPr marL="514350" indent="-514350">
              <a:spcBef>
                <a:spcPts val="0"/>
              </a:spcBef>
              <a:spcAft>
                <a:spcPts val="600"/>
              </a:spcAft>
              <a:buFont typeface="+mj-lt"/>
              <a:buAutoNum type="arabicPeriod"/>
            </a:pPr>
            <a:r>
              <a:rPr lang="en-US" sz="2600" dirty="0" smtClean="0"/>
              <a:t>It is a rich </a:t>
            </a:r>
            <a:r>
              <a:rPr lang="en-US" sz="2600" dirty="0" smtClean="0">
                <a:solidFill>
                  <a:srgbClr val="FF0000"/>
                </a:solidFill>
              </a:rPr>
              <a:t>source for all kind of human utilization</a:t>
            </a:r>
            <a:r>
              <a:rPr lang="en-US" sz="2600" dirty="0"/>
              <a:t>:</a:t>
            </a:r>
            <a:r>
              <a:rPr lang="en-US" sz="2600" dirty="0" smtClean="0"/>
              <a:t> i</a:t>
            </a:r>
            <a:r>
              <a:rPr lang="en-US" sz="2600" u="sng" dirty="0" smtClean="0"/>
              <a:t>nquisitiveness</a:t>
            </a:r>
            <a:r>
              <a:rPr lang="en-US" sz="2600" dirty="0" smtClean="0"/>
              <a:t>, </a:t>
            </a:r>
            <a:r>
              <a:rPr lang="en-US" sz="2600" u="sng" dirty="0" smtClean="0"/>
              <a:t>exploitation, inspiration and creativity</a:t>
            </a:r>
            <a:r>
              <a:rPr lang="en-US" sz="2600" dirty="0" smtClean="0"/>
              <a:t>;</a:t>
            </a:r>
          </a:p>
          <a:p>
            <a:pPr marL="514350" indent="-514350">
              <a:spcBef>
                <a:spcPts val="0"/>
              </a:spcBef>
              <a:spcAft>
                <a:spcPts val="600"/>
              </a:spcAft>
              <a:buFont typeface="+mj-lt"/>
              <a:buAutoNum type="arabicPeriod"/>
            </a:pPr>
            <a:r>
              <a:rPr lang="en-US" sz="2600" dirty="0" smtClean="0"/>
              <a:t>It is the perfect topic for an </a:t>
            </a:r>
            <a:r>
              <a:rPr lang="en-US" sz="2600" dirty="0" smtClean="0">
                <a:solidFill>
                  <a:srgbClr val="FF0000"/>
                </a:solidFill>
              </a:rPr>
              <a:t>innovative and holistic pedagogical approach to improve teaching and learning</a:t>
            </a:r>
            <a:r>
              <a:rPr lang="en-US" sz="2600" dirty="0" smtClean="0"/>
              <a:t>;</a:t>
            </a:r>
          </a:p>
          <a:p>
            <a:pPr marL="514350" indent="-514350">
              <a:spcBef>
                <a:spcPts val="0"/>
              </a:spcBef>
              <a:spcAft>
                <a:spcPts val="600"/>
              </a:spcAft>
              <a:buFont typeface="+mj-lt"/>
              <a:buAutoNum type="arabicPeriod"/>
            </a:pPr>
            <a:r>
              <a:rPr lang="en-US" sz="2600" dirty="0" smtClean="0"/>
              <a:t>It is a </a:t>
            </a:r>
            <a:r>
              <a:rPr lang="en-US" sz="2600" dirty="0" smtClean="0">
                <a:solidFill>
                  <a:srgbClr val="FF0000"/>
                </a:solidFill>
              </a:rPr>
              <a:t>cross-curricular study theme</a:t>
            </a:r>
            <a:r>
              <a:rPr lang="en-US" sz="2600" dirty="0" smtClean="0"/>
              <a:t>;</a:t>
            </a:r>
          </a:p>
          <a:p>
            <a:pPr marL="514350" indent="-514350">
              <a:spcBef>
                <a:spcPts val="0"/>
              </a:spcBef>
              <a:spcAft>
                <a:spcPts val="600"/>
              </a:spcAft>
              <a:buFont typeface="+mj-lt"/>
              <a:buAutoNum type="arabicPeriod"/>
            </a:pPr>
            <a:r>
              <a:rPr lang="en-US" sz="2600" dirty="0">
                <a:solidFill>
                  <a:srgbClr val="FF0000"/>
                </a:solidFill>
              </a:rPr>
              <a:t>S</a:t>
            </a:r>
            <a:r>
              <a:rPr lang="en-US" sz="2600" dirty="0" smtClean="0">
                <a:solidFill>
                  <a:srgbClr val="FF0000"/>
                </a:solidFill>
              </a:rPr>
              <a:t>upport the specific academic curriculum in subjects </a:t>
            </a:r>
            <a:r>
              <a:rPr lang="en-US" sz="2600" dirty="0" smtClean="0"/>
              <a:t>like: </a:t>
            </a:r>
          </a:p>
          <a:p>
            <a:pPr marL="914400" lvl="1" indent="-514350">
              <a:spcBef>
                <a:spcPts val="0"/>
              </a:spcBef>
              <a:spcAft>
                <a:spcPts val="600"/>
              </a:spcAft>
              <a:buFont typeface="Arial" pitchFamily="34" charset="0"/>
              <a:buChar char="•"/>
            </a:pPr>
            <a:r>
              <a:rPr lang="en-US" sz="2200" dirty="0" smtClean="0"/>
              <a:t>science</a:t>
            </a:r>
          </a:p>
          <a:p>
            <a:pPr marL="914400" lvl="1" indent="-514350">
              <a:spcBef>
                <a:spcPts val="0"/>
              </a:spcBef>
              <a:spcAft>
                <a:spcPts val="600"/>
              </a:spcAft>
              <a:buFont typeface="Arial" pitchFamily="34" charset="0"/>
              <a:buChar char="•"/>
            </a:pPr>
            <a:r>
              <a:rPr lang="en-US" sz="2200" dirty="0" smtClean="0"/>
              <a:t>languages</a:t>
            </a:r>
          </a:p>
          <a:p>
            <a:pPr marL="914400" lvl="1" indent="-514350">
              <a:spcBef>
                <a:spcPts val="0"/>
              </a:spcBef>
              <a:spcAft>
                <a:spcPts val="600"/>
              </a:spcAft>
              <a:buFont typeface="Arial" pitchFamily="34" charset="0"/>
              <a:buChar char="•"/>
            </a:pPr>
            <a:r>
              <a:rPr lang="en-US" sz="2200" dirty="0" smtClean="0"/>
              <a:t>technologies </a:t>
            </a:r>
          </a:p>
          <a:p>
            <a:pPr marL="914400" lvl="1" indent="-514350">
              <a:spcBef>
                <a:spcPts val="0"/>
              </a:spcBef>
              <a:spcAft>
                <a:spcPts val="600"/>
              </a:spcAft>
              <a:buFont typeface="Arial" pitchFamily="34" charset="0"/>
              <a:buChar char="•"/>
            </a:pPr>
            <a:r>
              <a:rPr lang="en-US" sz="2200" dirty="0" smtClean="0"/>
              <a:t>art</a:t>
            </a:r>
          </a:p>
          <a:p>
            <a:pPr marL="914400" lvl="1" indent="-514350">
              <a:spcBef>
                <a:spcPts val="0"/>
              </a:spcBef>
              <a:spcAft>
                <a:spcPts val="600"/>
              </a:spcAft>
              <a:buFont typeface="Arial" pitchFamily="34" charset="0"/>
              <a:buChar char="•"/>
            </a:pPr>
            <a:r>
              <a:rPr lang="en-US" sz="2200" dirty="0" smtClean="0"/>
              <a:t>music;</a:t>
            </a:r>
          </a:p>
          <a:p>
            <a:pPr marL="514350" indent="-514350">
              <a:spcBef>
                <a:spcPts val="0"/>
              </a:spcBef>
              <a:spcAft>
                <a:spcPts val="600"/>
              </a:spcAft>
              <a:buFont typeface="+mj-lt"/>
              <a:buAutoNum type="arabicPeriod"/>
            </a:pPr>
            <a:r>
              <a:rPr lang="en-US" sz="2600" dirty="0" smtClean="0">
                <a:solidFill>
                  <a:srgbClr val="FF0000"/>
                </a:solidFill>
              </a:rPr>
              <a:t>It offers a variety of subjects </a:t>
            </a:r>
            <a:r>
              <a:rPr lang="en-US" sz="2600" dirty="0" smtClean="0"/>
              <a:t>and </a:t>
            </a:r>
            <a:r>
              <a:rPr lang="en-US" sz="2600" dirty="0" smtClean="0">
                <a:solidFill>
                  <a:srgbClr val="FF0000"/>
                </a:solidFill>
              </a:rPr>
              <a:t>experiments based on everyday situations </a:t>
            </a:r>
            <a:r>
              <a:rPr lang="en-US" sz="2600" dirty="0" smtClean="0"/>
              <a:t>that reinforce key competences and basic skills. </a:t>
            </a:r>
          </a:p>
          <a:p>
            <a:pPr marL="514350" indent="-514350">
              <a:spcBef>
                <a:spcPts val="0"/>
              </a:spcBef>
              <a:spcAft>
                <a:spcPts val="600"/>
              </a:spcAft>
              <a:buFont typeface="+mj-lt"/>
              <a:buAutoNum type="arabicPeriod"/>
            </a:pPr>
            <a:r>
              <a:rPr lang="en-US" sz="2600" dirty="0"/>
              <a:t>E</a:t>
            </a:r>
            <a:r>
              <a:rPr lang="en-US" sz="2600" dirty="0" smtClean="0"/>
              <a:t>ncourage creative thinking in our students. </a:t>
            </a:r>
          </a:p>
          <a:p>
            <a:pPr marL="514350" indent="-514350">
              <a:spcBef>
                <a:spcPts val="0"/>
              </a:spcBef>
              <a:spcAft>
                <a:spcPts val="600"/>
              </a:spcAft>
              <a:buFont typeface="+mj-lt"/>
              <a:buAutoNum type="arabicPeriod"/>
            </a:pPr>
            <a:r>
              <a:rPr lang="en-US" sz="2600" dirty="0">
                <a:solidFill>
                  <a:srgbClr val="FF0000"/>
                </a:solidFill>
              </a:rPr>
              <a:t>I</a:t>
            </a:r>
            <a:r>
              <a:rPr lang="en-US" sz="2600" dirty="0" smtClean="0">
                <a:solidFill>
                  <a:srgbClr val="FF0000"/>
                </a:solidFill>
              </a:rPr>
              <a:t>mprove teaching methods</a:t>
            </a:r>
            <a:r>
              <a:rPr lang="en-US" sz="2600" dirty="0" smtClean="0"/>
              <a:t>, strengthen our professional profile;</a:t>
            </a:r>
          </a:p>
          <a:p>
            <a:pPr marL="514350" indent="-514350">
              <a:spcBef>
                <a:spcPts val="0"/>
              </a:spcBef>
              <a:spcAft>
                <a:spcPts val="600"/>
              </a:spcAft>
              <a:buFont typeface="+mj-lt"/>
              <a:buAutoNum type="arabicPeriod"/>
            </a:pPr>
            <a:r>
              <a:rPr lang="en-US" sz="2600" dirty="0">
                <a:solidFill>
                  <a:srgbClr val="FF0000"/>
                </a:solidFill>
              </a:rPr>
              <a:t>I</a:t>
            </a:r>
            <a:r>
              <a:rPr lang="en-US" sz="2600" dirty="0" smtClean="0">
                <a:solidFill>
                  <a:srgbClr val="FF0000"/>
                </a:solidFill>
              </a:rPr>
              <a:t>nvolve parents </a:t>
            </a:r>
          </a:p>
          <a:p>
            <a:pPr marL="514350" indent="-514350">
              <a:spcBef>
                <a:spcPts val="0"/>
              </a:spcBef>
              <a:spcAft>
                <a:spcPts val="600"/>
              </a:spcAft>
              <a:buFont typeface="+mj-lt"/>
              <a:buAutoNum type="arabicPeriod"/>
            </a:pPr>
            <a:r>
              <a:rPr lang="en-US" sz="2600" dirty="0" smtClean="0">
                <a:solidFill>
                  <a:srgbClr val="FF0000"/>
                </a:solidFill>
              </a:rPr>
              <a:t>Involve associate partners </a:t>
            </a:r>
            <a:r>
              <a:rPr lang="en-US" sz="2600" dirty="0" smtClean="0"/>
              <a:t>in school activities.</a:t>
            </a:r>
          </a:p>
        </p:txBody>
      </p:sp>
    </p:spTree>
    <p:extLst>
      <p:ext uri="{BB962C8B-B14F-4D97-AF65-F5344CB8AC3E}">
        <p14:creationId xmlns:p14="http://schemas.microsoft.com/office/powerpoint/2010/main" val="2595437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r"/>
            <a:r>
              <a:rPr lang="en-US" dirty="0" smtClean="0">
                <a:solidFill>
                  <a:srgbClr val="FF0000"/>
                </a:solidFill>
              </a:rPr>
              <a:t>What we want to do:</a:t>
            </a:r>
            <a:endParaRPr lang="en-US" dirty="0">
              <a:solidFill>
                <a:srgbClr val="FF0000"/>
              </a:solidFill>
            </a:endParaRPr>
          </a:p>
        </p:txBody>
      </p:sp>
      <p:sp>
        <p:nvSpPr>
          <p:cNvPr id="3" name="Marcador de Posição de Conteúdo 2"/>
          <p:cNvSpPr>
            <a:spLocks noGrp="1"/>
          </p:cNvSpPr>
          <p:nvPr>
            <p:ph idx="1"/>
          </p:nvPr>
        </p:nvSpPr>
        <p:spPr>
          <a:xfrm>
            <a:off x="457200" y="1340768"/>
            <a:ext cx="8229600" cy="5328592"/>
          </a:xfrm>
        </p:spPr>
        <p:txBody>
          <a:bodyPr>
            <a:normAutofit fontScale="92500" lnSpcReduction="10000"/>
          </a:bodyPr>
          <a:lstStyle/>
          <a:p>
            <a:pPr marL="514350" indent="-514350">
              <a:spcBef>
                <a:spcPts val="0"/>
              </a:spcBef>
              <a:spcAft>
                <a:spcPts val="600"/>
              </a:spcAft>
              <a:buFont typeface="+mj-lt"/>
              <a:buAutoNum type="arabicPeriod"/>
            </a:pPr>
            <a:r>
              <a:rPr lang="en-US" sz="2600" dirty="0" smtClean="0">
                <a:solidFill>
                  <a:srgbClr val="FF0000"/>
                </a:solidFill>
              </a:rPr>
              <a:t>first year:</a:t>
            </a:r>
          </a:p>
          <a:p>
            <a:pPr lvl="1">
              <a:spcBef>
                <a:spcPts val="0"/>
              </a:spcBef>
              <a:spcAft>
                <a:spcPts val="600"/>
              </a:spcAft>
            </a:pPr>
            <a:r>
              <a:rPr lang="en-US" sz="2000" dirty="0"/>
              <a:t>W</a:t>
            </a:r>
            <a:r>
              <a:rPr lang="en-US" sz="2000" dirty="0" smtClean="0"/>
              <a:t>e plan to work on </a:t>
            </a:r>
            <a:r>
              <a:rPr lang="en-US" sz="2000" dirty="0" smtClean="0">
                <a:solidFill>
                  <a:srgbClr val="FF0000"/>
                </a:solidFill>
              </a:rPr>
              <a:t>elementary scientific concepts </a:t>
            </a:r>
            <a:r>
              <a:rPr lang="en-US" sz="2000" dirty="0" smtClean="0"/>
              <a:t>connected with water (the properties of water in different subjects)</a:t>
            </a:r>
          </a:p>
          <a:p>
            <a:pPr lvl="1">
              <a:spcBef>
                <a:spcPts val="0"/>
              </a:spcBef>
              <a:spcAft>
                <a:spcPts val="600"/>
              </a:spcAft>
            </a:pPr>
            <a:r>
              <a:rPr lang="en-US" sz="2000" dirty="0" smtClean="0"/>
              <a:t>Our focus will be on </a:t>
            </a:r>
            <a:r>
              <a:rPr lang="en-US" sz="2000" dirty="0" smtClean="0">
                <a:solidFill>
                  <a:srgbClr val="FF0000"/>
                </a:solidFill>
              </a:rPr>
              <a:t>how partner schools teach properties of water </a:t>
            </a:r>
            <a:r>
              <a:rPr lang="en-US" sz="2000" dirty="0" smtClean="0"/>
              <a:t>by </a:t>
            </a:r>
            <a:r>
              <a:rPr lang="en-US" sz="2000" dirty="0" smtClean="0">
                <a:solidFill>
                  <a:srgbClr val="FF0000"/>
                </a:solidFill>
              </a:rPr>
              <a:t>comparing their curricula and distinct teaching methods</a:t>
            </a:r>
            <a:r>
              <a:rPr lang="en-US" sz="2000" dirty="0" smtClean="0"/>
              <a:t>.</a:t>
            </a:r>
          </a:p>
          <a:p>
            <a:pPr marL="514350" indent="-457200">
              <a:spcBef>
                <a:spcPts val="0"/>
              </a:spcBef>
              <a:spcAft>
                <a:spcPts val="600"/>
              </a:spcAft>
              <a:buFont typeface="+mj-lt"/>
              <a:buAutoNum type="arabicPeriod"/>
            </a:pPr>
            <a:r>
              <a:rPr lang="en-US" sz="2400" dirty="0" smtClean="0">
                <a:solidFill>
                  <a:srgbClr val="FF0000"/>
                </a:solidFill>
              </a:rPr>
              <a:t>Second year</a:t>
            </a:r>
          </a:p>
          <a:p>
            <a:pPr marL="800100" lvl="1">
              <a:spcBef>
                <a:spcPts val="0"/>
              </a:spcBef>
              <a:spcAft>
                <a:spcPts val="600"/>
              </a:spcAft>
            </a:pPr>
            <a:r>
              <a:rPr lang="en-US" sz="2000" dirty="0" smtClean="0"/>
              <a:t>We will continue the comparison work , an </a:t>
            </a:r>
            <a:r>
              <a:rPr lang="en-US" sz="2000" dirty="0" err="1" smtClean="0"/>
              <a:t>pluridisciplinary</a:t>
            </a:r>
            <a:r>
              <a:rPr lang="en-US" sz="2000" dirty="0" smtClean="0"/>
              <a:t> study about: </a:t>
            </a:r>
            <a:r>
              <a:rPr lang="en-US" sz="2000" dirty="0" smtClean="0">
                <a:solidFill>
                  <a:srgbClr val="FF0000"/>
                </a:solidFill>
              </a:rPr>
              <a:t>water cycle;</a:t>
            </a:r>
          </a:p>
          <a:p>
            <a:pPr marL="800100" lvl="1">
              <a:spcBef>
                <a:spcPts val="0"/>
              </a:spcBef>
              <a:spcAft>
                <a:spcPts val="600"/>
              </a:spcAft>
            </a:pPr>
            <a:r>
              <a:rPr lang="en-US" sz="2000" dirty="0" smtClean="0"/>
              <a:t>create a </a:t>
            </a:r>
            <a:r>
              <a:rPr lang="en-US" sz="2000" dirty="0" smtClean="0">
                <a:solidFill>
                  <a:srgbClr val="FF0000"/>
                </a:solidFill>
              </a:rPr>
              <a:t>module with  activities </a:t>
            </a:r>
            <a:r>
              <a:rPr lang="en-US" sz="2000" dirty="0" smtClean="0"/>
              <a:t>and methods to teach them in each partner school in order to and what we consider </a:t>
            </a:r>
            <a:r>
              <a:rPr lang="en-US" sz="2000" dirty="0" smtClean="0">
                <a:solidFill>
                  <a:srgbClr val="FF0000"/>
                </a:solidFill>
              </a:rPr>
              <a:t>extended water knowledge</a:t>
            </a:r>
            <a:r>
              <a:rPr lang="en-US" sz="2000" dirty="0" smtClean="0"/>
              <a:t>: </a:t>
            </a:r>
          </a:p>
          <a:p>
            <a:pPr marL="1200150" lvl="2">
              <a:spcBef>
                <a:spcPts val="0"/>
              </a:spcBef>
              <a:spcAft>
                <a:spcPts val="600"/>
              </a:spcAft>
            </a:pPr>
            <a:r>
              <a:rPr lang="en-US" sz="1600" dirty="0" smtClean="0"/>
              <a:t>e.g. how </a:t>
            </a:r>
            <a:r>
              <a:rPr lang="en-US" sz="1600" dirty="0" smtClean="0">
                <a:solidFill>
                  <a:srgbClr val="FF0000"/>
                </a:solidFill>
              </a:rPr>
              <a:t>human action influence the pollution of water </a:t>
            </a:r>
          </a:p>
          <a:p>
            <a:pPr marL="1200150" lvl="2">
              <a:spcBef>
                <a:spcPts val="0"/>
              </a:spcBef>
              <a:spcAft>
                <a:spcPts val="600"/>
              </a:spcAft>
            </a:pPr>
            <a:r>
              <a:rPr lang="en-US" sz="1600" dirty="0" smtClean="0">
                <a:solidFill>
                  <a:srgbClr val="FF0000"/>
                </a:solidFill>
              </a:rPr>
              <a:t>what threats the decrease of potable water</a:t>
            </a:r>
            <a:r>
              <a:rPr lang="en-US" sz="1600" dirty="0" smtClean="0"/>
              <a:t> bring along, </a:t>
            </a:r>
          </a:p>
          <a:p>
            <a:pPr marL="1200150" lvl="2">
              <a:spcBef>
                <a:spcPts val="0"/>
              </a:spcBef>
              <a:spcAft>
                <a:spcPts val="600"/>
              </a:spcAft>
            </a:pPr>
            <a:r>
              <a:rPr lang="en-US" sz="1600" dirty="0" smtClean="0"/>
              <a:t>the </a:t>
            </a:r>
            <a:r>
              <a:rPr lang="en-US" sz="1600" dirty="0" smtClean="0">
                <a:solidFill>
                  <a:srgbClr val="FF0000"/>
                </a:solidFill>
              </a:rPr>
              <a:t>second water cycle</a:t>
            </a:r>
          </a:p>
          <a:p>
            <a:pPr marL="1200150" lvl="2">
              <a:spcBef>
                <a:spcPts val="0"/>
              </a:spcBef>
              <a:spcAft>
                <a:spcPts val="600"/>
              </a:spcAft>
            </a:pPr>
            <a:r>
              <a:rPr lang="en-US" sz="1600" dirty="0" smtClean="0"/>
              <a:t>different ways of </a:t>
            </a:r>
            <a:r>
              <a:rPr lang="en-US" sz="1600" dirty="0" smtClean="0">
                <a:solidFill>
                  <a:srgbClr val="FF0000"/>
                </a:solidFill>
              </a:rPr>
              <a:t>doing experiments with water </a:t>
            </a:r>
          </a:p>
          <a:p>
            <a:pPr marL="1200150" lvl="2">
              <a:spcBef>
                <a:spcPts val="0"/>
              </a:spcBef>
              <a:spcAft>
                <a:spcPts val="600"/>
              </a:spcAft>
            </a:pPr>
            <a:r>
              <a:rPr lang="en-US" sz="1600" dirty="0" smtClean="0"/>
              <a:t>etc.</a:t>
            </a:r>
          </a:p>
          <a:p>
            <a:pPr marL="914400" lvl="1" indent="-457200">
              <a:spcBef>
                <a:spcPts val="0"/>
              </a:spcBef>
              <a:spcAft>
                <a:spcPts val="600"/>
              </a:spcAft>
            </a:pPr>
            <a:endParaRPr lang="en-US" sz="2000" dirty="0" smtClean="0">
              <a:solidFill>
                <a:srgbClr val="FF0000"/>
              </a:solidFill>
            </a:endParaRPr>
          </a:p>
          <a:p>
            <a:pPr lvl="1">
              <a:spcBef>
                <a:spcPts val="0"/>
              </a:spcBef>
              <a:spcAft>
                <a:spcPts val="600"/>
              </a:spcAft>
            </a:pPr>
            <a:endParaRPr lang="en-US" sz="2000" dirty="0" smtClean="0"/>
          </a:p>
        </p:txBody>
      </p:sp>
    </p:spTree>
    <p:extLst>
      <p:ext uri="{BB962C8B-B14F-4D97-AF65-F5344CB8AC3E}">
        <p14:creationId xmlns:p14="http://schemas.microsoft.com/office/powerpoint/2010/main" val="1642386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2060</Words>
  <Application>Microsoft Office PowerPoint</Application>
  <PresentationFormat>Apresentação no Ecrã (4:3)</PresentationFormat>
  <Paragraphs>281</Paragraphs>
  <Slides>22</Slides>
  <Notes>0</Notes>
  <HiddenSlides>0</HiddenSlides>
  <MMClips>0</MMClips>
  <ScaleCrop>false</ScaleCrop>
  <HeadingPairs>
    <vt:vector size="4" baseType="variant">
      <vt:variant>
        <vt:lpstr>Tema</vt:lpstr>
      </vt:variant>
      <vt:variant>
        <vt:i4>2</vt:i4>
      </vt:variant>
      <vt:variant>
        <vt:lpstr>Títulos dos diapositivos</vt:lpstr>
      </vt:variant>
      <vt:variant>
        <vt:i4>22</vt:i4>
      </vt:variant>
    </vt:vector>
  </HeadingPairs>
  <TitlesOfParts>
    <vt:vector size="24" baseType="lpstr">
      <vt:lpstr>Tema do Office</vt:lpstr>
      <vt:lpstr>1_Tema do Office</vt:lpstr>
      <vt:lpstr>WATER AROUD US</vt:lpstr>
      <vt:lpstr>First Report:</vt:lpstr>
      <vt:lpstr>General information:</vt:lpstr>
      <vt:lpstr>Any Information's about Mobility tool?</vt:lpstr>
      <vt:lpstr>All the activities produced must have:</vt:lpstr>
      <vt:lpstr>Project: WATER AROUD US</vt:lpstr>
      <vt:lpstr>Common points that each school wishes to develop. The following issues were mentioned:</vt:lpstr>
      <vt:lpstr>Why the theme WATER?</vt:lpstr>
      <vt:lpstr>What we want to do:</vt:lpstr>
      <vt:lpstr>What we want to do:</vt:lpstr>
      <vt:lpstr>What we want to do:</vt:lpstr>
      <vt:lpstr>Planed work for the first year:</vt:lpstr>
      <vt:lpstr>Creation:</vt:lpstr>
      <vt:lpstr>Monitoring the project:</vt:lpstr>
      <vt:lpstr>Final evaluation:</vt:lpstr>
      <vt:lpstr>First Year - Water properties</vt:lpstr>
      <vt:lpstr>First Year - Water properties:</vt:lpstr>
      <vt:lpstr>First Year - Water properties:</vt:lpstr>
      <vt:lpstr>We are doing :</vt:lpstr>
      <vt:lpstr>Hosts for Transnational Project Meetings and Learning Activities Transnational Project Meeting= teachers only Learning Activities = teachers and students </vt:lpstr>
      <vt:lpstr>Certify of presence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AROUD US</dc:title>
  <dc:creator>Isabel</dc:creator>
  <cp:lastModifiedBy>Isabel Castro</cp:lastModifiedBy>
  <cp:revision>44</cp:revision>
  <cp:lastPrinted>2014-11-08T02:14:27Z</cp:lastPrinted>
  <dcterms:created xsi:type="dcterms:W3CDTF">2014-11-08T00:24:09Z</dcterms:created>
  <dcterms:modified xsi:type="dcterms:W3CDTF">2015-10-14T17:45:39Z</dcterms:modified>
</cp:coreProperties>
</file>