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 dirty="0">
                <a:solidFill>
                  <a:schemeClr val="bg1">
                    <a:lumMod val="50000"/>
                  </a:schemeClr>
                </a:solidFill>
              </a:rPr>
              <a:t>Kad dijete treba dobit prvi mobitel?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7010699472052663E-2"/>
          <c:y val="0.10391454271882325"/>
          <c:w val="0.9215119227873535"/>
          <c:h val="0.7673104955856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5-6 godina</c:v>
                </c:pt>
                <c:pt idx="1">
                  <c:v>7-9 godina</c:v>
                </c:pt>
                <c:pt idx="2">
                  <c:v>10-12 godina</c:v>
                </c:pt>
                <c:pt idx="3">
                  <c:v>13-15 godina</c:v>
                </c:pt>
                <c:pt idx="4">
                  <c:v>Nakon 15 godina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1.8800000000000001E-2</c:v>
                </c:pt>
                <c:pt idx="1">
                  <c:v>0.33960000000000001</c:v>
                </c:pt>
                <c:pt idx="2">
                  <c:v>0.41509000000000001</c:v>
                </c:pt>
                <c:pt idx="3">
                  <c:v>9.4299999999999995E-2</c:v>
                </c:pt>
                <c:pt idx="4">
                  <c:v>0.1132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B-4C48-B82A-76794589DD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5-6 godina</c:v>
                </c:pt>
                <c:pt idx="1">
                  <c:v>7-9 godina</c:v>
                </c:pt>
                <c:pt idx="2">
                  <c:v>10-12 godina</c:v>
                </c:pt>
                <c:pt idx="3">
                  <c:v>13-15 godina</c:v>
                </c:pt>
                <c:pt idx="4">
                  <c:v>Nakon 15 godina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 formatCode="0%">
                  <c:v>0</c:v>
                </c:pt>
                <c:pt idx="1">
                  <c:v>0.19403000000000001</c:v>
                </c:pt>
                <c:pt idx="2">
                  <c:v>0.46268999999999999</c:v>
                </c:pt>
                <c:pt idx="3">
                  <c:v>0.19403000000000001</c:v>
                </c:pt>
                <c:pt idx="4">
                  <c:v>0.1343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B-4C48-B82A-76794589DD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Učitelji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5-6 godina</c:v>
                </c:pt>
                <c:pt idx="1">
                  <c:v>7-9 godina</c:v>
                </c:pt>
                <c:pt idx="2">
                  <c:v>10-12 godina</c:v>
                </c:pt>
                <c:pt idx="3">
                  <c:v>13-15 godina</c:v>
                </c:pt>
                <c:pt idx="4">
                  <c:v>Nakon 15 godina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 formatCode="0.00%">
                  <c:v>2.5000000000000001E-2</c:v>
                </c:pt>
                <c:pt idx="1">
                  <c:v>0.1</c:v>
                </c:pt>
                <c:pt idx="2">
                  <c:v>0.35</c:v>
                </c:pt>
                <c:pt idx="3">
                  <c:v>0.25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AB-4C48-B82A-76794589D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598352"/>
        <c:axId val="493598680"/>
      </c:barChart>
      <c:catAx>
        <c:axId val="49359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93598680"/>
        <c:crosses val="autoZero"/>
        <c:auto val="1"/>
        <c:lblAlgn val="ctr"/>
        <c:lblOffset val="100"/>
        <c:noMultiLvlLbl val="0"/>
      </c:catAx>
      <c:valAx>
        <c:axId val="49359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9359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Imaju svoj mobitel</c:v>
                </c:pt>
                <c:pt idx="1">
                  <c:v>Imaju svoje račualo</c:v>
                </c:pt>
                <c:pt idx="2">
                  <c:v>Koriste medije svaki dan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0.94340000000000002</c:v>
                </c:pt>
                <c:pt idx="1">
                  <c:v>0.1132</c:v>
                </c:pt>
                <c:pt idx="2">
                  <c:v>0.77349999999999997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1-4BD9-BA8A-9DA195F2D12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Imaju svoj mobitel</c:v>
                </c:pt>
                <c:pt idx="1">
                  <c:v>Imaju svoje račualo</c:v>
                </c:pt>
                <c:pt idx="2">
                  <c:v>Koriste medije svaki dan</c:v>
                </c:pt>
              </c:strCache>
            </c:strRef>
          </c:cat>
          <c:val>
            <c:numRef>
              <c:f>List1!$C$2:$C$4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0.38800000000000001</c:v>
                </c:pt>
                <c:pt idx="2">
                  <c:v>0.95520000000000005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1-4BD9-BA8A-9DA195F2D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497967"/>
        <c:axId val="934494223"/>
      </c:barChart>
      <c:catAx>
        <c:axId val="93449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4494223"/>
        <c:crosses val="autoZero"/>
        <c:auto val="1"/>
        <c:lblAlgn val="ctr"/>
        <c:lblOffset val="100"/>
        <c:noMultiLvlLbl val="0"/>
      </c:catAx>
      <c:valAx>
        <c:axId val="93449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449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10699472052663E-2"/>
          <c:y val="1.6138874532575322E-2"/>
          <c:w val="0.9215119227873535"/>
          <c:h val="0.82724737786155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List1!$D$1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4"/>
                <c:pt idx="0">
                  <c:v>Pola sata do sat</c:v>
                </c:pt>
                <c:pt idx="1">
                  <c:v>Između sat i 2</c:v>
                </c:pt>
                <c:pt idx="2">
                  <c:v>Izmedu 2 i 3 sata</c:v>
                </c:pt>
                <c:pt idx="3">
                  <c:v>Više od 3 sata</c:v>
                </c:pt>
              </c:strCache>
            </c:strRef>
          </c:cat>
          <c:val>
            <c:numRef>
              <c:f>List1!$D$2:$D$6</c:f>
              <c:numCache>
                <c:formatCode>0.00%</c:formatCode>
                <c:ptCount val="5"/>
                <c:pt idx="0">
                  <c:v>0.30180000000000001</c:v>
                </c:pt>
                <c:pt idx="1">
                  <c:v>0.3962</c:v>
                </c:pt>
                <c:pt idx="2">
                  <c:v>0.16980000000000001</c:v>
                </c:pt>
                <c:pt idx="3">
                  <c:v>5.6599999999999998E-2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1-457F-A422-BAF0ED3F76D8}"/>
            </c:ext>
          </c:extLst>
        </c:ser>
        <c:ser>
          <c:idx val="1"/>
          <c:order val="1"/>
          <c:tx>
            <c:strRef>
              <c:f>List1!$E$1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4"/>
                <c:pt idx="0">
                  <c:v>Pola sata do sat</c:v>
                </c:pt>
                <c:pt idx="1">
                  <c:v>Između sat i 2</c:v>
                </c:pt>
                <c:pt idx="2">
                  <c:v>Izmedu 2 i 3 sata</c:v>
                </c:pt>
                <c:pt idx="3">
                  <c:v>Više od 3 sata</c:v>
                </c:pt>
              </c:strCache>
            </c:strRef>
          </c:cat>
          <c:val>
            <c:numRef>
              <c:f>List1!$E$2:$E$6</c:f>
              <c:numCache>
                <c:formatCode>0.00%</c:formatCode>
                <c:ptCount val="5"/>
                <c:pt idx="0">
                  <c:v>2.9899999999999999E-2</c:v>
                </c:pt>
                <c:pt idx="1">
                  <c:v>0.31340000000000001</c:v>
                </c:pt>
                <c:pt idx="2">
                  <c:v>0.28360000000000002</c:v>
                </c:pt>
                <c:pt idx="3">
                  <c:v>0.34329999999999999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1-457F-A422-BAF0ED3F7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1878399"/>
        <c:axId val="931879647"/>
      </c:barChart>
      <c:catAx>
        <c:axId val="931878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1879647"/>
        <c:crosses val="autoZero"/>
        <c:auto val="1"/>
        <c:lblAlgn val="ctr"/>
        <c:lblOffset val="100"/>
        <c:noMultiLvlLbl val="0"/>
      </c:catAx>
      <c:valAx>
        <c:axId val="931879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1878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Učenici 4 razreda</c:v>
                </c:pt>
                <c:pt idx="1">
                  <c:v>Učenici 8 razreda</c:v>
                </c:pt>
                <c:pt idx="2">
                  <c:v>Roditelji 4 raz</c:v>
                </c:pt>
                <c:pt idx="3">
                  <c:v>Roditelji 8 raz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0.72</c:v>
                </c:pt>
                <c:pt idx="2" formatCode="0.00%">
                  <c:v>0.92449999999999999</c:v>
                </c:pt>
                <c:pt idx="3" formatCode="0.00%">
                  <c:v>0.91039999999999999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F-4F1B-A2B4-872B05300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Učenici 4 razreda</c:v>
                </c:pt>
                <c:pt idx="1">
                  <c:v>Učenici 8 razreda</c:v>
                </c:pt>
                <c:pt idx="2">
                  <c:v>Roditelji 4 raz</c:v>
                </c:pt>
                <c:pt idx="3">
                  <c:v>Roditelji 8 raz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0.82</c:v>
                </c:pt>
                <c:pt idx="1">
                  <c:v>0.28000000000000003</c:v>
                </c:pt>
                <c:pt idx="2" formatCode="0.00%">
                  <c:v>7.4499999999999997E-2</c:v>
                </c:pt>
                <c:pt idx="3" formatCode="0.00%">
                  <c:v>8.9499999999999996E-2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F-4F1B-A2B4-872B05300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363776"/>
        <c:axId val="347364760"/>
      </c:barChart>
      <c:catAx>
        <c:axId val="3473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7364760"/>
        <c:crosses val="autoZero"/>
        <c:auto val="1"/>
        <c:lblAlgn val="ctr"/>
        <c:lblOffset val="100"/>
        <c:noMultiLvlLbl val="0"/>
      </c:catAx>
      <c:valAx>
        <c:axId val="34736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736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706054972295129"/>
          <c:y val="0.93303524559430073"/>
          <c:w val="0.11650863954505687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 dirty="0"/>
              <a:t>Gdje</a:t>
            </a:r>
            <a:r>
              <a:rPr lang="hr-HR" sz="1600" b="1" baseline="0" dirty="0"/>
              <a:t> bi djeca trebala učiti o medijskoj pismenosti?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Učenici 4raz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 školi</c:v>
                </c:pt>
                <c:pt idx="1">
                  <c:v>U obitelji</c:v>
                </c:pt>
                <c:pt idx="2">
                  <c:v>Na IZN ili IZŠK</c:v>
                </c:pt>
                <c:pt idx="3">
                  <c:v>Iz medija</c:v>
                </c:pt>
                <c:pt idx="4">
                  <c:v>Negdje drugo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0.72219999999999995</c:v>
                </c:pt>
                <c:pt idx="1">
                  <c:v>8.3299999999999999E-2</c:v>
                </c:pt>
                <c:pt idx="2">
                  <c:v>2.8000000000000001E-2</c:v>
                </c:pt>
                <c:pt idx="3">
                  <c:v>0.125</c:v>
                </c:pt>
                <c:pt idx="4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3-4FCC-811A-3D3F7E8060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Učenici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 školi</c:v>
                </c:pt>
                <c:pt idx="1">
                  <c:v>U obitelji</c:v>
                </c:pt>
                <c:pt idx="2">
                  <c:v>Na IZN ili IZŠK</c:v>
                </c:pt>
                <c:pt idx="3">
                  <c:v>Iz medija</c:v>
                </c:pt>
                <c:pt idx="4">
                  <c:v>Negdje drugo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 formatCode="0.00%">
                  <c:v>0.62660000000000005</c:v>
                </c:pt>
                <c:pt idx="1">
                  <c:v>0.12</c:v>
                </c:pt>
                <c:pt idx="2">
                  <c:v>0.12</c:v>
                </c:pt>
                <c:pt idx="3" formatCode="0.00%">
                  <c:v>0.21329999999999999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43-4FCC-811A-3D3F7E8060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Učitelji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 školi</c:v>
                </c:pt>
                <c:pt idx="1">
                  <c:v>U obitelji</c:v>
                </c:pt>
                <c:pt idx="2">
                  <c:v>Na IZN ili IZŠK</c:v>
                </c:pt>
                <c:pt idx="3">
                  <c:v>Iz medija</c:v>
                </c:pt>
                <c:pt idx="4">
                  <c:v>Negdje drugo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 formatCode="0%">
                  <c:v>0.7</c:v>
                </c:pt>
                <c:pt idx="1">
                  <c:v>0.67500000000000004</c:v>
                </c:pt>
                <c:pt idx="2" formatCode="0%">
                  <c:v>0.1</c:v>
                </c:pt>
                <c:pt idx="3" formatCode="0%">
                  <c:v>0.05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3-4FCC-811A-3D3F7E8060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 školi</c:v>
                </c:pt>
                <c:pt idx="1">
                  <c:v>U obitelji</c:v>
                </c:pt>
                <c:pt idx="2">
                  <c:v>Na IZN ili IZŠK</c:v>
                </c:pt>
                <c:pt idx="3">
                  <c:v>Iz medija</c:v>
                </c:pt>
                <c:pt idx="4">
                  <c:v>Negdje drugo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0.67920000000000003</c:v>
                </c:pt>
                <c:pt idx="1">
                  <c:v>0.2452</c:v>
                </c:pt>
                <c:pt idx="2">
                  <c:v>0.15090000000000001</c:v>
                </c:pt>
                <c:pt idx="3">
                  <c:v>1.8800000000000001E-2</c:v>
                </c:pt>
                <c:pt idx="4">
                  <c:v>1.8800000000000001E-2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43-4FCC-811A-3D3F7E8060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 školi</c:v>
                </c:pt>
                <c:pt idx="1">
                  <c:v>U obitelji</c:v>
                </c:pt>
                <c:pt idx="2">
                  <c:v>Na IZN ili IZŠK</c:v>
                </c:pt>
                <c:pt idx="3">
                  <c:v>Iz medija</c:v>
                </c:pt>
                <c:pt idx="4">
                  <c:v>Negdje drugo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0.71640000000000004</c:v>
                </c:pt>
                <c:pt idx="1">
                  <c:v>0.28349999999999997</c:v>
                </c:pt>
                <c:pt idx="2">
                  <c:v>8.9550000000000005E-2</c:v>
                </c:pt>
                <c:pt idx="3">
                  <c:v>2.9850000000000002E-2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43-4FCC-811A-3D3F7E806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350000"/>
        <c:axId val="347345080"/>
      </c:barChart>
      <c:catAx>
        <c:axId val="34735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7345080"/>
        <c:crosses val="autoZero"/>
        <c:auto val="1"/>
        <c:lblAlgn val="ctr"/>
        <c:lblOffset val="100"/>
        <c:noMultiLvlLbl val="0"/>
      </c:catAx>
      <c:valAx>
        <c:axId val="347345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735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/>
              <a:t>Kako</a:t>
            </a:r>
            <a:r>
              <a:rPr lang="hr-HR" sz="1800" baseline="0"/>
              <a:t> mediji utječu na mlade?</a:t>
            </a:r>
            <a:endParaRPr lang="hr-HR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Učenici 4 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Više pozitivno</c:v>
                </c:pt>
                <c:pt idx="1">
                  <c:v>Više negativno</c:v>
                </c:pt>
                <c:pt idx="2">
                  <c:v>Podjednako</c:v>
                </c:pt>
                <c:pt idx="3">
                  <c:v>Ne znam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2.7799999999999998E-2</c:v>
                </c:pt>
                <c:pt idx="1">
                  <c:v>9.7199999999999995E-2</c:v>
                </c:pt>
                <c:pt idx="2">
                  <c:v>0.44440000000000002</c:v>
                </c:pt>
                <c:pt idx="3">
                  <c:v>0.43049999999999999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6-41A5-8367-AD346DE58CE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Učenici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Više pozitivno</c:v>
                </c:pt>
                <c:pt idx="1">
                  <c:v>Više negativno</c:v>
                </c:pt>
                <c:pt idx="2">
                  <c:v>Podjednako</c:v>
                </c:pt>
                <c:pt idx="3">
                  <c:v>Ne znam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 formatCode="0%">
                  <c:v>0.2</c:v>
                </c:pt>
                <c:pt idx="1">
                  <c:v>0.1066</c:v>
                </c:pt>
                <c:pt idx="2" formatCode="0%">
                  <c:v>0.52</c:v>
                </c:pt>
                <c:pt idx="3">
                  <c:v>0.17330000000000001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6-41A5-8367-AD346DE58CE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Učitelji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Više pozitivno</c:v>
                </c:pt>
                <c:pt idx="1">
                  <c:v>Više negativno</c:v>
                </c:pt>
                <c:pt idx="2">
                  <c:v>Podjednako</c:v>
                </c:pt>
                <c:pt idx="3">
                  <c:v>Ne znam</c:v>
                </c:pt>
              </c:strCache>
            </c:strRef>
          </c:cat>
          <c:val>
            <c:numRef>
              <c:f>List1!$D$2:$D$5</c:f>
              <c:numCache>
                <c:formatCode>0%</c:formatCode>
                <c:ptCount val="4"/>
                <c:pt idx="0">
                  <c:v>0.05</c:v>
                </c:pt>
                <c:pt idx="1">
                  <c:v>0.45</c:v>
                </c:pt>
                <c:pt idx="2" formatCode="0.00%">
                  <c:v>0.42499999999999999</c:v>
                </c:pt>
                <c:pt idx="3" formatCode="0.00%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66-41A5-8367-AD346DE58CE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Više pozitivno</c:v>
                </c:pt>
                <c:pt idx="1">
                  <c:v>Više negativno</c:v>
                </c:pt>
                <c:pt idx="2">
                  <c:v>Podjednako</c:v>
                </c:pt>
                <c:pt idx="3">
                  <c:v>Ne znam</c:v>
                </c:pt>
              </c:strCache>
            </c:strRef>
          </c:cat>
          <c:val>
            <c:numRef>
              <c:f>List1!$E$2:$E$5</c:f>
              <c:numCache>
                <c:formatCode>0.00%</c:formatCode>
                <c:ptCount val="4"/>
                <c:pt idx="0">
                  <c:v>7.5499999999999998E-2</c:v>
                </c:pt>
                <c:pt idx="1">
                  <c:v>0.3201</c:v>
                </c:pt>
                <c:pt idx="2">
                  <c:v>0.45279999999999998</c:v>
                </c:pt>
                <c:pt idx="3">
                  <c:v>0.15090000000000001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66-41A5-8367-AD346DE58CE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Više pozitivno</c:v>
                </c:pt>
                <c:pt idx="1">
                  <c:v>Više negativno</c:v>
                </c:pt>
                <c:pt idx="2">
                  <c:v>Podjednako</c:v>
                </c:pt>
                <c:pt idx="3">
                  <c:v>Ne znam</c:v>
                </c:pt>
              </c:strCache>
            </c:strRef>
          </c:cat>
          <c:val>
            <c:numRef>
              <c:f>List1!$F$2:$F$5</c:f>
              <c:numCache>
                <c:formatCode>0.00%</c:formatCode>
                <c:ptCount val="4"/>
                <c:pt idx="0" formatCode="0%">
                  <c:v>0.06</c:v>
                </c:pt>
                <c:pt idx="1">
                  <c:v>0.22389999999999999</c:v>
                </c:pt>
                <c:pt idx="2">
                  <c:v>0.64180000000000004</c:v>
                </c:pt>
                <c:pt idx="3" formatCode="0%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66-41A5-8367-AD346DE58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6062735"/>
        <c:axId val="936051087"/>
      </c:barChart>
      <c:catAx>
        <c:axId val="936062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6051087"/>
        <c:crosses val="autoZero"/>
        <c:auto val="1"/>
        <c:lblAlgn val="ctr"/>
        <c:lblOffset val="100"/>
        <c:noMultiLvlLbl val="0"/>
      </c:catAx>
      <c:valAx>
        <c:axId val="93605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36062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/>
              <a:t>Najviše brine u vezi utjecaja medija na djecu...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1030129046369204"/>
          <c:y val="0.14718253968253969"/>
          <c:w val="0.87784904491105276"/>
          <c:h val="0.6263951381077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Roditelji 4 raz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Nasilje u medijima</c:v>
                </c:pt>
                <c:pt idx="1">
                  <c:v>Seksualizacija</c:v>
                </c:pt>
                <c:pt idx="2">
                  <c:v>Vrijeme provedeno pred medijima</c:v>
                </c:pt>
                <c:pt idx="3">
                  <c:v>Streotipi i njiov utjecaj na djecu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0.71689999999999998</c:v>
                </c:pt>
                <c:pt idx="1">
                  <c:v>0.30180000000000001</c:v>
                </c:pt>
                <c:pt idx="2">
                  <c:v>0.18859999999999999</c:v>
                </c:pt>
                <c:pt idx="3" formatCode="0%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5-4ACA-B5B0-C578F27BD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Roditelji 8 raz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Nasilje u medijima</c:v>
                </c:pt>
                <c:pt idx="1">
                  <c:v>Seksualizacija</c:v>
                </c:pt>
                <c:pt idx="2">
                  <c:v>Vrijeme provedeno pred medijima</c:v>
                </c:pt>
                <c:pt idx="3">
                  <c:v>Streotipi i njiov utjecaj na djecu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0.59699999999999998</c:v>
                </c:pt>
                <c:pt idx="1">
                  <c:v>0.25369999999999998</c:v>
                </c:pt>
                <c:pt idx="2">
                  <c:v>0.16417999999999999</c:v>
                </c:pt>
                <c:pt idx="3">
                  <c:v>0.20896000000000001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15-4ACA-B5B0-C578F27BD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Učitelji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Nasilje u medijima</c:v>
                </c:pt>
                <c:pt idx="1">
                  <c:v>Seksualizacija</c:v>
                </c:pt>
                <c:pt idx="2">
                  <c:v>Vrijeme provedeno pred medijima</c:v>
                </c:pt>
                <c:pt idx="3">
                  <c:v>Streotipi i njiov utjecaj na djecu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 formatCode="0.00%">
                  <c:v>0.57499999999999996</c:v>
                </c:pt>
                <c:pt idx="1">
                  <c:v>0.3</c:v>
                </c:pt>
                <c:pt idx="2" formatCode="0.00%">
                  <c:v>0.32500000000000001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15-4ACA-B5B0-C578F27BD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4985544"/>
        <c:axId val="354983904"/>
      </c:barChart>
      <c:catAx>
        <c:axId val="3549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4983904"/>
        <c:crosses val="autoZero"/>
        <c:auto val="1"/>
        <c:lblAlgn val="ctr"/>
        <c:lblOffset val="100"/>
        <c:noMultiLvlLbl val="0"/>
      </c:catAx>
      <c:valAx>
        <c:axId val="35498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49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64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541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611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54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825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93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047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7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74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49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5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71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712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97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00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13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4514-C641-4658-A2AB-F53DA32832AE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3ECF5E-1038-48E6-821F-A56DBEB65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92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3B0F-1A29-44D1-B545-B2F069130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397447" cy="1646302"/>
          </a:xfrm>
        </p:spPr>
        <p:txBody>
          <a:bodyPr/>
          <a:lstStyle/>
          <a:p>
            <a:r>
              <a:rPr lang="hr-HR" dirty="0"/>
              <a:t>Važnost kritičkog odnosa prema medijima kod učenika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2BD39-A466-4CA4-8922-913AD9D15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42719"/>
            <a:ext cx="7766936" cy="1096899"/>
          </a:xfrm>
        </p:spPr>
        <p:txBody>
          <a:bodyPr>
            <a:normAutofit/>
          </a:bodyPr>
          <a:lstStyle/>
          <a:p>
            <a:r>
              <a:rPr lang="hr-HR" dirty="0"/>
              <a:t>Akcijsko istraživanje</a:t>
            </a:r>
          </a:p>
          <a:p>
            <a:pPr algn="r"/>
            <a:r>
              <a:rPr lang="hr-HR" dirty="0" smtClean="0"/>
              <a:t>OŠ </a:t>
            </a:r>
            <a:r>
              <a:rPr lang="hr-HR" smtClean="0"/>
              <a:t>Domovinske zahvalnosti Knin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63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F32B69-6147-4091-AEC5-B4E1A05A1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844114"/>
              </p:ext>
            </p:extLst>
          </p:nvPr>
        </p:nvGraphicFramePr>
        <p:xfrm>
          <a:off x="677863" y="914400"/>
          <a:ext cx="8596312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5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B265-81E0-4039-B99E-24B62E2C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hr-HR" dirty="0"/>
              <a:t>Zaključci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C70A-D340-48A2-8BB0-3456C3AC2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41134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dirty="0"/>
              <a:t>Mlađi učitelji  i roditelji četvratša „opreznije skupine”</a:t>
            </a:r>
          </a:p>
          <a:p>
            <a:pPr>
              <a:lnSpc>
                <a:spcPct val="200000"/>
              </a:lnSpc>
            </a:pPr>
            <a:r>
              <a:rPr lang="hr-HR" dirty="0"/>
              <a:t>Stariji učenici prepušteniji medijima – smanjuje se nadzor roditelja</a:t>
            </a:r>
          </a:p>
          <a:p>
            <a:pPr>
              <a:lnSpc>
                <a:spcPct val="200000"/>
              </a:lnSpc>
            </a:pPr>
            <a:r>
              <a:rPr lang="hr-HR" dirty="0"/>
              <a:t>Škola kao izvor znanja o medijskoj pismenosti </a:t>
            </a:r>
          </a:p>
          <a:p>
            <a:pPr>
              <a:lnSpc>
                <a:spcPct val="200000"/>
              </a:lnSpc>
            </a:pPr>
            <a:endParaRPr lang="hr-HR" dirty="0"/>
          </a:p>
          <a:p>
            <a:pPr algn="ctr">
              <a:buFont typeface="Wingdings" panose="05000000000000000000" pitchFamily="2" charset="2"/>
              <a:buChar char="à"/>
            </a:pPr>
            <a:r>
              <a:rPr lang="hr-HR" dirty="0">
                <a:sym typeface="Wingdings" panose="05000000000000000000" pitchFamily="2" charset="2"/>
              </a:rPr>
              <a:t>Od 4.razreda do 8. razreda učenike osnaživati raznim radionicama, predavanjima, projektima, istraživanjima!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hr-HR" dirty="0">
                <a:sym typeface="Wingdings" panose="05000000000000000000" pitchFamily="2" charset="2"/>
              </a:rPr>
              <a:t>S roditeljima partnerski raditi na kritičkom odnosu prema medijima kod djece! 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86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5679-DCFB-428B-BDD2-93BBE683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148"/>
          </a:xfrm>
        </p:spPr>
        <p:txBody>
          <a:bodyPr/>
          <a:lstStyle/>
          <a:p>
            <a:r>
              <a:rPr lang="hr-HR" dirty="0"/>
              <a:t>Cilj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6BA8F-842E-4C50-B1FA-8C2FCE76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8"/>
            <a:ext cx="8596668" cy="172940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dirty="0"/>
              <a:t>Istražiti kako učenici percipiraju utjecaj medija na sebe, te kako roditelji i učitelji percipiraju utjecaj medija na svoju djecu/ učenike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AB5555-4F49-492B-8088-43C033119CE3}"/>
              </a:ext>
            </a:extLst>
          </p:cNvPr>
          <p:cNvSpPr txBox="1">
            <a:spLocks/>
          </p:cNvSpPr>
          <p:nvPr/>
        </p:nvSpPr>
        <p:spPr>
          <a:xfrm>
            <a:off x="677334" y="2978426"/>
            <a:ext cx="8596668" cy="901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Zadaci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2B6122-4893-4736-88A7-260B6AA15242}"/>
              </a:ext>
            </a:extLst>
          </p:cNvPr>
          <p:cNvSpPr txBox="1">
            <a:spLocks/>
          </p:cNvSpPr>
          <p:nvPr/>
        </p:nvSpPr>
        <p:spPr>
          <a:xfrm>
            <a:off x="677334" y="3690731"/>
            <a:ext cx="8596668" cy="19112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hr-HR" dirty="0"/>
              <a:t>Mediji i učitelji s obzirom na staž</a:t>
            </a:r>
          </a:p>
          <a:p>
            <a:pPr>
              <a:lnSpc>
                <a:spcPct val="200000"/>
              </a:lnSpc>
            </a:pPr>
            <a:r>
              <a:rPr lang="hr-HR" dirty="0"/>
              <a:t>Roditelji – mediji – djeca</a:t>
            </a:r>
          </a:p>
          <a:p>
            <a:pPr>
              <a:lnSpc>
                <a:spcPct val="200000"/>
              </a:lnSpc>
            </a:pPr>
            <a:r>
              <a:rPr lang="hr-HR" dirty="0"/>
              <a:t>Učenička samoprocjena utjecaja medija</a:t>
            </a:r>
          </a:p>
        </p:txBody>
      </p:sp>
    </p:spTree>
    <p:extLst>
      <p:ext uri="{BB962C8B-B14F-4D97-AF65-F5344CB8AC3E}">
        <p14:creationId xmlns:p14="http://schemas.microsoft.com/office/powerpoint/2010/main" val="205885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0739-030A-41FB-8EAE-AE88C39E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Tijek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8A78C-27F0-4AF8-9493-B0E54017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083"/>
            <a:ext cx="8596668" cy="443328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r-HR" dirty="0"/>
              <a:t>Vrijeme provedbe: Svibanj i lipanj 2018./2019.</a:t>
            </a:r>
          </a:p>
          <a:p>
            <a:pPr>
              <a:lnSpc>
                <a:spcPct val="200000"/>
              </a:lnSpc>
            </a:pPr>
            <a:r>
              <a:rPr lang="hr-HR" dirty="0"/>
              <a:t>Ispitanici:</a:t>
            </a:r>
          </a:p>
          <a:p>
            <a:pPr lvl="1">
              <a:lnSpc>
                <a:spcPct val="200000"/>
              </a:lnSpc>
            </a:pPr>
            <a:r>
              <a:rPr lang="hr-HR" dirty="0"/>
              <a:t>Učenici 4. razreda (78 učenika) i 8. razreda (75 učenika) =153 učenika</a:t>
            </a:r>
          </a:p>
          <a:p>
            <a:pPr lvl="1">
              <a:lnSpc>
                <a:spcPct val="200000"/>
              </a:lnSpc>
            </a:pPr>
            <a:r>
              <a:rPr lang="hr-HR" dirty="0"/>
              <a:t>Roditelji četvrtaša (53 roditelja) i roditelji osmaša (67 roditelja) =120 roditelja</a:t>
            </a:r>
          </a:p>
          <a:p>
            <a:pPr lvl="1">
              <a:lnSpc>
                <a:spcPct val="200000"/>
              </a:lnSpc>
            </a:pPr>
            <a:r>
              <a:rPr lang="hr-HR" dirty="0"/>
              <a:t>Učitelji OSDZ (40 učitelja)</a:t>
            </a:r>
          </a:p>
          <a:p>
            <a:pPr>
              <a:lnSpc>
                <a:spcPct val="200000"/>
              </a:lnSpc>
            </a:pPr>
            <a:r>
              <a:rPr lang="hr-HR" dirty="0"/>
              <a:t>Metoda prikupljanja podataka: upitnici</a:t>
            </a:r>
          </a:p>
        </p:txBody>
      </p:sp>
    </p:spTree>
    <p:extLst>
      <p:ext uri="{BB962C8B-B14F-4D97-AF65-F5344CB8AC3E}">
        <p14:creationId xmlns:p14="http://schemas.microsoft.com/office/powerpoint/2010/main" val="2780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DA61-E02B-4D46-861B-C0E5C337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5AE4DA-46E1-4EA7-AEE9-649B395C0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26530"/>
              </p:ext>
            </p:extLst>
          </p:nvPr>
        </p:nvGraphicFramePr>
        <p:xfrm>
          <a:off x="677863" y="1311966"/>
          <a:ext cx="8596312" cy="526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79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9">
            <a:extLst>
              <a:ext uri="{FF2B5EF4-FFF2-40B4-BE49-F238E27FC236}">
                <a16:creationId xmlns:a16="http://schemas.microsoft.com/office/drawing/2014/main" id="{7D83CCAD-5B45-4C31-898C-6058AAC41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263971"/>
              </p:ext>
            </p:extLst>
          </p:nvPr>
        </p:nvGraphicFramePr>
        <p:xfrm>
          <a:off x="1135063" y="1232451"/>
          <a:ext cx="8596312" cy="477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48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07B1-4FC3-496C-9AB5-86061777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2487"/>
          </a:xfrm>
        </p:spPr>
        <p:txBody>
          <a:bodyPr>
            <a:normAutofit/>
          </a:bodyPr>
          <a:lstStyle/>
          <a:p>
            <a:pPr algn="ctr"/>
            <a:r>
              <a:rPr lang="hr-HR" sz="1600" b="1" dirty="0">
                <a:solidFill>
                  <a:schemeClr val="bg1">
                    <a:lumMod val="50000"/>
                  </a:schemeClr>
                </a:solidFill>
              </a:rPr>
              <a:t>Koliko vremena djeca provedu uz medije tijekom dana? </a:t>
            </a:r>
          </a:p>
        </p:txBody>
      </p:sp>
      <p:graphicFrame>
        <p:nvGraphicFramePr>
          <p:cNvPr id="4" name="Grafikon 7">
            <a:extLst>
              <a:ext uri="{FF2B5EF4-FFF2-40B4-BE49-F238E27FC236}">
                <a16:creationId xmlns:a16="http://schemas.microsoft.com/office/drawing/2014/main" id="{A9C79591-EF4B-4189-9660-584D0EF2F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013732"/>
              </p:ext>
            </p:extLst>
          </p:nvPr>
        </p:nvGraphicFramePr>
        <p:xfrm>
          <a:off x="677862" y="1292088"/>
          <a:ext cx="8744434" cy="475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75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C001-CF43-453F-BD30-9CD0E47C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554243"/>
            <a:ext cx="8596668" cy="523461"/>
          </a:xfrm>
        </p:spPr>
        <p:txBody>
          <a:bodyPr>
            <a:normAutofit/>
          </a:bodyPr>
          <a:lstStyle/>
          <a:p>
            <a:pPr algn="ctr"/>
            <a:r>
              <a:rPr lang="hr-HR" sz="1600" b="1" dirty="0">
                <a:solidFill>
                  <a:schemeClr val="bg1">
                    <a:lumMod val="50000"/>
                  </a:schemeClr>
                </a:solidFill>
              </a:rPr>
              <a:t>Medijska pismenost – jesu li čuli za taj pojam?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2FBE24-4225-4576-908F-C9735098D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56185"/>
              </p:ext>
            </p:extLst>
          </p:nvPr>
        </p:nvGraphicFramePr>
        <p:xfrm>
          <a:off x="677863" y="1292088"/>
          <a:ext cx="8596312" cy="474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20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35DA36-DAB0-40FF-9CA7-67CEFB489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61970"/>
              </p:ext>
            </p:extLst>
          </p:nvPr>
        </p:nvGraphicFramePr>
        <p:xfrm>
          <a:off x="717619" y="735979"/>
          <a:ext cx="9499807" cy="538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68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6">
            <a:extLst>
              <a:ext uri="{FF2B5EF4-FFF2-40B4-BE49-F238E27FC236}">
                <a16:creationId xmlns:a16="http://schemas.microsoft.com/office/drawing/2014/main" id="{C0502860-98A9-47B3-8760-A8AFF4774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705506"/>
              </p:ext>
            </p:extLst>
          </p:nvPr>
        </p:nvGraphicFramePr>
        <p:xfrm>
          <a:off x="677862" y="596348"/>
          <a:ext cx="9062485" cy="544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6590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220</Words>
  <Application>Microsoft Office PowerPoint</Application>
  <PresentationFormat>Široki zaslon</PresentationFormat>
  <Paragraphs>33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Važnost kritičkog odnosa prema medijima kod učenika</vt:lpstr>
      <vt:lpstr>Cilj</vt:lpstr>
      <vt:lpstr>Tijek istraživanja</vt:lpstr>
      <vt:lpstr>Rezultati istraživanja</vt:lpstr>
      <vt:lpstr>PowerPoint prezentacija</vt:lpstr>
      <vt:lpstr>Koliko vremena djeca provedu uz medije tijekom dana? </vt:lpstr>
      <vt:lpstr>Medijska pismenost – jesu li čuli za taj pojam?</vt:lpstr>
      <vt:lpstr>PowerPoint prezentacija</vt:lpstr>
      <vt:lpstr>PowerPoint prezentacija</vt:lpstr>
      <vt:lpstr>PowerPoint prezentacija</vt:lpstr>
      <vt:lpstr>Zaključci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Važnost kritičkog odnosa prema medijima kod učenika</dc:title>
  <dc:creator>Marijana Rajić</dc:creator>
  <cp:lastModifiedBy>Ivana Vidović</cp:lastModifiedBy>
  <cp:revision>18</cp:revision>
  <dcterms:created xsi:type="dcterms:W3CDTF">2019-11-28T23:06:48Z</dcterms:created>
  <dcterms:modified xsi:type="dcterms:W3CDTF">2020-04-28T13:22:20Z</dcterms:modified>
</cp:coreProperties>
</file>