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8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Faceți clic pentru editarea stilului de subtitlu al coordonatorului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F412-EC52-402E-82B1-68F9136086F9}" type="datetimeFigureOut">
              <a:rPr lang="ro-RO" smtClean="0"/>
              <a:t>03.11.2019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5940-6199-48D8-AD8F-1451275AB7E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F412-EC52-402E-82B1-68F9136086F9}" type="datetimeFigureOut">
              <a:rPr lang="ro-RO" smtClean="0"/>
              <a:t>03.11.2019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5940-6199-48D8-AD8F-1451275AB7E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F412-EC52-402E-82B1-68F9136086F9}" type="datetimeFigureOut">
              <a:rPr lang="ro-RO" smtClean="0"/>
              <a:t>03.11.2019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5940-6199-48D8-AD8F-1451275AB7E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F412-EC52-402E-82B1-68F9136086F9}" type="datetimeFigureOut">
              <a:rPr lang="ro-RO" smtClean="0"/>
              <a:t>03.11.2019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5940-6199-48D8-AD8F-1451275AB7E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F412-EC52-402E-82B1-68F9136086F9}" type="datetimeFigureOut">
              <a:rPr lang="ro-RO" smtClean="0"/>
              <a:t>03.11.2019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5940-6199-48D8-AD8F-1451275AB7E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F412-EC52-402E-82B1-68F9136086F9}" type="datetimeFigureOut">
              <a:rPr lang="ro-RO" smtClean="0"/>
              <a:t>03.11.2019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5940-6199-48D8-AD8F-1451275AB7E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F412-EC52-402E-82B1-68F9136086F9}" type="datetimeFigureOut">
              <a:rPr lang="ro-RO" smtClean="0"/>
              <a:t>03.11.2019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5940-6199-48D8-AD8F-1451275AB7E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F412-EC52-402E-82B1-68F9136086F9}" type="datetimeFigureOut">
              <a:rPr lang="ro-RO" smtClean="0"/>
              <a:t>03.11.2019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5940-6199-48D8-AD8F-1451275AB7E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F412-EC52-402E-82B1-68F9136086F9}" type="datetimeFigureOut">
              <a:rPr lang="ro-RO" smtClean="0"/>
              <a:t>03.11.2019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5940-6199-48D8-AD8F-1451275AB7E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F412-EC52-402E-82B1-68F9136086F9}" type="datetimeFigureOut">
              <a:rPr lang="ro-RO" smtClean="0"/>
              <a:t>03.11.2019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5940-6199-48D8-AD8F-1451275AB7E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F412-EC52-402E-82B1-68F9136086F9}" type="datetimeFigureOut">
              <a:rPr lang="ro-RO" smtClean="0"/>
              <a:t>03.11.2019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5940-6199-48D8-AD8F-1451275AB7E2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CF412-EC52-402E-82B1-68F9136086F9}" type="datetimeFigureOut">
              <a:rPr lang="ro-RO" smtClean="0"/>
              <a:t>03.11.2019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5940-6199-48D8-AD8F-1451275AB7E2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02624" cy="21876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/>
              <a:t>Building the inclusive and creative school for the future!</a:t>
            </a:r>
            <a:r>
              <a:rPr lang="ro-RO" dirty="0"/>
              <a:t/>
            </a:r>
            <a:br>
              <a:rPr lang="ro-RO" dirty="0"/>
            </a:br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971600" y="3068960"/>
            <a:ext cx="6800800" cy="300188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Erasmus + KA 229 </a:t>
            </a:r>
            <a:endParaRPr lang="ro-RO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o-RO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o-RO" sz="2800" b="1" dirty="0" err="1">
                <a:solidFill>
                  <a:schemeClr val="accent1">
                    <a:lumMod val="75000"/>
                  </a:schemeClr>
                </a:solidFill>
              </a:rPr>
              <a:t>School</a:t>
            </a:r>
            <a:r>
              <a:rPr lang="ro-RO" sz="2800" b="1" dirty="0">
                <a:solidFill>
                  <a:schemeClr val="accent1">
                    <a:lumMod val="75000"/>
                  </a:schemeClr>
                </a:solidFill>
              </a:rPr>
              <a:t> Exchange </a:t>
            </a:r>
            <a:r>
              <a:rPr lang="ro-RO" sz="2800" b="1" dirty="0" err="1">
                <a:solidFill>
                  <a:schemeClr val="accent1">
                    <a:lumMod val="75000"/>
                  </a:schemeClr>
                </a:solidFill>
              </a:rPr>
              <a:t>Partnerships</a:t>
            </a:r>
            <a:endParaRPr lang="ro-RO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(01.09.2019-31.08.2021)</a:t>
            </a:r>
            <a:endParaRPr lang="ro-RO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o-RO" dirty="0"/>
          </a:p>
        </p:txBody>
      </p:sp>
      <p:pic>
        <p:nvPicPr>
          <p:cNvPr id="4" name="Imagine 3" descr="C:\Users\LPS-Roman\Desktop\Erasmus+KA229\logosbeneficaireserasmusleft_e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581128"/>
            <a:ext cx="388843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  <a:latin typeface="Algerian" pitchFamily="82" charset="0"/>
              </a:rPr>
              <a:t>Our Partners</a:t>
            </a:r>
            <a:r>
              <a:rPr lang="ro-RO" dirty="0">
                <a:solidFill>
                  <a:srgbClr val="002060"/>
                </a:solidFill>
                <a:latin typeface="Algerian" pitchFamily="82" charset="0"/>
              </a:rPr>
              <a:t/>
            </a:r>
            <a:br>
              <a:rPr lang="ro-RO" dirty="0">
                <a:solidFill>
                  <a:srgbClr val="002060"/>
                </a:solidFill>
                <a:latin typeface="Algerian" pitchFamily="82" charset="0"/>
              </a:rPr>
            </a:br>
            <a:endParaRPr lang="ro-RO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pt-B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Whitefield Academy Trust- London-United Kingdom</a:t>
            </a:r>
            <a:endParaRPr lang="pt-B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pt-BR" b="1" dirty="0" smtClean="0">
                <a:solidFill>
                  <a:srgbClr val="0070C0"/>
                </a:solidFill>
              </a:rPr>
              <a:t>   Agrupamento </a:t>
            </a:r>
            <a:r>
              <a:rPr lang="pt-BR" b="1" dirty="0">
                <a:solidFill>
                  <a:srgbClr val="0070C0"/>
                </a:solidFill>
              </a:rPr>
              <a:t>de Escolas Francisco de Holanda-Guimaraes-Portugal</a:t>
            </a:r>
            <a:endParaRPr lang="ro-RO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s-ES" b="1" dirty="0" smtClean="0">
                <a:solidFill>
                  <a:srgbClr val="00B050"/>
                </a:solidFill>
              </a:rPr>
              <a:t>IE </a:t>
            </a:r>
            <a:r>
              <a:rPr lang="es-ES" b="1" dirty="0">
                <a:solidFill>
                  <a:srgbClr val="00B050"/>
                </a:solidFill>
              </a:rPr>
              <a:t>Mare de Déu del Portal Bateea-Spain</a:t>
            </a:r>
            <a:endParaRPr lang="ro-RO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</a:rPr>
              <a:t>Special Gymnasium &amp; Lyceum of Athens-Greece</a:t>
            </a:r>
            <a:endParaRPr lang="ro-RO" dirty="0">
              <a:solidFill>
                <a:srgbClr val="FF0000"/>
              </a:solidFill>
            </a:endParaRPr>
          </a:p>
          <a:p>
            <a:endParaRPr lang="ro-R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aim of the project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 </a:t>
            </a:r>
            <a:r>
              <a:rPr lang="ro-RO" dirty="0" smtClean="0"/>
              <a:t>The </a:t>
            </a:r>
            <a:r>
              <a:rPr lang="ro-RO" dirty="0" err="1"/>
              <a:t>purpose</a:t>
            </a:r>
            <a:r>
              <a:rPr lang="ro-RO" dirty="0"/>
              <a:t> </a:t>
            </a:r>
            <a:r>
              <a:rPr lang="ro-RO" dirty="0" err="1"/>
              <a:t>is</a:t>
            </a:r>
            <a:r>
              <a:rPr lang="ro-RO" dirty="0"/>
              <a:t>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 smtClean="0"/>
              <a:t>make</a:t>
            </a:r>
            <a:r>
              <a:rPr lang="en-US" dirty="0" smtClean="0"/>
              <a:t> </a:t>
            </a:r>
            <a:r>
              <a:rPr lang="ro-RO" dirty="0" err="1" smtClean="0"/>
              <a:t>lessons</a:t>
            </a:r>
            <a:r>
              <a:rPr lang="ro-RO" dirty="0" smtClean="0"/>
              <a:t> </a:t>
            </a:r>
            <a:r>
              <a:rPr lang="ro-RO" dirty="0"/>
              <a:t>more </a:t>
            </a:r>
            <a:r>
              <a:rPr lang="ro-RO" dirty="0" err="1"/>
              <a:t>interesting</a:t>
            </a:r>
            <a:r>
              <a:rPr lang="ro-RO" dirty="0"/>
              <a:t> </a:t>
            </a:r>
            <a:r>
              <a:rPr lang="ro-RO" dirty="0" err="1"/>
              <a:t>and</a:t>
            </a:r>
            <a:r>
              <a:rPr lang="ro-RO" dirty="0"/>
              <a:t> </a:t>
            </a:r>
            <a:r>
              <a:rPr lang="ro-RO" dirty="0" err="1"/>
              <a:t>more</a:t>
            </a:r>
            <a:r>
              <a:rPr lang="ro-RO" dirty="0"/>
              <a:t> </a:t>
            </a:r>
            <a:r>
              <a:rPr lang="ro-RO" dirty="0" err="1"/>
              <a:t>accessible</a:t>
            </a:r>
            <a:r>
              <a:rPr lang="ro-RO" dirty="0"/>
              <a:t>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students</a:t>
            </a:r>
            <a:r>
              <a:rPr lang="ro-RO" dirty="0"/>
              <a:t> </a:t>
            </a:r>
            <a:r>
              <a:rPr lang="ro-RO" dirty="0" err="1"/>
              <a:t>who</a:t>
            </a:r>
            <a:r>
              <a:rPr lang="ro-RO" dirty="0"/>
              <a:t> </a:t>
            </a:r>
            <a:r>
              <a:rPr lang="ro-RO" dirty="0" err="1"/>
              <a:t>have</a:t>
            </a:r>
            <a:r>
              <a:rPr lang="ro-RO" dirty="0"/>
              <a:t> </a:t>
            </a:r>
            <a:r>
              <a:rPr lang="ro-RO" dirty="0" err="1"/>
              <a:t>learning</a:t>
            </a:r>
            <a:r>
              <a:rPr lang="ro-RO" dirty="0"/>
              <a:t> </a:t>
            </a:r>
            <a:r>
              <a:rPr lang="ro-RO" dirty="0" err="1"/>
              <a:t>difficulties</a:t>
            </a:r>
            <a:r>
              <a:rPr lang="ro-RO" dirty="0"/>
              <a:t> or </a:t>
            </a:r>
            <a:r>
              <a:rPr lang="ro-RO" dirty="0" err="1"/>
              <a:t>who</a:t>
            </a:r>
            <a:r>
              <a:rPr lang="ro-RO" dirty="0"/>
              <a:t> </a:t>
            </a:r>
            <a:r>
              <a:rPr lang="ro-RO" dirty="0" err="1" smtClean="0"/>
              <a:t>risk</a:t>
            </a:r>
            <a:r>
              <a:rPr lang="en-US" dirty="0" smtClean="0"/>
              <a:t> </a:t>
            </a:r>
            <a:r>
              <a:rPr lang="ro-RO" dirty="0" err="1" smtClean="0"/>
              <a:t>abandoning</a:t>
            </a:r>
            <a:r>
              <a:rPr lang="ro-RO" dirty="0" smtClean="0"/>
              <a:t> </a:t>
            </a:r>
            <a:r>
              <a:rPr lang="ro-RO" dirty="0" err="1"/>
              <a:t>school</a:t>
            </a:r>
            <a:r>
              <a:rPr lang="ro-RO" dirty="0" smtClean="0"/>
              <a:t>.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   T</a:t>
            </a:r>
            <a:r>
              <a:rPr lang="ro-RO" dirty="0" smtClean="0"/>
              <a:t>o </a:t>
            </a:r>
            <a:r>
              <a:rPr lang="ro-RO" dirty="0"/>
              <a:t>integrate in an </a:t>
            </a:r>
            <a:r>
              <a:rPr lang="ro-RO" dirty="0" err="1"/>
              <a:t>efficient</a:t>
            </a:r>
            <a:r>
              <a:rPr lang="ro-RO" dirty="0"/>
              <a:t> </a:t>
            </a:r>
            <a:r>
              <a:rPr lang="ro-RO" dirty="0" err="1"/>
              <a:t>manner</a:t>
            </a:r>
            <a:r>
              <a:rPr lang="ro-RO" dirty="0"/>
              <a:t> </a:t>
            </a:r>
            <a:r>
              <a:rPr lang="ro-RO" dirty="0" err="1"/>
              <a:t>the</a:t>
            </a:r>
            <a:r>
              <a:rPr lang="ro-RO" dirty="0"/>
              <a:t> </a:t>
            </a:r>
            <a:r>
              <a:rPr lang="ro-RO" dirty="0" smtClean="0"/>
              <a:t>creative</a:t>
            </a:r>
            <a:r>
              <a:rPr lang="en-US" dirty="0" smtClean="0"/>
              <a:t> </a:t>
            </a:r>
            <a:r>
              <a:rPr lang="ro-RO" dirty="0" err="1" smtClean="0"/>
              <a:t>methods</a:t>
            </a:r>
            <a:r>
              <a:rPr lang="ro-RO" dirty="0" smtClean="0"/>
              <a:t> </a:t>
            </a:r>
            <a:r>
              <a:rPr lang="ro-RO" dirty="0" err="1"/>
              <a:t>and</a:t>
            </a:r>
            <a:r>
              <a:rPr lang="ro-RO" dirty="0"/>
              <a:t> </a:t>
            </a:r>
            <a:r>
              <a:rPr lang="ro-RO" dirty="0" err="1"/>
              <a:t>instruments</a:t>
            </a:r>
            <a:r>
              <a:rPr lang="ro-RO" dirty="0"/>
              <a:t> of non-formal </a:t>
            </a:r>
            <a:r>
              <a:rPr lang="ro-RO" dirty="0" err="1"/>
              <a:t>education</a:t>
            </a:r>
            <a:r>
              <a:rPr lang="ro-RO" dirty="0"/>
              <a:t> in </a:t>
            </a:r>
            <a:r>
              <a:rPr lang="ro-RO" dirty="0" err="1"/>
              <a:t>their</a:t>
            </a:r>
            <a:r>
              <a:rPr lang="ro-RO" dirty="0"/>
              <a:t> </a:t>
            </a:r>
            <a:r>
              <a:rPr lang="ro-RO" dirty="0" err="1" smtClean="0"/>
              <a:t>lesson</a:t>
            </a:r>
            <a:r>
              <a:rPr lang="en-US" dirty="0" smtClean="0"/>
              <a:t>s.</a:t>
            </a:r>
            <a:endParaRPr lang="ro-R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4032448" cy="11569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o-RO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Objectives</a:t>
            </a:r>
            <a:endParaRPr lang="ro-RO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611560" y="2348880"/>
            <a:ext cx="8075240" cy="39604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o-RO" sz="3800" b="1" dirty="0"/>
              <a:t>O1- </a:t>
            </a:r>
            <a:r>
              <a:rPr lang="ro-RO" sz="3800" b="1" dirty="0" err="1"/>
              <a:t>To</a:t>
            </a:r>
            <a:r>
              <a:rPr lang="ro-RO" sz="3800" b="1" dirty="0"/>
              <a:t> </a:t>
            </a:r>
            <a:r>
              <a:rPr lang="ro-RO" sz="3800" b="1" dirty="0" err="1"/>
              <a:t>increase</a:t>
            </a:r>
            <a:r>
              <a:rPr lang="ro-RO" sz="3800" b="1" dirty="0"/>
              <a:t> </a:t>
            </a:r>
            <a:r>
              <a:rPr lang="ro-RO" sz="3800" b="1" dirty="0" err="1"/>
              <a:t>the</a:t>
            </a:r>
            <a:r>
              <a:rPr lang="ro-RO" sz="3800" b="1" dirty="0"/>
              <a:t> </a:t>
            </a:r>
            <a:r>
              <a:rPr lang="ro-RO" sz="3800" b="1" dirty="0" err="1"/>
              <a:t>interest</a:t>
            </a:r>
            <a:r>
              <a:rPr lang="ro-RO" sz="3800" b="1" dirty="0"/>
              <a:t> in </a:t>
            </a:r>
            <a:r>
              <a:rPr lang="ro-RO" sz="3800" b="1" dirty="0" err="1"/>
              <a:t>school</a:t>
            </a:r>
            <a:r>
              <a:rPr lang="ro-RO" sz="3800" b="1" dirty="0"/>
              <a:t> </a:t>
            </a:r>
            <a:r>
              <a:rPr lang="ro-RO" sz="3800" b="1" dirty="0" err="1"/>
              <a:t>and</a:t>
            </a:r>
            <a:r>
              <a:rPr lang="ro-RO" sz="3800" b="1" dirty="0"/>
              <a:t> </a:t>
            </a:r>
            <a:r>
              <a:rPr lang="ro-RO" sz="3800" b="1" dirty="0" err="1"/>
              <a:t>to</a:t>
            </a:r>
            <a:r>
              <a:rPr lang="ro-RO" sz="3800" b="1" dirty="0"/>
              <a:t> </a:t>
            </a:r>
            <a:r>
              <a:rPr lang="ro-RO" sz="3800" b="1" dirty="0" err="1"/>
              <a:t>achieve</a:t>
            </a:r>
            <a:r>
              <a:rPr lang="ro-RO" sz="3800" b="1" dirty="0"/>
              <a:t> a </a:t>
            </a:r>
            <a:r>
              <a:rPr lang="ro-RO" sz="3800" b="1" dirty="0" err="1"/>
              <a:t>school</a:t>
            </a:r>
            <a:r>
              <a:rPr lang="ro-RO" sz="3800" b="1" dirty="0"/>
              <a:t> </a:t>
            </a:r>
            <a:r>
              <a:rPr lang="ro-RO" sz="3800" b="1" dirty="0" err="1"/>
              <a:t>effectiveness</a:t>
            </a:r>
            <a:r>
              <a:rPr lang="ro-RO" sz="3800" b="1" dirty="0"/>
              <a:t> of 30% more </a:t>
            </a:r>
            <a:r>
              <a:rPr lang="ro-RO" sz="3800" b="1" dirty="0" smtClean="0"/>
              <a:t>for</a:t>
            </a:r>
            <a:r>
              <a:rPr lang="en-US" sz="3800" b="1" dirty="0" smtClean="0"/>
              <a:t> </a:t>
            </a:r>
            <a:r>
              <a:rPr lang="ro-RO" sz="3800" b="1" dirty="0" err="1" smtClean="0"/>
              <a:t>students</a:t>
            </a:r>
            <a:r>
              <a:rPr lang="ro-RO" sz="3800" b="1" dirty="0" smtClean="0"/>
              <a:t> </a:t>
            </a:r>
            <a:r>
              <a:rPr lang="ro-RO" sz="3800" b="1" dirty="0"/>
              <a:t>in </a:t>
            </a:r>
            <a:r>
              <a:rPr lang="ro-RO" sz="3800" b="1" dirty="0" err="1"/>
              <a:t>the</a:t>
            </a:r>
            <a:r>
              <a:rPr lang="ro-RO" sz="3800" b="1" dirty="0"/>
              <a:t> </a:t>
            </a:r>
            <a:r>
              <a:rPr lang="ro-RO" sz="3800" b="1" dirty="0" err="1"/>
              <a:t>partner</a:t>
            </a:r>
            <a:r>
              <a:rPr lang="ro-RO" sz="3800" b="1" dirty="0"/>
              <a:t> </a:t>
            </a:r>
            <a:r>
              <a:rPr lang="ro-RO" sz="3800" b="1" dirty="0" err="1"/>
              <a:t>institutions</a:t>
            </a:r>
            <a:r>
              <a:rPr lang="ro-RO" sz="3800" b="1" dirty="0"/>
              <a:t>, </a:t>
            </a:r>
            <a:r>
              <a:rPr lang="ro-RO" sz="3800" b="1" dirty="0" err="1"/>
              <a:t>who</a:t>
            </a:r>
            <a:r>
              <a:rPr lang="ro-RO" sz="3800" b="1" dirty="0"/>
              <a:t> </a:t>
            </a:r>
            <a:r>
              <a:rPr lang="ro-RO" sz="3800" b="1" dirty="0" err="1"/>
              <a:t>risk</a:t>
            </a:r>
            <a:r>
              <a:rPr lang="ro-RO" sz="3800" b="1" dirty="0"/>
              <a:t> </a:t>
            </a:r>
            <a:r>
              <a:rPr lang="ro-RO" sz="3800" b="1" dirty="0" err="1"/>
              <a:t>abandoning</a:t>
            </a:r>
            <a:r>
              <a:rPr lang="ro-RO" sz="3800" b="1" dirty="0"/>
              <a:t> </a:t>
            </a:r>
            <a:r>
              <a:rPr lang="ro-RO" sz="3800" b="1" dirty="0" err="1"/>
              <a:t>school</a:t>
            </a:r>
            <a:r>
              <a:rPr lang="ro-RO" sz="3800" b="1" dirty="0"/>
              <a:t> or </a:t>
            </a:r>
            <a:r>
              <a:rPr lang="ro-RO" sz="3800" b="1" dirty="0" err="1"/>
              <a:t>who</a:t>
            </a:r>
            <a:r>
              <a:rPr lang="ro-RO" sz="3800" b="1" dirty="0"/>
              <a:t> </a:t>
            </a:r>
            <a:r>
              <a:rPr lang="ro-RO" sz="3800" b="1" dirty="0" err="1"/>
              <a:t>have</a:t>
            </a:r>
            <a:r>
              <a:rPr lang="ro-RO" sz="3800" b="1" dirty="0"/>
              <a:t> </a:t>
            </a:r>
            <a:r>
              <a:rPr lang="ro-RO" sz="3800" b="1" dirty="0" err="1"/>
              <a:t>difficulties</a:t>
            </a:r>
            <a:r>
              <a:rPr lang="ro-RO" sz="3800" b="1" dirty="0"/>
              <a:t> in </a:t>
            </a:r>
            <a:r>
              <a:rPr lang="ro-RO" sz="3800" b="1" dirty="0" err="1"/>
              <a:t>learning</a:t>
            </a:r>
            <a:r>
              <a:rPr lang="ro-RO" sz="3800" b="1" dirty="0"/>
              <a:t>.</a:t>
            </a:r>
          </a:p>
          <a:p>
            <a:r>
              <a:rPr lang="ro-RO" sz="3800" b="1" dirty="0"/>
              <a:t>O2- </a:t>
            </a:r>
            <a:r>
              <a:rPr lang="ro-RO" sz="3800" b="1" dirty="0" err="1"/>
              <a:t>To</a:t>
            </a:r>
            <a:r>
              <a:rPr lang="ro-RO" sz="3800" b="1" dirty="0"/>
              <a:t> </a:t>
            </a:r>
            <a:r>
              <a:rPr lang="ro-RO" sz="3800" b="1" dirty="0" err="1"/>
              <a:t>reach</a:t>
            </a:r>
            <a:r>
              <a:rPr lang="ro-RO" sz="3800" b="1" dirty="0"/>
              <a:t> a 10 % </a:t>
            </a:r>
            <a:r>
              <a:rPr lang="ro-RO" sz="3800" b="1" dirty="0" err="1"/>
              <a:t>drop</a:t>
            </a:r>
            <a:r>
              <a:rPr lang="ro-RO" sz="3800" b="1" dirty="0"/>
              <a:t> in </a:t>
            </a:r>
            <a:r>
              <a:rPr lang="ro-RO" sz="3800" b="1" dirty="0" err="1"/>
              <a:t>the</a:t>
            </a:r>
            <a:r>
              <a:rPr lang="ro-RO" sz="3800" b="1" dirty="0"/>
              <a:t> rate of </a:t>
            </a:r>
            <a:r>
              <a:rPr lang="ro-RO" sz="3800" b="1" dirty="0" err="1"/>
              <a:t>school</a:t>
            </a:r>
            <a:r>
              <a:rPr lang="ro-RO" sz="3800" b="1" dirty="0"/>
              <a:t> </a:t>
            </a:r>
            <a:r>
              <a:rPr lang="ro-RO" sz="3800" b="1" dirty="0" err="1"/>
              <a:t>abandonment</a:t>
            </a:r>
            <a:r>
              <a:rPr lang="ro-RO" sz="3800" b="1" dirty="0"/>
              <a:t> </a:t>
            </a:r>
            <a:r>
              <a:rPr lang="ro-RO" sz="3800" b="1" dirty="0" err="1"/>
              <a:t>during</a:t>
            </a:r>
            <a:r>
              <a:rPr lang="ro-RO" sz="3800" b="1" dirty="0"/>
              <a:t> </a:t>
            </a:r>
            <a:r>
              <a:rPr lang="ro-RO" sz="3800" b="1" dirty="0" err="1"/>
              <a:t>the</a:t>
            </a:r>
            <a:r>
              <a:rPr lang="ro-RO" sz="3800" b="1" dirty="0"/>
              <a:t> 2 </a:t>
            </a:r>
            <a:r>
              <a:rPr lang="ro-RO" sz="3800" b="1" dirty="0" err="1"/>
              <a:t>years</a:t>
            </a:r>
            <a:r>
              <a:rPr lang="ro-RO" sz="3800" b="1" dirty="0"/>
              <a:t> of </a:t>
            </a:r>
            <a:r>
              <a:rPr lang="ro-RO" sz="3800" b="1" dirty="0" err="1"/>
              <a:t>our</a:t>
            </a:r>
            <a:r>
              <a:rPr lang="ro-RO" sz="3800" b="1" dirty="0"/>
              <a:t> </a:t>
            </a:r>
            <a:r>
              <a:rPr lang="ro-RO" sz="3800" b="1" dirty="0" err="1"/>
              <a:t>project</a:t>
            </a:r>
            <a:r>
              <a:rPr lang="ro-RO" sz="3800" b="1" dirty="0"/>
              <a:t> in </a:t>
            </a:r>
            <a:r>
              <a:rPr lang="ro-RO" sz="3800" b="1" dirty="0" err="1" smtClean="0"/>
              <a:t>all</a:t>
            </a:r>
            <a:r>
              <a:rPr lang="en-US" sz="3800" b="1" dirty="0" smtClean="0"/>
              <a:t> </a:t>
            </a:r>
            <a:r>
              <a:rPr lang="ro-RO" sz="3800" b="1" dirty="0" err="1" smtClean="0"/>
              <a:t>partner</a:t>
            </a:r>
            <a:r>
              <a:rPr lang="ro-RO" sz="3800" b="1" dirty="0" smtClean="0"/>
              <a:t> </a:t>
            </a:r>
            <a:r>
              <a:rPr lang="ro-RO" sz="3800" b="1" dirty="0" err="1"/>
              <a:t>schools</a:t>
            </a:r>
            <a:r>
              <a:rPr lang="ro-RO" sz="3800" b="1" dirty="0"/>
              <a:t> .</a:t>
            </a:r>
          </a:p>
          <a:p>
            <a:r>
              <a:rPr lang="ro-RO" sz="3800" b="1" dirty="0"/>
              <a:t>O3 </a:t>
            </a:r>
            <a:r>
              <a:rPr lang="ro-RO" sz="3800" b="1" dirty="0" err="1"/>
              <a:t>-To</a:t>
            </a:r>
            <a:r>
              <a:rPr lang="ro-RO" sz="3800" b="1" dirty="0"/>
              <a:t> </a:t>
            </a:r>
            <a:r>
              <a:rPr lang="ro-RO" sz="3800" b="1" dirty="0" err="1"/>
              <a:t>train</a:t>
            </a:r>
            <a:r>
              <a:rPr lang="ro-RO" sz="3800" b="1" dirty="0"/>
              <a:t> a </a:t>
            </a:r>
            <a:r>
              <a:rPr lang="ro-RO" sz="3800" b="1" dirty="0" err="1"/>
              <a:t>number</a:t>
            </a:r>
            <a:r>
              <a:rPr lang="ro-RO" sz="3800" b="1" dirty="0"/>
              <a:t> of 59 </a:t>
            </a:r>
            <a:r>
              <a:rPr lang="ro-RO" sz="3800" b="1" dirty="0" err="1"/>
              <a:t>teachers</a:t>
            </a:r>
            <a:r>
              <a:rPr lang="ro-RO" sz="3800" b="1" dirty="0"/>
              <a:t> </a:t>
            </a:r>
            <a:r>
              <a:rPr lang="ro-RO" sz="3800" b="1" dirty="0" err="1"/>
              <a:t>from</a:t>
            </a:r>
            <a:r>
              <a:rPr lang="ro-RO" sz="3800" b="1" dirty="0"/>
              <a:t> </a:t>
            </a:r>
            <a:r>
              <a:rPr lang="ro-RO" sz="3800" b="1" dirty="0" err="1"/>
              <a:t>all</a:t>
            </a:r>
            <a:r>
              <a:rPr lang="ro-RO" sz="3800" b="1" dirty="0"/>
              <a:t> </a:t>
            </a:r>
            <a:r>
              <a:rPr lang="ro-RO" sz="3800" b="1" dirty="0" err="1"/>
              <a:t>partner</a:t>
            </a:r>
            <a:r>
              <a:rPr lang="ro-RO" sz="3800" b="1" dirty="0"/>
              <a:t> </a:t>
            </a:r>
            <a:r>
              <a:rPr lang="ro-RO" sz="3800" b="1" dirty="0" err="1"/>
              <a:t>institutions</a:t>
            </a:r>
            <a:r>
              <a:rPr lang="ro-RO" sz="3800" b="1" dirty="0"/>
              <a:t> </a:t>
            </a:r>
            <a:r>
              <a:rPr lang="ro-RO" sz="3800" b="1" dirty="0" err="1"/>
              <a:t>regarding</a:t>
            </a:r>
            <a:r>
              <a:rPr lang="ro-RO" sz="3800" b="1" dirty="0"/>
              <a:t> non-formal </a:t>
            </a:r>
            <a:r>
              <a:rPr lang="ro-RO" sz="3800" b="1" dirty="0" err="1"/>
              <a:t>methods</a:t>
            </a:r>
            <a:r>
              <a:rPr lang="ro-RO" sz="3800" b="1" dirty="0"/>
              <a:t> </a:t>
            </a:r>
            <a:r>
              <a:rPr lang="ro-RO" sz="3800" b="1" dirty="0" smtClean="0"/>
              <a:t>of</a:t>
            </a:r>
            <a:r>
              <a:rPr lang="en-US" sz="3800" b="1" dirty="0" smtClean="0"/>
              <a:t> </a:t>
            </a:r>
            <a:r>
              <a:rPr lang="ro-RO" sz="3800" b="1" dirty="0" err="1" smtClean="0"/>
              <a:t>teaching</a:t>
            </a:r>
            <a:r>
              <a:rPr lang="ro-RO" sz="3800" b="1" dirty="0" smtClean="0"/>
              <a:t> </a:t>
            </a:r>
            <a:r>
              <a:rPr lang="ro-RO" sz="3800" b="1" dirty="0" err="1"/>
              <a:t>and</a:t>
            </a:r>
            <a:r>
              <a:rPr lang="ro-RO" sz="3800" b="1" dirty="0"/>
              <a:t> </a:t>
            </a:r>
            <a:r>
              <a:rPr lang="ro-RO" sz="3800" b="1" dirty="0" err="1"/>
              <a:t>learning</a:t>
            </a:r>
            <a:r>
              <a:rPr lang="ro-RO" sz="3800" b="1" dirty="0"/>
              <a:t> for </a:t>
            </a:r>
            <a:r>
              <a:rPr lang="ro-RO" sz="3800" b="1" dirty="0" err="1"/>
              <a:t>students</a:t>
            </a:r>
            <a:r>
              <a:rPr lang="ro-RO" sz="3800" b="1" dirty="0"/>
              <a:t> </a:t>
            </a:r>
            <a:r>
              <a:rPr lang="ro-RO" sz="3800" b="1" dirty="0" err="1"/>
              <a:t>with</a:t>
            </a:r>
            <a:r>
              <a:rPr lang="ro-RO" sz="3800" b="1" dirty="0"/>
              <a:t> CES/SEN or social </a:t>
            </a:r>
            <a:r>
              <a:rPr lang="ro-RO" sz="3800" b="1" dirty="0" err="1"/>
              <a:t>problems</a:t>
            </a:r>
            <a:r>
              <a:rPr lang="ro-RO" sz="3800" b="1" dirty="0"/>
              <a:t>.</a:t>
            </a:r>
          </a:p>
          <a:p>
            <a:r>
              <a:rPr lang="ro-RO" sz="3800" b="1" dirty="0"/>
              <a:t>O4 </a:t>
            </a:r>
            <a:r>
              <a:rPr lang="ro-RO" sz="3800" b="1" dirty="0" err="1"/>
              <a:t>-To</a:t>
            </a:r>
            <a:r>
              <a:rPr lang="ro-RO" sz="3800" b="1" dirty="0"/>
              <a:t> integrate a </a:t>
            </a:r>
            <a:r>
              <a:rPr lang="ro-RO" sz="3800" b="1" dirty="0" err="1"/>
              <a:t>group</a:t>
            </a:r>
            <a:r>
              <a:rPr lang="ro-RO" sz="3800" b="1" dirty="0"/>
              <a:t> of 65 </a:t>
            </a:r>
            <a:r>
              <a:rPr lang="ro-RO" sz="3800" b="1" dirty="0" err="1"/>
              <a:t>students</a:t>
            </a:r>
            <a:r>
              <a:rPr lang="ro-RO" sz="3800" b="1" dirty="0"/>
              <a:t> </a:t>
            </a:r>
            <a:r>
              <a:rPr lang="ro-RO" sz="3800" b="1" dirty="0" err="1"/>
              <a:t>with</a:t>
            </a:r>
            <a:r>
              <a:rPr lang="ro-RO" sz="3800" b="1" dirty="0"/>
              <a:t> </a:t>
            </a:r>
            <a:r>
              <a:rPr lang="ro-RO" sz="3800" b="1" dirty="0" err="1"/>
              <a:t>learning</a:t>
            </a:r>
            <a:r>
              <a:rPr lang="ro-RO" sz="3800" b="1" dirty="0"/>
              <a:t> </a:t>
            </a:r>
            <a:r>
              <a:rPr lang="ro-RO" sz="3800" b="1" dirty="0" err="1"/>
              <a:t>difficulties</a:t>
            </a:r>
            <a:r>
              <a:rPr lang="ro-RO" sz="3800" b="1" dirty="0"/>
              <a:t>, </a:t>
            </a:r>
            <a:r>
              <a:rPr lang="ro-RO" sz="3800" b="1" dirty="0" err="1"/>
              <a:t>coming</a:t>
            </a:r>
            <a:r>
              <a:rPr lang="ro-RO" sz="3800" b="1" dirty="0"/>
              <a:t> </a:t>
            </a:r>
            <a:r>
              <a:rPr lang="ro-RO" sz="3800" b="1" dirty="0" err="1"/>
              <a:t>from</a:t>
            </a:r>
            <a:r>
              <a:rPr lang="ro-RO" sz="3800" b="1" dirty="0"/>
              <a:t> </a:t>
            </a:r>
            <a:r>
              <a:rPr lang="ro-RO" sz="3800" b="1" dirty="0" err="1"/>
              <a:t>all</a:t>
            </a:r>
            <a:r>
              <a:rPr lang="ro-RO" sz="3800" b="1" dirty="0"/>
              <a:t> </a:t>
            </a:r>
            <a:r>
              <a:rPr lang="ro-RO" sz="3800" b="1" dirty="0" err="1"/>
              <a:t>partner</a:t>
            </a:r>
            <a:r>
              <a:rPr lang="ro-RO" sz="3800" b="1" dirty="0"/>
              <a:t> </a:t>
            </a:r>
            <a:r>
              <a:rPr lang="ro-RO" sz="3800" b="1" dirty="0" err="1"/>
              <a:t>institutions</a:t>
            </a:r>
            <a:r>
              <a:rPr lang="ro-RO" sz="3800" b="1" dirty="0"/>
              <a:t>, in creative non-formal </a:t>
            </a:r>
            <a:r>
              <a:rPr lang="ro-RO" sz="3800" b="1" dirty="0" err="1"/>
              <a:t>learning</a:t>
            </a:r>
            <a:r>
              <a:rPr lang="ro-RO" sz="3800" b="1" dirty="0"/>
              <a:t> </a:t>
            </a:r>
            <a:r>
              <a:rPr lang="ro-RO" sz="3800" b="1" dirty="0" err="1"/>
              <a:t>activities</a:t>
            </a:r>
            <a:r>
              <a:rPr lang="ro-RO" sz="3800" b="1" dirty="0"/>
              <a:t>.</a:t>
            </a:r>
          </a:p>
          <a:p>
            <a:endParaRPr lang="ro-RO" dirty="0"/>
          </a:p>
        </p:txBody>
      </p:sp>
      <p:sp>
        <p:nvSpPr>
          <p:cNvPr id="4" name="Săgeată în jos 3"/>
          <p:cNvSpPr/>
          <p:nvPr/>
        </p:nvSpPr>
        <p:spPr>
          <a:xfrm>
            <a:off x="4644008" y="1556792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Săgeată în jos 4"/>
          <p:cNvSpPr/>
          <p:nvPr/>
        </p:nvSpPr>
        <p:spPr>
          <a:xfrm>
            <a:off x="755576" y="1412776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Săgeată în jos 5"/>
          <p:cNvSpPr/>
          <p:nvPr/>
        </p:nvSpPr>
        <p:spPr>
          <a:xfrm>
            <a:off x="3419872" y="1772816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Săgeată în jos 6"/>
          <p:cNvSpPr/>
          <p:nvPr/>
        </p:nvSpPr>
        <p:spPr>
          <a:xfrm>
            <a:off x="2195736" y="1412776"/>
            <a:ext cx="50405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968552" cy="115699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o-RO" dirty="0"/>
              <a:t> </a:t>
            </a:r>
            <a:r>
              <a:rPr lang="ro-RO" dirty="0" smtClean="0"/>
              <a:t>T</a:t>
            </a:r>
            <a:r>
              <a:rPr lang="en-US" dirty="0" smtClean="0"/>
              <a:t>HE RESULTS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/>
            <a:r>
              <a:rPr lang="ro-RO" b="1" dirty="0" err="1">
                <a:solidFill>
                  <a:srgbClr val="00B050"/>
                </a:solidFill>
              </a:rPr>
              <a:t>to</a:t>
            </a:r>
            <a:r>
              <a:rPr lang="ro-RO" b="1" dirty="0">
                <a:solidFill>
                  <a:srgbClr val="00B050"/>
                </a:solidFill>
              </a:rPr>
              <a:t> reintegrate </a:t>
            </a:r>
            <a:r>
              <a:rPr lang="ro-RO" b="1" dirty="0" err="1">
                <a:solidFill>
                  <a:srgbClr val="00B050"/>
                </a:solidFill>
              </a:rPr>
              <a:t>and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support</a:t>
            </a:r>
            <a:r>
              <a:rPr lang="ro-RO" b="1" dirty="0">
                <a:solidFill>
                  <a:srgbClr val="00B050"/>
                </a:solidFill>
              </a:rPr>
              <a:t> cca 20% of </a:t>
            </a:r>
            <a:r>
              <a:rPr lang="ro-RO" b="1" dirty="0" err="1">
                <a:solidFill>
                  <a:srgbClr val="00B050"/>
                </a:solidFill>
              </a:rPr>
              <a:t>the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students</a:t>
            </a:r>
            <a:r>
              <a:rPr lang="ro-RO" b="1" dirty="0">
                <a:solidFill>
                  <a:srgbClr val="00B050"/>
                </a:solidFill>
              </a:rPr>
              <a:t> on </a:t>
            </a:r>
            <a:r>
              <a:rPr lang="ro-RO" b="1" dirty="0" err="1">
                <a:solidFill>
                  <a:srgbClr val="00B050"/>
                </a:solidFill>
              </a:rPr>
              <a:t>the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verge</a:t>
            </a:r>
            <a:r>
              <a:rPr lang="ro-RO" b="1" dirty="0">
                <a:solidFill>
                  <a:srgbClr val="00B050"/>
                </a:solidFill>
              </a:rPr>
              <a:t> of </a:t>
            </a:r>
            <a:r>
              <a:rPr lang="ro-RO" b="1" dirty="0" err="1">
                <a:solidFill>
                  <a:srgbClr val="00B050"/>
                </a:solidFill>
              </a:rPr>
              <a:t>school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abandonment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and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being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expelled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due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to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absences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unaccounted</a:t>
            </a:r>
            <a:r>
              <a:rPr lang="ro-RO" b="1" dirty="0">
                <a:solidFill>
                  <a:srgbClr val="00B050"/>
                </a:solidFill>
              </a:rPr>
              <a:t>,</a:t>
            </a:r>
          </a:p>
          <a:p>
            <a:pPr lvl="0"/>
            <a:r>
              <a:rPr lang="ro-RO" b="1" dirty="0" err="1">
                <a:solidFill>
                  <a:srgbClr val="00B050"/>
                </a:solidFill>
              </a:rPr>
              <a:t>to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involve</a:t>
            </a:r>
            <a:r>
              <a:rPr lang="ro-RO" b="1" dirty="0">
                <a:solidFill>
                  <a:srgbClr val="00B050"/>
                </a:solidFill>
              </a:rPr>
              <a:t> 55 </a:t>
            </a:r>
            <a:r>
              <a:rPr lang="ro-RO" b="1" dirty="0" err="1">
                <a:solidFill>
                  <a:srgbClr val="00B050"/>
                </a:solidFill>
              </a:rPr>
              <a:t>students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and</a:t>
            </a:r>
            <a:r>
              <a:rPr lang="ro-RO" b="1" dirty="0">
                <a:solidFill>
                  <a:srgbClr val="00B050"/>
                </a:solidFill>
              </a:rPr>
              <a:t> 59 </a:t>
            </a:r>
            <a:r>
              <a:rPr lang="ro-RO" b="1" dirty="0" err="1">
                <a:solidFill>
                  <a:srgbClr val="00B050"/>
                </a:solidFill>
              </a:rPr>
              <a:t>teachers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from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all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partners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school</a:t>
            </a:r>
            <a:r>
              <a:rPr lang="ro-RO" b="1" dirty="0">
                <a:solidFill>
                  <a:srgbClr val="00B050"/>
                </a:solidFill>
              </a:rPr>
              <a:t> in  </a:t>
            </a:r>
            <a:r>
              <a:rPr lang="ro-RO" b="1" dirty="0" err="1">
                <a:solidFill>
                  <a:srgbClr val="00B050"/>
                </a:solidFill>
              </a:rPr>
              <a:t>the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international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meetings</a:t>
            </a:r>
            <a:r>
              <a:rPr lang="ro-RO" b="1" dirty="0">
                <a:solidFill>
                  <a:srgbClr val="00B050"/>
                </a:solidFill>
              </a:rPr>
              <a:t>, </a:t>
            </a:r>
          </a:p>
          <a:p>
            <a:pPr lvl="0"/>
            <a:r>
              <a:rPr lang="ro-RO" b="1" dirty="0">
                <a:solidFill>
                  <a:srgbClr val="00B050"/>
                </a:solidFill>
              </a:rPr>
              <a:t>60 </a:t>
            </a:r>
            <a:r>
              <a:rPr lang="ro-RO" b="1" dirty="0" err="1">
                <a:solidFill>
                  <a:srgbClr val="00B050"/>
                </a:solidFill>
              </a:rPr>
              <a:t>students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from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different</a:t>
            </a:r>
            <a:r>
              <a:rPr lang="ro-RO" b="1" dirty="0">
                <a:solidFill>
                  <a:srgbClr val="00B050"/>
                </a:solidFill>
              </a:rPr>
              <a:t> social </a:t>
            </a:r>
            <a:r>
              <a:rPr lang="ro-RO" b="1" dirty="0" err="1">
                <a:solidFill>
                  <a:srgbClr val="00B050"/>
                </a:solidFill>
              </a:rPr>
              <a:t>categories</a:t>
            </a:r>
            <a:r>
              <a:rPr lang="ro-RO" b="1" dirty="0">
                <a:solidFill>
                  <a:srgbClr val="00B050"/>
                </a:solidFill>
              </a:rPr>
              <a:t>, </a:t>
            </a:r>
            <a:r>
              <a:rPr lang="ro-RO" b="1" dirty="0" err="1">
                <a:solidFill>
                  <a:srgbClr val="00B050"/>
                </a:solidFill>
              </a:rPr>
              <a:t>having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different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problems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who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will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work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together</a:t>
            </a:r>
            <a:r>
              <a:rPr lang="ro-RO" b="1" dirty="0">
                <a:solidFill>
                  <a:srgbClr val="00B050"/>
                </a:solidFill>
              </a:rPr>
              <a:t> on </a:t>
            </a:r>
            <a:r>
              <a:rPr lang="ro-RO" b="1" dirty="0" err="1">
                <a:solidFill>
                  <a:srgbClr val="00B050"/>
                </a:solidFill>
              </a:rPr>
              <a:t>etwinning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project</a:t>
            </a:r>
            <a:endParaRPr lang="ro-RO" b="1" dirty="0">
              <a:solidFill>
                <a:srgbClr val="00B050"/>
              </a:solidFill>
            </a:endParaRPr>
          </a:p>
          <a:p>
            <a:pPr lvl="0"/>
            <a:r>
              <a:rPr lang="ro-RO" b="1" dirty="0">
                <a:solidFill>
                  <a:srgbClr val="00B050"/>
                </a:solidFill>
              </a:rPr>
              <a:t>59 </a:t>
            </a:r>
            <a:r>
              <a:rPr lang="ro-RO" b="1" dirty="0" err="1">
                <a:solidFill>
                  <a:srgbClr val="00B050"/>
                </a:solidFill>
              </a:rPr>
              <a:t>teachers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will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enrich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the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approach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techniques</a:t>
            </a:r>
            <a:r>
              <a:rPr lang="ro-RO" b="1" dirty="0">
                <a:solidFill>
                  <a:srgbClr val="00B050"/>
                </a:solidFill>
              </a:rPr>
              <a:t> for more </a:t>
            </a:r>
            <a:r>
              <a:rPr lang="ro-RO" b="1" dirty="0" err="1">
                <a:solidFill>
                  <a:srgbClr val="00B050"/>
                </a:solidFill>
              </a:rPr>
              <a:t>attractive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lessons</a:t>
            </a:r>
            <a:r>
              <a:rPr lang="ro-RO" b="1" dirty="0">
                <a:solidFill>
                  <a:srgbClr val="00B050"/>
                </a:solidFill>
              </a:rPr>
              <a:t>, a creative </a:t>
            </a:r>
            <a:r>
              <a:rPr lang="ro-RO" b="1" dirty="0" err="1">
                <a:solidFill>
                  <a:srgbClr val="00B050"/>
                </a:solidFill>
              </a:rPr>
              <a:t>mini-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guide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and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the</a:t>
            </a:r>
            <a:r>
              <a:rPr lang="ro-RO" b="1" dirty="0">
                <a:solidFill>
                  <a:srgbClr val="00B050"/>
                </a:solidFill>
              </a:rPr>
              <a:t> data </a:t>
            </a:r>
            <a:r>
              <a:rPr lang="ro-RO" b="1" dirty="0" err="1">
                <a:solidFill>
                  <a:srgbClr val="00B050"/>
                </a:solidFill>
              </a:rPr>
              <a:t>bank</a:t>
            </a:r>
            <a:r>
              <a:rPr lang="ro-RO" b="1" dirty="0">
                <a:solidFill>
                  <a:srgbClr val="00B050"/>
                </a:solidFill>
              </a:rPr>
              <a:t>, </a:t>
            </a:r>
            <a:r>
              <a:rPr lang="ro-RO" b="1" dirty="0" err="1">
                <a:solidFill>
                  <a:srgbClr val="00B050"/>
                </a:solidFill>
              </a:rPr>
              <a:t>will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be</a:t>
            </a:r>
            <a:r>
              <a:rPr lang="ro-RO" b="1" dirty="0">
                <a:solidFill>
                  <a:srgbClr val="00B050"/>
                </a:solidFill>
              </a:rPr>
              <a:t> made </a:t>
            </a:r>
            <a:r>
              <a:rPr lang="ro-RO" b="1" dirty="0" err="1">
                <a:solidFill>
                  <a:srgbClr val="00B050"/>
                </a:solidFill>
              </a:rPr>
              <a:t>available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to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every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person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involved</a:t>
            </a:r>
            <a:r>
              <a:rPr lang="ro-RO" b="1" dirty="0">
                <a:solidFill>
                  <a:srgbClr val="00B050"/>
                </a:solidFill>
              </a:rPr>
              <a:t> in </a:t>
            </a:r>
            <a:r>
              <a:rPr lang="ro-RO" b="1" dirty="0" err="1">
                <a:solidFill>
                  <a:srgbClr val="00B050"/>
                </a:solidFill>
              </a:rPr>
              <a:t>the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educational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ro-RO" b="1" dirty="0" err="1">
                <a:solidFill>
                  <a:srgbClr val="00B050"/>
                </a:solidFill>
              </a:rPr>
              <a:t>process</a:t>
            </a:r>
            <a:r>
              <a:rPr lang="ro-RO" b="1" dirty="0">
                <a:solidFill>
                  <a:srgbClr val="00B050"/>
                </a:solidFill>
              </a:rPr>
              <a:t> .</a:t>
            </a:r>
          </a:p>
          <a:p>
            <a:endParaRPr lang="ro-R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o-RO" dirty="0">
                <a:solidFill>
                  <a:srgbClr val="00B050"/>
                </a:solidFill>
              </a:rPr>
              <a:t>The </a:t>
            </a:r>
            <a:r>
              <a:rPr lang="ro-RO" dirty="0" err="1">
                <a:solidFill>
                  <a:srgbClr val="00B050"/>
                </a:solidFill>
              </a:rPr>
              <a:t>first</a:t>
            </a:r>
            <a:r>
              <a:rPr lang="ro-RO" dirty="0">
                <a:solidFill>
                  <a:srgbClr val="00B050"/>
                </a:solidFill>
              </a:rPr>
              <a:t> </a:t>
            </a:r>
            <a:r>
              <a:rPr lang="ro-RO" dirty="0" err="1">
                <a:solidFill>
                  <a:srgbClr val="00B050"/>
                </a:solidFill>
              </a:rPr>
              <a:t>year</a:t>
            </a:r>
            <a:r>
              <a:rPr lang="ro-RO" dirty="0">
                <a:solidFill>
                  <a:srgbClr val="00B050"/>
                </a:solidFill>
              </a:rPr>
              <a:t> </a:t>
            </a:r>
            <a:r>
              <a:rPr lang="ro-RO" dirty="0" err="1">
                <a:solidFill>
                  <a:srgbClr val="00B050"/>
                </a:solidFill>
              </a:rPr>
              <a:t>will</a:t>
            </a:r>
            <a:r>
              <a:rPr lang="ro-RO" dirty="0">
                <a:solidFill>
                  <a:srgbClr val="00B050"/>
                </a:solidFill>
              </a:rPr>
              <a:t> </a:t>
            </a:r>
            <a:r>
              <a:rPr lang="ro-RO" dirty="0" err="1">
                <a:solidFill>
                  <a:srgbClr val="00B050"/>
                </a:solidFill>
              </a:rPr>
              <a:t>have</a:t>
            </a:r>
            <a:r>
              <a:rPr lang="ro-RO" dirty="0">
                <a:solidFill>
                  <a:srgbClr val="00B050"/>
                </a:solidFill>
              </a:rPr>
              <a:t> as </a:t>
            </a:r>
            <a:r>
              <a:rPr lang="ro-RO" dirty="0" err="1" smtClean="0">
                <a:solidFill>
                  <a:srgbClr val="00B050"/>
                </a:solidFill>
              </a:rPr>
              <a:t>highlights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2019-2020 </a:t>
            </a:r>
            <a:endParaRPr lang="ro-RO" dirty="0">
              <a:solidFill>
                <a:srgbClr val="00B050"/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o-RO" sz="5400" b="1" i="1" dirty="0">
                <a:solidFill>
                  <a:srgbClr val="00B050"/>
                </a:solidFill>
              </a:rPr>
              <a:t>“ Creative </a:t>
            </a:r>
            <a:r>
              <a:rPr lang="ro-RO" sz="5400" b="1" i="1" dirty="0" err="1">
                <a:solidFill>
                  <a:srgbClr val="00B050"/>
                </a:solidFill>
              </a:rPr>
              <a:t>methods</a:t>
            </a:r>
            <a:r>
              <a:rPr lang="ro-RO" sz="5400" b="1" i="1" dirty="0">
                <a:solidFill>
                  <a:srgbClr val="00B050"/>
                </a:solidFill>
              </a:rPr>
              <a:t> for </a:t>
            </a:r>
            <a:r>
              <a:rPr lang="ro-RO" sz="5400" b="1" i="1" dirty="0" err="1">
                <a:solidFill>
                  <a:srgbClr val="00B050"/>
                </a:solidFill>
              </a:rPr>
              <a:t>developing</a:t>
            </a:r>
            <a:r>
              <a:rPr lang="ro-RO" sz="5400" b="1" i="1" dirty="0">
                <a:solidFill>
                  <a:srgbClr val="00B050"/>
                </a:solidFill>
              </a:rPr>
              <a:t> </a:t>
            </a:r>
            <a:r>
              <a:rPr lang="ro-RO" sz="5400" b="1" i="1" dirty="0" err="1">
                <a:solidFill>
                  <a:srgbClr val="00B050"/>
                </a:solidFill>
              </a:rPr>
              <a:t>students</a:t>
            </a:r>
            <a:r>
              <a:rPr lang="ro-RO" sz="5400" b="1" i="1" dirty="0">
                <a:solidFill>
                  <a:srgbClr val="00B050"/>
                </a:solidFill>
              </a:rPr>
              <a:t>` </a:t>
            </a:r>
            <a:r>
              <a:rPr lang="ro-RO" sz="5400" b="1" i="1" dirty="0" err="1">
                <a:solidFill>
                  <a:srgbClr val="00B050"/>
                </a:solidFill>
              </a:rPr>
              <a:t>curiosity</a:t>
            </a:r>
            <a:r>
              <a:rPr lang="ro-RO" sz="5400" b="1" i="1" dirty="0">
                <a:solidFill>
                  <a:srgbClr val="00B050"/>
                </a:solidFill>
              </a:rPr>
              <a:t> </a:t>
            </a:r>
            <a:r>
              <a:rPr lang="ro-RO" sz="5400" b="1" i="1" dirty="0" err="1" smtClean="0">
                <a:solidFill>
                  <a:srgbClr val="00B050"/>
                </a:solidFill>
              </a:rPr>
              <a:t>and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r>
              <a:rPr lang="ro-RO" sz="5400" b="1" i="1" dirty="0" err="1" smtClean="0">
                <a:solidFill>
                  <a:srgbClr val="00B050"/>
                </a:solidFill>
              </a:rPr>
              <a:t>attractiveness</a:t>
            </a:r>
            <a:r>
              <a:rPr lang="ro-RO" sz="5400" b="1" i="1" dirty="0" smtClean="0">
                <a:solidFill>
                  <a:srgbClr val="00B050"/>
                </a:solidFill>
              </a:rPr>
              <a:t> </a:t>
            </a:r>
            <a:r>
              <a:rPr lang="ro-RO" sz="5400" b="1" i="1" dirty="0">
                <a:solidFill>
                  <a:srgbClr val="00B050"/>
                </a:solidFill>
              </a:rPr>
              <a:t>of </a:t>
            </a:r>
            <a:r>
              <a:rPr lang="ro-RO" sz="5400" b="1" i="1" dirty="0" err="1">
                <a:solidFill>
                  <a:srgbClr val="00B050"/>
                </a:solidFill>
              </a:rPr>
              <a:t>learning</a:t>
            </a:r>
            <a:r>
              <a:rPr lang="ro-RO" sz="5400" b="1" i="1" dirty="0">
                <a:solidFill>
                  <a:srgbClr val="00B050"/>
                </a:solidFill>
              </a:rPr>
              <a:t>” </a:t>
            </a:r>
            <a:endParaRPr lang="ro-RO" sz="5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o-RO" dirty="0"/>
              <a:t> </a:t>
            </a:r>
            <a:r>
              <a:rPr lang="ro-RO" b="1" dirty="0">
                <a:solidFill>
                  <a:srgbClr val="0070C0"/>
                </a:solidFill>
              </a:rPr>
              <a:t>The second </a:t>
            </a:r>
            <a:r>
              <a:rPr lang="ro-RO" b="1" dirty="0" err="1" smtClean="0">
                <a:solidFill>
                  <a:srgbClr val="0070C0"/>
                </a:solidFill>
              </a:rPr>
              <a:t>year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2020-2021</a:t>
            </a:r>
            <a:endParaRPr lang="ro-RO" b="1" dirty="0">
              <a:solidFill>
                <a:srgbClr val="0070C0"/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32689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o-RO" sz="4000" b="1" i="1" dirty="0">
                <a:solidFill>
                  <a:srgbClr val="0070C0"/>
                </a:solidFill>
              </a:rPr>
              <a:t>“The </a:t>
            </a:r>
            <a:r>
              <a:rPr lang="ro-RO" sz="4000" b="1" i="1" dirty="0" err="1">
                <a:solidFill>
                  <a:srgbClr val="0070C0"/>
                </a:solidFill>
              </a:rPr>
              <a:t>inclusion</a:t>
            </a:r>
            <a:r>
              <a:rPr lang="ro-RO" sz="4000" b="1" i="1" dirty="0">
                <a:solidFill>
                  <a:srgbClr val="0070C0"/>
                </a:solidFill>
              </a:rPr>
              <a:t> </a:t>
            </a:r>
            <a:r>
              <a:rPr lang="ro-RO" sz="4000" b="1" i="1" dirty="0" err="1">
                <a:solidFill>
                  <a:srgbClr val="0070C0"/>
                </a:solidFill>
              </a:rPr>
              <a:t>and</a:t>
            </a:r>
            <a:r>
              <a:rPr lang="ro-RO" sz="4000" b="1" i="1" dirty="0">
                <a:solidFill>
                  <a:srgbClr val="0070C0"/>
                </a:solidFill>
              </a:rPr>
              <a:t> </a:t>
            </a:r>
            <a:r>
              <a:rPr lang="ro-RO" sz="4000" b="1" i="1" dirty="0" err="1">
                <a:solidFill>
                  <a:srgbClr val="0070C0"/>
                </a:solidFill>
              </a:rPr>
              <a:t>non-segregation</a:t>
            </a:r>
            <a:r>
              <a:rPr lang="ro-RO" sz="4000" b="1" i="1" dirty="0">
                <a:solidFill>
                  <a:srgbClr val="0070C0"/>
                </a:solidFill>
              </a:rPr>
              <a:t> in non-formal </a:t>
            </a:r>
            <a:r>
              <a:rPr lang="ro-RO" sz="4000" b="1" i="1" dirty="0" err="1">
                <a:solidFill>
                  <a:srgbClr val="0070C0"/>
                </a:solidFill>
              </a:rPr>
              <a:t>school</a:t>
            </a:r>
            <a:r>
              <a:rPr lang="ro-RO" sz="4000" b="1" i="1" dirty="0">
                <a:solidFill>
                  <a:srgbClr val="0070C0"/>
                </a:solidFill>
              </a:rPr>
              <a:t> </a:t>
            </a:r>
            <a:r>
              <a:rPr lang="ro-RO" sz="4000" b="1" i="1" dirty="0" err="1">
                <a:solidFill>
                  <a:srgbClr val="0070C0"/>
                </a:solidFill>
              </a:rPr>
              <a:t>activities</a:t>
            </a:r>
            <a:r>
              <a:rPr lang="ro-RO" sz="4000" b="1" i="1" dirty="0">
                <a:solidFill>
                  <a:srgbClr val="0070C0"/>
                </a:solidFill>
              </a:rPr>
              <a:t> </a:t>
            </a:r>
            <a:r>
              <a:rPr lang="ro-RO" sz="4000" b="1" i="1" dirty="0" err="1">
                <a:solidFill>
                  <a:srgbClr val="0070C0"/>
                </a:solidFill>
              </a:rPr>
              <a:t>to</a:t>
            </a:r>
            <a:r>
              <a:rPr lang="ro-RO" sz="4000" b="1" i="1" dirty="0">
                <a:solidFill>
                  <a:srgbClr val="0070C0"/>
                </a:solidFill>
              </a:rPr>
              <a:t> </a:t>
            </a:r>
            <a:r>
              <a:rPr lang="ro-RO" sz="4000" b="1" i="1" dirty="0" err="1">
                <a:solidFill>
                  <a:srgbClr val="0070C0"/>
                </a:solidFill>
              </a:rPr>
              <a:t>fight</a:t>
            </a:r>
            <a:r>
              <a:rPr lang="ro-RO" sz="4000" b="1" i="1" dirty="0">
                <a:solidFill>
                  <a:srgbClr val="0070C0"/>
                </a:solidFill>
              </a:rPr>
              <a:t> </a:t>
            </a:r>
            <a:r>
              <a:rPr lang="ro-RO" sz="4000" b="1" i="1" dirty="0" err="1">
                <a:solidFill>
                  <a:srgbClr val="0070C0"/>
                </a:solidFill>
              </a:rPr>
              <a:t>school</a:t>
            </a:r>
            <a:r>
              <a:rPr lang="ro-RO" sz="4000" b="1" i="1" dirty="0">
                <a:solidFill>
                  <a:srgbClr val="0070C0"/>
                </a:solidFill>
              </a:rPr>
              <a:t> </a:t>
            </a:r>
            <a:r>
              <a:rPr lang="ro-RO" sz="4000" b="1" i="1" dirty="0" err="1">
                <a:solidFill>
                  <a:srgbClr val="0070C0"/>
                </a:solidFill>
              </a:rPr>
              <a:t>abandonment</a:t>
            </a:r>
            <a:r>
              <a:rPr lang="ro-RO" sz="4000" b="1" i="1" dirty="0">
                <a:solidFill>
                  <a:srgbClr val="0070C0"/>
                </a:solidFill>
              </a:rPr>
              <a:t> </a:t>
            </a:r>
            <a:r>
              <a:rPr lang="ro-RO" sz="4000" b="1" i="1" dirty="0" err="1">
                <a:solidFill>
                  <a:srgbClr val="0070C0"/>
                </a:solidFill>
              </a:rPr>
              <a:t>and</a:t>
            </a:r>
            <a:r>
              <a:rPr lang="ro-RO" sz="4000" b="1" i="1" dirty="0">
                <a:solidFill>
                  <a:srgbClr val="0070C0"/>
                </a:solidFill>
              </a:rPr>
              <a:t> </a:t>
            </a:r>
            <a:r>
              <a:rPr lang="ro-RO" sz="4000" b="1" i="1" dirty="0" err="1">
                <a:solidFill>
                  <a:srgbClr val="0070C0"/>
                </a:solidFill>
              </a:rPr>
              <a:t>diminishing</a:t>
            </a:r>
            <a:r>
              <a:rPr lang="ro-RO" sz="4000" b="1" i="1" dirty="0">
                <a:solidFill>
                  <a:srgbClr val="0070C0"/>
                </a:solidFill>
              </a:rPr>
              <a:t> </a:t>
            </a:r>
            <a:r>
              <a:rPr lang="ro-RO" sz="4000" b="1" i="1" dirty="0" err="1">
                <a:solidFill>
                  <a:srgbClr val="0070C0"/>
                </a:solidFill>
              </a:rPr>
              <a:t>skipping</a:t>
            </a:r>
            <a:r>
              <a:rPr lang="ro-RO" sz="4000" b="1" i="1" dirty="0">
                <a:solidFill>
                  <a:srgbClr val="0070C0"/>
                </a:solidFill>
              </a:rPr>
              <a:t> </a:t>
            </a:r>
            <a:r>
              <a:rPr lang="ro-RO" sz="4000" b="1" i="1" dirty="0" err="1">
                <a:solidFill>
                  <a:srgbClr val="0070C0"/>
                </a:solidFill>
              </a:rPr>
              <a:t>classes</a:t>
            </a:r>
            <a:r>
              <a:rPr lang="ro-RO" sz="4000" b="1" i="1" dirty="0">
                <a:solidFill>
                  <a:srgbClr val="0070C0"/>
                </a:solidFill>
              </a:rPr>
              <a:t>” </a:t>
            </a:r>
            <a:endParaRPr lang="ro-RO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INTERNATIONAL ACTIVITIES</a:t>
            </a:r>
            <a:endParaRPr lang="ro-RO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23528" y="1268760"/>
            <a:ext cx="8373616" cy="53285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o-RO" dirty="0" err="1"/>
              <a:t>Along</a:t>
            </a:r>
            <a:r>
              <a:rPr lang="ro-RO" dirty="0"/>
              <a:t> </a:t>
            </a:r>
            <a:r>
              <a:rPr lang="ro-RO" dirty="0" err="1"/>
              <a:t>the</a:t>
            </a:r>
            <a:r>
              <a:rPr lang="ro-RO" dirty="0"/>
              <a:t> </a:t>
            </a:r>
            <a:r>
              <a:rPr lang="en-US" dirty="0" smtClean="0"/>
              <a:t>5</a:t>
            </a:r>
            <a:r>
              <a:rPr lang="ro-RO" dirty="0" smtClean="0"/>
              <a:t> </a:t>
            </a:r>
            <a:r>
              <a:rPr lang="ro-RO" dirty="0" err="1"/>
              <a:t>international</a:t>
            </a:r>
            <a:r>
              <a:rPr lang="ro-RO" dirty="0"/>
              <a:t> </a:t>
            </a:r>
            <a:r>
              <a:rPr lang="ro-RO" dirty="0" err="1"/>
              <a:t>activities</a:t>
            </a:r>
            <a:r>
              <a:rPr lang="ro-RO" dirty="0"/>
              <a:t> </a:t>
            </a:r>
            <a:r>
              <a:rPr lang="ro-RO" dirty="0" err="1"/>
              <a:t>there</a:t>
            </a:r>
            <a:r>
              <a:rPr lang="ro-RO" dirty="0"/>
              <a:t> are </a:t>
            </a:r>
            <a:r>
              <a:rPr lang="en-US" dirty="0"/>
              <a:t>	</a:t>
            </a:r>
            <a:r>
              <a:rPr lang="ro-RO" dirty="0" smtClean="0"/>
              <a:t> </a:t>
            </a:r>
            <a:r>
              <a:rPr lang="ro-RO" dirty="0"/>
              <a:t>6 </a:t>
            </a:r>
            <a:r>
              <a:rPr lang="ro-RO" dirty="0" err="1"/>
              <a:t>activities</a:t>
            </a:r>
            <a:r>
              <a:rPr lang="ro-RO" dirty="0"/>
              <a:t> on </a:t>
            </a:r>
            <a:r>
              <a:rPr lang="ro-RO" dirty="0" err="1"/>
              <a:t>eTwinning</a:t>
            </a:r>
            <a:r>
              <a:rPr lang="ro-RO" dirty="0"/>
              <a:t> </a:t>
            </a:r>
            <a:r>
              <a:rPr lang="ro-RO" dirty="0" err="1"/>
              <a:t>and</a:t>
            </a:r>
            <a:r>
              <a:rPr lang="ro-RO" dirty="0"/>
              <a:t> 2 public </a:t>
            </a:r>
            <a:r>
              <a:rPr lang="ro-RO" dirty="0" err="1"/>
              <a:t>events</a:t>
            </a:r>
            <a:r>
              <a:rPr lang="ro-RO" dirty="0"/>
              <a:t> for </a:t>
            </a:r>
            <a:r>
              <a:rPr lang="ro-RO" dirty="0" err="1"/>
              <a:t>each</a:t>
            </a:r>
            <a:r>
              <a:rPr lang="ro-RO" dirty="0"/>
              <a:t> </a:t>
            </a:r>
            <a:r>
              <a:rPr lang="ro-RO" dirty="0" err="1"/>
              <a:t>project</a:t>
            </a:r>
            <a:r>
              <a:rPr lang="ro-RO" dirty="0"/>
              <a:t> </a:t>
            </a:r>
            <a:r>
              <a:rPr lang="ro-RO" dirty="0" err="1" smtClean="0"/>
              <a:t>year</a:t>
            </a:r>
            <a:r>
              <a:rPr lang="en-US" dirty="0" smtClean="0"/>
              <a:t>.</a:t>
            </a:r>
          </a:p>
          <a:p>
            <a:pPr algn="ctr">
              <a:buNone/>
            </a:pPr>
            <a:r>
              <a:rPr lang="en-US" dirty="0" smtClean="0"/>
              <a:t>Two international meetings will be the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short -</a:t>
            </a:r>
            <a:r>
              <a:rPr lang="en-US" b="1" dirty="0" err="1" smtClean="0">
                <a:solidFill>
                  <a:srgbClr val="FF0000"/>
                </a:solidFill>
              </a:rPr>
              <a:t>therm</a:t>
            </a:r>
            <a:r>
              <a:rPr lang="en-US" b="1" dirty="0" smtClean="0">
                <a:solidFill>
                  <a:srgbClr val="FF0000"/>
                </a:solidFill>
              </a:rPr>
              <a:t> exchange of groups of pupils in Spain and Portugal</a:t>
            </a:r>
          </a:p>
          <a:p>
            <a:pPr algn="ctr">
              <a:buNone/>
            </a:pPr>
            <a:r>
              <a:rPr lang="en-US" b="1" dirty="0" smtClean="0"/>
              <a:t>Two international meetings will be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Short-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therm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joint staff training events in Greece and U.K.</a:t>
            </a:r>
          </a:p>
          <a:p>
            <a:pPr algn="ctr">
              <a:buNone/>
            </a:pPr>
            <a:r>
              <a:rPr lang="en-US" b="1" dirty="0" smtClean="0"/>
              <a:t>The first meeting –Short- </a:t>
            </a:r>
            <a:r>
              <a:rPr lang="en-US" b="1" dirty="0" err="1" smtClean="0"/>
              <a:t>therm</a:t>
            </a:r>
            <a:r>
              <a:rPr lang="en-US" b="1" dirty="0" smtClean="0"/>
              <a:t> joint staff training-LPS Roman, Romania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ro-RO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4464496" cy="11381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Final products</a:t>
            </a:r>
            <a:r>
              <a:rPr lang="ro-RO" dirty="0"/>
              <a:t/>
            </a:r>
            <a:br>
              <a:rPr lang="ro-RO" dirty="0"/>
            </a:b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A teacher’s guide of methods and instruments used in non-formal 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education</a:t>
            </a:r>
            <a:endParaRPr lang="ro-RO" sz="4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r>
              <a:rPr lang="en-US" sz="4400" dirty="0">
                <a:solidFill>
                  <a:srgbClr val="FF0000"/>
                </a:solidFill>
              </a:rPr>
              <a:t>A data bank of non-formal lesson plans, activity templates and ideas, to help students improve their results at national </a:t>
            </a:r>
            <a:r>
              <a:rPr lang="en-US" sz="4400" dirty="0" smtClean="0">
                <a:solidFill>
                  <a:srgbClr val="FF0000"/>
                </a:solidFill>
              </a:rPr>
              <a:t>tests</a:t>
            </a:r>
            <a:endParaRPr lang="ro-RO" sz="4400" dirty="0">
              <a:solidFill>
                <a:srgbClr val="FF0000"/>
              </a:solidFill>
            </a:endParaRPr>
          </a:p>
          <a:p>
            <a:pPr>
              <a:buNone/>
            </a:pPr>
            <a:endParaRPr lang="ro-RO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395</Words>
  <Application>Microsoft Office PowerPoint</Application>
  <PresentationFormat>Expunere pe ecran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0" baseType="lpstr">
      <vt:lpstr>Temă Office</vt:lpstr>
      <vt:lpstr>Building the inclusive and creative school for the future! </vt:lpstr>
      <vt:lpstr> Our Partners </vt:lpstr>
      <vt:lpstr>The aim of the project</vt:lpstr>
      <vt:lpstr>Objectives</vt:lpstr>
      <vt:lpstr> THE RESULTS</vt:lpstr>
      <vt:lpstr>The first year will have as highlights 2019-2020 </vt:lpstr>
      <vt:lpstr> The second year 2020-2021</vt:lpstr>
      <vt:lpstr>THE INTERNATIONAL ACTIVITIES</vt:lpstr>
      <vt:lpstr>Final products </vt:lpstr>
    </vt:vector>
  </TitlesOfParts>
  <Company>Unitate Scolara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the inclusive and creative school for the future!</dc:title>
  <dc:creator>LPS-Roman</dc:creator>
  <cp:lastModifiedBy>LPS-Roman</cp:lastModifiedBy>
  <cp:revision>6</cp:revision>
  <dcterms:created xsi:type="dcterms:W3CDTF">2019-11-03T04:49:02Z</dcterms:created>
  <dcterms:modified xsi:type="dcterms:W3CDTF">2019-11-03T05:22:45Z</dcterms:modified>
</cp:coreProperties>
</file>