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56" r:id="rId3"/>
    <p:sldId id="279" r:id="rId4"/>
    <p:sldId id="265" r:id="rId5"/>
    <p:sldId id="266" r:id="rId6"/>
    <p:sldId id="268" r:id="rId7"/>
    <p:sldId id="267" r:id="rId8"/>
    <p:sldId id="260" r:id="rId9"/>
    <p:sldId id="272" r:id="rId10"/>
    <p:sldId id="273" r:id="rId11"/>
    <p:sldId id="27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CCCC"/>
    <a:srgbClr val="6666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p:scale>
          <a:sx n="60" d="100"/>
          <a:sy n="60" d="100"/>
        </p:scale>
        <p:origin x="-888" y="322"/>
      </p:cViewPr>
      <p:guideLst>
        <p:guide orient="horz" pos="2160"/>
        <p:guide pos="288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8F9A13-BFA9-4C9B-A7AA-894A24C22D33}"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38C66-0162-432B-99FB-AA98F63CCDB4}" type="slidenum">
              <a:rPr lang="en-US" smtClean="0"/>
              <a:pPr/>
              <a:t>‹#›</a:t>
            </a:fld>
            <a:endParaRPr lang="en-US"/>
          </a:p>
        </p:txBody>
      </p:sp>
    </p:spTree>
    <p:extLst>
      <p:ext uri="{BB962C8B-B14F-4D97-AF65-F5344CB8AC3E}">
        <p14:creationId xmlns:p14="http://schemas.microsoft.com/office/powerpoint/2010/main" xmlns="" val="772321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8F9A13-BFA9-4C9B-A7AA-894A24C22D33}"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38C66-0162-432B-99FB-AA98F63CCDB4}" type="slidenum">
              <a:rPr lang="en-US" smtClean="0"/>
              <a:pPr/>
              <a:t>‹#›</a:t>
            </a:fld>
            <a:endParaRPr lang="en-US"/>
          </a:p>
        </p:txBody>
      </p:sp>
    </p:spTree>
    <p:extLst>
      <p:ext uri="{BB962C8B-B14F-4D97-AF65-F5344CB8AC3E}">
        <p14:creationId xmlns:p14="http://schemas.microsoft.com/office/powerpoint/2010/main" xmlns="" val="3533932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8F9A13-BFA9-4C9B-A7AA-894A24C22D33}"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38C66-0162-432B-99FB-AA98F63CCDB4}" type="slidenum">
              <a:rPr lang="en-US" smtClean="0"/>
              <a:pPr/>
              <a:t>‹#›</a:t>
            </a:fld>
            <a:endParaRPr lang="en-US"/>
          </a:p>
        </p:txBody>
      </p:sp>
    </p:spTree>
    <p:extLst>
      <p:ext uri="{BB962C8B-B14F-4D97-AF65-F5344CB8AC3E}">
        <p14:creationId xmlns:p14="http://schemas.microsoft.com/office/powerpoint/2010/main" xmlns="" val="146595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8F9A13-BFA9-4C9B-A7AA-894A24C22D33}"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38C66-0162-432B-99FB-AA98F63CCDB4}" type="slidenum">
              <a:rPr lang="en-US" smtClean="0"/>
              <a:pPr/>
              <a:t>‹#›</a:t>
            </a:fld>
            <a:endParaRPr lang="en-US"/>
          </a:p>
        </p:txBody>
      </p:sp>
    </p:spTree>
    <p:extLst>
      <p:ext uri="{BB962C8B-B14F-4D97-AF65-F5344CB8AC3E}">
        <p14:creationId xmlns:p14="http://schemas.microsoft.com/office/powerpoint/2010/main" xmlns="" val="396411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8F9A13-BFA9-4C9B-A7AA-894A24C22D33}"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38C66-0162-432B-99FB-AA98F63CCDB4}" type="slidenum">
              <a:rPr lang="en-US" smtClean="0"/>
              <a:pPr/>
              <a:t>‹#›</a:t>
            </a:fld>
            <a:endParaRPr lang="en-US"/>
          </a:p>
        </p:txBody>
      </p:sp>
    </p:spTree>
    <p:extLst>
      <p:ext uri="{BB962C8B-B14F-4D97-AF65-F5344CB8AC3E}">
        <p14:creationId xmlns:p14="http://schemas.microsoft.com/office/powerpoint/2010/main" xmlns="" val="3716003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8F9A13-BFA9-4C9B-A7AA-894A24C22D33}"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38C66-0162-432B-99FB-AA98F63CCDB4}" type="slidenum">
              <a:rPr lang="en-US" smtClean="0"/>
              <a:pPr/>
              <a:t>‹#›</a:t>
            </a:fld>
            <a:endParaRPr lang="en-US"/>
          </a:p>
        </p:txBody>
      </p:sp>
    </p:spTree>
    <p:extLst>
      <p:ext uri="{BB962C8B-B14F-4D97-AF65-F5344CB8AC3E}">
        <p14:creationId xmlns:p14="http://schemas.microsoft.com/office/powerpoint/2010/main" xmlns="" val="343669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8F9A13-BFA9-4C9B-A7AA-894A24C22D33}" type="datetimeFigureOut">
              <a:rPr lang="en-US" smtClean="0"/>
              <a:pPr/>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38C66-0162-432B-99FB-AA98F63CCDB4}" type="slidenum">
              <a:rPr lang="en-US" smtClean="0"/>
              <a:pPr/>
              <a:t>‹#›</a:t>
            </a:fld>
            <a:endParaRPr lang="en-US"/>
          </a:p>
        </p:txBody>
      </p:sp>
    </p:spTree>
    <p:extLst>
      <p:ext uri="{BB962C8B-B14F-4D97-AF65-F5344CB8AC3E}">
        <p14:creationId xmlns:p14="http://schemas.microsoft.com/office/powerpoint/2010/main" xmlns="" val="352693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8F9A13-BFA9-4C9B-A7AA-894A24C22D33}" type="datetimeFigureOut">
              <a:rPr lang="en-US" smtClean="0"/>
              <a:pPr/>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38C66-0162-432B-99FB-AA98F63CCDB4}" type="slidenum">
              <a:rPr lang="en-US" smtClean="0"/>
              <a:pPr/>
              <a:t>‹#›</a:t>
            </a:fld>
            <a:endParaRPr lang="en-US"/>
          </a:p>
        </p:txBody>
      </p:sp>
    </p:spTree>
    <p:extLst>
      <p:ext uri="{BB962C8B-B14F-4D97-AF65-F5344CB8AC3E}">
        <p14:creationId xmlns:p14="http://schemas.microsoft.com/office/powerpoint/2010/main" xmlns="" val="232893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F9A13-BFA9-4C9B-A7AA-894A24C22D33}" type="datetimeFigureOut">
              <a:rPr lang="en-US" smtClean="0"/>
              <a:pPr/>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38C66-0162-432B-99FB-AA98F63CCDB4}" type="slidenum">
              <a:rPr lang="en-US" smtClean="0"/>
              <a:pPr/>
              <a:t>‹#›</a:t>
            </a:fld>
            <a:endParaRPr lang="en-US"/>
          </a:p>
        </p:txBody>
      </p:sp>
    </p:spTree>
    <p:extLst>
      <p:ext uri="{BB962C8B-B14F-4D97-AF65-F5344CB8AC3E}">
        <p14:creationId xmlns:p14="http://schemas.microsoft.com/office/powerpoint/2010/main" xmlns="" val="1979515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8F9A13-BFA9-4C9B-A7AA-894A24C22D33}"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38C66-0162-432B-99FB-AA98F63CCDB4}" type="slidenum">
              <a:rPr lang="en-US" smtClean="0"/>
              <a:pPr/>
              <a:t>‹#›</a:t>
            </a:fld>
            <a:endParaRPr lang="en-US"/>
          </a:p>
        </p:txBody>
      </p:sp>
    </p:spTree>
    <p:extLst>
      <p:ext uri="{BB962C8B-B14F-4D97-AF65-F5344CB8AC3E}">
        <p14:creationId xmlns:p14="http://schemas.microsoft.com/office/powerpoint/2010/main" xmlns="" val="358796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8F9A13-BFA9-4C9B-A7AA-894A24C22D33}"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38C66-0162-432B-99FB-AA98F63CCDB4}" type="slidenum">
              <a:rPr lang="en-US" smtClean="0"/>
              <a:pPr/>
              <a:t>‹#›</a:t>
            </a:fld>
            <a:endParaRPr lang="en-US"/>
          </a:p>
        </p:txBody>
      </p:sp>
    </p:spTree>
    <p:extLst>
      <p:ext uri="{BB962C8B-B14F-4D97-AF65-F5344CB8AC3E}">
        <p14:creationId xmlns:p14="http://schemas.microsoft.com/office/powerpoint/2010/main" xmlns="" val="2183292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F9A13-BFA9-4C9B-A7AA-894A24C22D33}" type="datetimeFigureOut">
              <a:rPr lang="en-US" smtClean="0"/>
              <a:pPr/>
              <a:t>11/5/2019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38C66-0162-432B-99FB-AA98F63CCDB4}" type="slidenum">
              <a:rPr lang="en-US" smtClean="0"/>
              <a:pPr/>
              <a:t>‹#›</a:t>
            </a:fld>
            <a:endParaRPr lang="en-US"/>
          </a:p>
        </p:txBody>
      </p:sp>
    </p:spTree>
    <p:extLst>
      <p:ext uri="{BB962C8B-B14F-4D97-AF65-F5344CB8AC3E}">
        <p14:creationId xmlns:p14="http://schemas.microsoft.com/office/powerpoint/2010/main" xmlns="" val="2200495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4.png"/><Relationship Id="rId4" Type="http://schemas.openxmlformats.org/officeDocument/2006/relationships/hyperlink" Target="https://drive.google.com/drive/u/0/folders/1-D4b9GUOGC6InZ10MllagQmplrGH1PdE?ogsrc=3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B36ECB-00C6-4432-A578-8F7D16C519C2}"/>
              </a:ext>
            </a:extLst>
          </p:cNvPr>
          <p:cNvSpPr>
            <a:spLocks noGrp="1"/>
          </p:cNvSpPr>
          <p:nvPr>
            <p:ph type="title"/>
          </p:nvPr>
        </p:nvSpPr>
        <p:spPr>
          <a:xfrm>
            <a:off x="628650" y="142876"/>
            <a:ext cx="7886700" cy="1547814"/>
          </a:xfrm>
        </p:spPr>
        <p:txBody>
          <a:bodyPr>
            <a:normAutofit/>
          </a:bodyPr>
          <a:lstStyle/>
          <a:p>
            <a:pPr algn="ctr"/>
            <a:r>
              <a:rPr lang="pt-PT" sz="2000" dirty="0"/>
              <a:t/>
            </a:r>
            <a:br>
              <a:rPr lang="pt-PT" sz="2000" dirty="0"/>
            </a:br>
            <a:r>
              <a:rPr lang="pt-PT" dirty="0"/>
              <a:t/>
            </a:r>
            <a:br>
              <a:rPr lang="pt-PT" dirty="0"/>
            </a:br>
            <a:r>
              <a:rPr lang="pt-PT" sz="2000" dirty="0"/>
              <a:t/>
            </a:r>
            <a:br>
              <a:rPr lang="pt-PT" sz="2000" dirty="0"/>
            </a:br>
            <a:endParaRPr lang="pt-PT" sz="2000" dirty="0"/>
          </a:p>
        </p:txBody>
      </p:sp>
      <p:sp>
        <p:nvSpPr>
          <p:cNvPr id="4" name="Substituent conținut 3"/>
          <p:cNvSpPr>
            <a:spLocks noGrp="1"/>
          </p:cNvSpPr>
          <p:nvPr>
            <p:ph idx="1"/>
          </p:nvPr>
        </p:nvSpPr>
        <p:spPr>
          <a:xfrm>
            <a:off x="426720" y="2069465"/>
            <a:ext cx="8168640" cy="3630295"/>
          </a:xfrm>
          <a:effectLst>
            <a:glow rad="228600">
              <a:schemeClr val="accent1">
                <a:satMod val="175000"/>
                <a:alpha val="40000"/>
              </a:schemeClr>
            </a:glow>
          </a:effectLst>
        </p:spPr>
        <p:style>
          <a:lnRef idx="1">
            <a:schemeClr val="accent2"/>
          </a:lnRef>
          <a:fillRef idx="2">
            <a:schemeClr val="accent2"/>
          </a:fillRef>
          <a:effectRef idx="1">
            <a:schemeClr val="accent2"/>
          </a:effectRef>
          <a:fontRef idx="minor">
            <a:schemeClr val="dk1"/>
          </a:fontRef>
        </p:style>
        <p:txBody>
          <a:bodyPr/>
          <a:lstStyle/>
          <a:p>
            <a:pPr algn="ctr">
              <a:buNone/>
            </a:pPr>
            <a:r>
              <a:rPr lang="en-US" sz="4000" b="1" dirty="0" smtClean="0">
                <a:solidFill>
                  <a:srgbClr val="00B0F0"/>
                </a:solidFill>
              </a:rPr>
              <a:t>Building the inclusive and creative school for the future!</a:t>
            </a:r>
            <a:endParaRPr lang="ro-RO" sz="4000" dirty="0" smtClean="0">
              <a:solidFill>
                <a:srgbClr val="00B0F0"/>
              </a:solidFill>
            </a:endParaRPr>
          </a:p>
          <a:p>
            <a:pPr algn="ctr">
              <a:buNone/>
            </a:pPr>
            <a:r>
              <a:rPr lang="ro-RO" b="1" dirty="0" smtClean="0">
                <a:solidFill>
                  <a:srgbClr val="FF0000"/>
                </a:solidFill>
              </a:rPr>
              <a:t>Exchange of </a:t>
            </a:r>
            <a:r>
              <a:rPr lang="ro-RO" b="1" dirty="0" err="1" smtClean="0">
                <a:solidFill>
                  <a:srgbClr val="FF0000"/>
                </a:solidFill>
              </a:rPr>
              <a:t>Good</a:t>
            </a:r>
            <a:r>
              <a:rPr lang="ro-RO" b="1" dirty="0" smtClean="0">
                <a:solidFill>
                  <a:srgbClr val="FF0000"/>
                </a:solidFill>
              </a:rPr>
              <a:t> </a:t>
            </a:r>
            <a:r>
              <a:rPr lang="ro-RO" b="1" dirty="0" err="1" smtClean="0">
                <a:solidFill>
                  <a:srgbClr val="FF0000"/>
                </a:solidFill>
              </a:rPr>
              <a:t>Practices</a:t>
            </a:r>
            <a:endParaRPr lang="en-US" b="1" dirty="0" smtClean="0">
              <a:solidFill>
                <a:srgbClr val="FF0000"/>
              </a:solidFill>
            </a:endParaRPr>
          </a:p>
          <a:p>
            <a:pPr algn="ctr">
              <a:buNone/>
            </a:pPr>
            <a:r>
              <a:rPr lang="en-US" b="1" dirty="0" smtClean="0">
                <a:solidFill>
                  <a:srgbClr val="002060"/>
                </a:solidFill>
              </a:rPr>
              <a:t>Erasmus + KA 229</a:t>
            </a:r>
            <a:endParaRPr lang="ro-RO" dirty="0" smtClean="0">
              <a:solidFill>
                <a:srgbClr val="002060"/>
              </a:solidFill>
            </a:endParaRPr>
          </a:p>
          <a:p>
            <a:pPr algn="ctr">
              <a:buNone/>
            </a:pPr>
            <a:r>
              <a:rPr lang="en-US" b="1" dirty="0" smtClean="0">
                <a:solidFill>
                  <a:srgbClr val="002060"/>
                </a:solidFill>
              </a:rPr>
              <a:t> 2019-1-RO01-KA229-063176                   </a:t>
            </a:r>
            <a:endParaRPr lang="ro-RO" dirty="0" smtClean="0">
              <a:solidFill>
                <a:srgbClr val="002060"/>
              </a:solidFill>
            </a:endParaRPr>
          </a:p>
        </p:txBody>
      </p:sp>
      <p:pic>
        <p:nvPicPr>
          <p:cNvPr id="5" name="Imagine 4" descr="C:\Users\LPS-Roman\Desktop\Erasmus+KA229\logosbeneficaireserasmusleft_en.jpg"/>
          <p:cNvPicPr/>
          <p:nvPr/>
        </p:nvPicPr>
        <p:blipFill>
          <a:blip r:embed="rId2" cstate="print"/>
          <a:srcRect/>
          <a:stretch>
            <a:fillRect/>
          </a:stretch>
        </p:blipFill>
        <p:spPr bwMode="auto">
          <a:xfrm>
            <a:off x="2118360" y="472440"/>
            <a:ext cx="4053840" cy="1249680"/>
          </a:xfrm>
          <a:prstGeom prst="rect">
            <a:avLst/>
          </a:prstGeom>
          <a:noFill/>
          <a:ln w="9525">
            <a:noFill/>
            <a:miter lim="800000"/>
            <a:headEnd/>
            <a:tailEnd/>
          </a:ln>
        </p:spPr>
      </p:pic>
    </p:spTree>
    <p:extLst>
      <p:ext uri="{BB962C8B-B14F-4D97-AF65-F5344CB8AC3E}">
        <p14:creationId xmlns:p14="http://schemas.microsoft.com/office/powerpoint/2010/main" xmlns="" val="3862866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Data Box 2"/>
          <p:cNvGrpSpPr/>
          <p:nvPr/>
        </p:nvGrpSpPr>
        <p:grpSpPr>
          <a:xfrm>
            <a:off x="5666599" y="140034"/>
            <a:ext cx="3328988" cy="594122"/>
            <a:chOff x="6831013" y="2336800"/>
            <a:chExt cx="4438650" cy="792163"/>
          </a:xfrm>
        </p:grpSpPr>
        <p:sp>
          <p:nvSpPr>
            <p:cNvPr id="99" name="Data Box 2 BG"/>
            <p:cNvSpPr>
              <a:spLocks/>
            </p:cNvSpPr>
            <p:nvPr/>
          </p:nvSpPr>
          <p:spPr bwMode="auto">
            <a:xfrm>
              <a:off x="6831013" y="2336800"/>
              <a:ext cx="4438650" cy="792163"/>
            </a:xfrm>
            <a:custGeom>
              <a:avLst/>
              <a:gdLst>
                <a:gd name="T0" fmla="*/ 2550 w 2800"/>
                <a:gd name="T1" fmla="*/ 500 h 500"/>
                <a:gd name="T2" fmla="*/ 250 w 2800"/>
                <a:gd name="T3" fmla="*/ 500 h 500"/>
                <a:gd name="T4" fmla="*/ 0 w 2800"/>
                <a:gd name="T5" fmla="*/ 250 h 500"/>
                <a:gd name="T6" fmla="*/ 0 w 2800"/>
                <a:gd name="T7" fmla="*/ 250 h 500"/>
                <a:gd name="T8" fmla="*/ 250 w 2800"/>
                <a:gd name="T9" fmla="*/ 0 h 500"/>
                <a:gd name="T10" fmla="*/ 2550 w 2800"/>
                <a:gd name="T11" fmla="*/ 0 h 500"/>
                <a:gd name="T12" fmla="*/ 2800 w 2800"/>
                <a:gd name="T13" fmla="*/ 250 h 500"/>
                <a:gd name="T14" fmla="*/ 2800 w 2800"/>
                <a:gd name="T15" fmla="*/ 250 h 500"/>
                <a:gd name="T16" fmla="*/ 2550 w 2800"/>
                <a:gd name="T1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0" h="500">
                  <a:moveTo>
                    <a:pt x="2550" y="500"/>
                  </a:moveTo>
                  <a:cubicBezTo>
                    <a:pt x="250" y="500"/>
                    <a:pt x="250" y="500"/>
                    <a:pt x="250" y="500"/>
                  </a:cubicBezTo>
                  <a:cubicBezTo>
                    <a:pt x="112" y="500"/>
                    <a:pt x="0" y="388"/>
                    <a:pt x="0" y="250"/>
                  </a:cubicBezTo>
                  <a:cubicBezTo>
                    <a:pt x="0" y="250"/>
                    <a:pt x="0" y="250"/>
                    <a:pt x="0" y="250"/>
                  </a:cubicBezTo>
                  <a:cubicBezTo>
                    <a:pt x="0" y="112"/>
                    <a:pt x="112" y="0"/>
                    <a:pt x="250" y="0"/>
                  </a:cubicBezTo>
                  <a:cubicBezTo>
                    <a:pt x="2550" y="0"/>
                    <a:pt x="2550" y="0"/>
                    <a:pt x="2550" y="0"/>
                  </a:cubicBezTo>
                  <a:cubicBezTo>
                    <a:pt x="2688" y="0"/>
                    <a:pt x="2800" y="112"/>
                    <a:pt x="2800" y="250"/>
                  </a:cubicBezTo>
                  <a:cubicBezTo>
                    <a:pt x="2800" y="250"/>
                    <a:pt x="2800" y="250"/>
                    <a:pt x="2800" y="250"/>
                  </a:cubicBezTo>
                  <a:cubicBezTo>
                    <a:pt x="2800" y="388"/>
                    <a:pt x="2688" y="500"/>
                    <a:pt x="2550" y="500"/>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0" name="Check Circle 2"/>
            <p:cNvSpPr>
              <a:spLocks noChangeArrowheads="1"/>
            </p:cNvSpPr>
            <p:nvPr/>
          </p:nvSpPr>
          <p:spPr bwMode="auto">
            <a:xfrm>
              <a:off x="6988176" y="2479675"/>
              <a:ext cx="508000" cy="50641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101" name="Freeform 98"/>
          <p:cNvSpPr>
            <a:spLocks/>
          </p:cNvSpPr>
          <p:nvPr/>
        </p:nvSpPr>
        <p:spPr bwMode="auto">
          <a:xfrm>
            <a:off x="5881506" y="365657"/>
            <a:ext cx="186929" cy="142875"/>
          </a:xfrm>
          <a:custGeom>
            <a:avLst/>
            <a:gdLst>
              <a:gd name="T0" fmla="*/ 154 w 157"/>
              <a:gd name="T1" fmla="*/ 31 h 120"/>
              <a:gd name="T2" fmla="*/ 81 w 157"/>
              <a:gd name="T3" fmla="*/ 104 h 120"/>
              <a:gd name="T4" fmla="*/ 67 w 157"/>
              <a:gd name="T5" fmla="*/ 117 h 120"/>
              <a:gd name="T6" fmla="*/ 60 w 157"/>
              <a:gd name="T7" fmla="*/ 120 h 120"/>
              <a:gd name="T8" fmla="*/ 53 w 157"/>
              <a:gd name="T9" fmla="*/ 117 h 120"/>
              <a:gd name="T10" fmla="*/ 40 w 157"/>
              <a:gd name="T11" fmla="*/ 104 h 120"/>
              <a:gd name="T12" fmla="*/ 3 w 157"/>
              <a:gd name="T13" fmla="*/ 67 h 120"/>
              <a:gd name="T14" fmla="*/ 0 w 157"/>
              <a:gd name="T15" fmla="*/ 60 h 120"/>
              <a:gd name="T16" fmla="*/ 3 w 157"/>
              <a:gd name="T17" fmla="*/ 53 h 120"/>
              <a:gd name="T18" fmla="*/ 17 w 157"/>
              <a:gd name="T19" fmla="*/ 40 h 120"/>
              <a:gd name="T20" fmla="*/ 24 w 157"/>
              <a:gd name="T21" fmla="*/ 37 h 120"/>
              <a:gd name="T22" fmla="*/ 31 w 157"/>
              <a:gd name="T23" fmla="*/ 40 h 120"/>
              <a:gd name="T24" fmla="*/ 60 w 157"/>
              <a:gd name="T25" fmla="*/ 69 h 120"/>
              <a:gd name="T26" fmla="*/ 126 w 157"/>
              <a:gd name="T27" fmla="*/ 3 h 120"/>
              <a:gd name="T28" fmla="*/ 133 w 157"/>
              <a:gd name="T29" fmla="*/ 0 h 120"/>
              <a:gd name="T30" fmla="*/ 140 w 157"/>
              <a:gd name="T31" fmla="*/ 3 h 120"/>
              <a:gd name="T32" fmla="*/ 154 w 157"/>
              <a:gd name="T33" fmla="*/ 17 h 120"/>
              <a:gd name="T34" fmla="*/ 157 w 157"/>
              <a:gd name="T35" fmla="*/ 24 h 120"/>
              <a:gd name="T36" fmla="*/ 154 w 157"/>
              <a:gd name="T37"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20">
                <a:moveTo>
                  <a:pt x="154" y="31"/>
                </a:moveTo>
                <a:cubicBezTo>
                  <a:pt x="81" y="104"/>
                  <a:pt x="81" y="104"/>
                  <a:pt x="81" y="104"/>
                </a:cubicBezTo>
                <a:cubicBezTo>
                  <a:pt x="67" y="117"/>
                  <a:pt x="67" y="117"/>
                  <a:pt x="67" y="117"/>
                </a:cubicBezTo>
                <a:cubicBezTo>
                  <a:pt x="65" y="119"/>
                  <a:pt x="63" y="120"/>
                  <a:pt x="60" y="120"/>
                </a:cubicBezTo>
                <a:cubicBezTo>
                  <a:pt x="58" y="120"/>
                  <a:pt x="55" y="119"/>
                  <a:pt x="53" y="117"/>
                </a:cubicBezTo>
                <a:cubicBezTo>
                  <a:pt x="40" y="104"/>
                  <a:pt x="40" y="104"/>
                  <a:pt x="40" y="104"/>
                </a:cubicBezTo>
                <a:cubicBezTo>
                  <a:pt x="3" y="67"/>
                  <a:pt x="3" y="67"/>
                  <a:pt x="3" y="67"/>
                </a:cubicBezTo>
                <a:cubicBezTo>
                  <a:pt x="1" y="65"/>
                  <a:pt x="0" y="63"/>
                  <a:pt x="0" y="60"/>
                </a:cubicBezTo>
                <a:cubicBezTo>
                  <a:pt x="0" y="58"/>
                  <a:pt x="1" y="55"/>
                  <a:pt x="3" y="53"/>
                </a:cubicBezTo>
                <a:cubicBezTo>
                  <a:pt x="17" y="40"/>
                  <a:pt x="17" y="40"/>
                  <a:pt x="17" y="40"/>
                </a:cubicBezTo>
                <a:cubicBezTo>
                  <a:pt x="19" y="38"/>
                  <a:pt x="21" y="37"/>
                  <a:pt x="24" y="37"/>
                </a:cubicBezTo>
                <a:cubicBezTo>
                  <a:pt x="26" y="37"/>
                  <a:pt x="29" y="38"/>
                  <a:pt x="31" y="40"/>
                </a:cubicBezTo>
                <a:cubicBezTo>
                  <a:pt x="60" y="69"/>
                  <a:pt x="60" y="69"/>
                  <a:pt x="60" y="69"/>
                </a:cubicBezTo>
                <a:cubicBezTo>
                  <a:pt x="126" y="3"/>
                  <a:pt x="126" y="3"/>
                  <a:pt x="126" y="3"/>
                </a:cubicBezTo>
                <a:cubicBezTo>
                  <a:pt x="128" y="1"/>
                  <a:pt x="131" y="0"/>
                  <a:pt x="133" y="0"/>
                </a:cubicBezTo>
                <a:cubicBezTo>
                  <a:pt x="136" y="0"/>
                  <a:pt x="138" y="1"/>
                  <a:pt x="140" y="3"/>
                </a:cubicBezTo>
                <a:cubicBezTo>
                  <a:pt x="154" y="17"/>
                  <a:pt x="154" y="17"/>
                  <a:pt x="154" y="17"/>
                </a:cubicBezTo>
                <a:cubicBezTo>
                  <a:pt x="156" y="19"/>
                  <a:pt x="157" y="21"/>
                  <a:pt x="157" y="24"/>
                </a:cubicBezTo>
                <a:cubicBezTo>
                  <a:pt x="157" y="26"/>
                  <a:pt x="156" y="29"/>
                  <a:pt x="154" y="31"/>
                </a:cubicBezTo>
                <a:close/>
              </a:path>
            </a:pathLst>
          </a:custGeom>
          <a:solidFill>
            <a:schemeClr val="accent3">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02" name="Data Text 2"/>
          <p:cNvSpPr>
            <a:spLocks noChangeArrowheads="1"/>
          </p:cNvSpPr>
          <p:nvPr/>
        </p:nvSpPr>
        <p:spPr bwMode="auto">
          <a:xfrm>
            <a:off x="6309980" y="365657"/>
            <a:ext cx="2042226"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050" dirty="0">
                <a:solidFill>
                  <a:srgbClr val="FFFFFF"/>
                </a:solidFill>
              </a:rPr>
              <a:t>EVALUATION AND INDICATORS</a:t>
            </a:r>
            <a:endParaRPr lang="en-US" altLang="en-US" sz="1350" dirty="0"/>
          </a:p>
        </p:txBody>
      </p:sp>
      <p:sp>
        <p:nvSpPr>
          <p:cNvPr id="2" name="Retângulo 1">
            <a:extLst>
              <a:ext uri="{FF2B5EF4-FFF2-40B4-BE49-F238E27FC236}">
                <a16:creationId xmlns:a16="http://schemas.microsoft.com/office/drawing/2014/main" xmlns="" id="{403A74F6-40B5-4EEB-AC51-332C48D6E798}"/>
              </a:ext>
            </a:extLst>
          </p:cNvPr>
          <p:cNvSpPr/>
          <p:nvPr/>
        </p:nvSpPr>
        <p:spPr>
          <a:xfrm>
            <a:off x="417443" y="734156"/>
            <a:ext cx="8578144" cy="2031325"/>
          </a:xfrm>
          <a:prstGeom prst="rect">
            <a:avLst/>
          </a:prstGeom>
        </p:spPr>
        <p:txBody>
          <a:bodyPr wrap="square">
            <a:spAutoFit/>
          </a:bodyPr>
          <a:lstStyle/>
          <a:p>
            <a:r>
              <a:rPr lang="en-US" b="1" dirty="0"/>
              <a:t>B) Evaluation and monitoring during project lifetime:</a:t>
            </a:r>
          </a:p>
          <a:p>
            <a:endParaRPr lang="pt-PT" b="1" dirty="0"/>
          </a:p>
          <a:p>
            <a:r>
              <a:rPr lang="en-US" dirty="0" smtClean="0"/>
              <a:t> </a:t>
            </a:r>
            <a:r>
              <a:rPr lang="en-US" i="1" dirty="0"/>
              <a:t>During the transnational project meetings: </a:t>
            </a:r>
            <a:r>
              <a:rPr lang="en-US" dirty="0"/>
              <a:t>deep analysis of project framework, activities, working method, learning and evaluation processes- report written by coordinator. Check of documentation, produced material and outcomes, financial aspects, proposal of modifications, analysis of questionnaires about teachers' and students' satisfaction, revision of outputs - multiplier events and DEOR</a:t>
            </a:r>
            <a:r>
              <a:rPr lang="en-US" dirty="0" smtClean="0"/>
              <a:t>.</a:t>
            </a:r>
            <a:endParaRPr lang="pt-PT" dirty="0"/>
          </a:p>
        </p:txBody>
      </p:sp>
    </p:spTree>
    <p:extLst>
      <p:ext uri="{BB962C8B-B14F-4D97-AF65-F5344CB8AC3E}">
        <p14:creationId xmlns:p14="http://schemas.microsoft.com/office/powerpoint/2010/main" xmlns="" val="19383494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500" fill="hold"/>
                                        <p:tgtEl>
                                          <p:spTgt spid="122"/>
                                        </p:tgtEl>
                                        <p:attrNameLst>
                                          <p:attrName>ppt_x</p:attrName>
                                        </p:attrNameLst>
                                      </p:cBhvr>
                                      <p:tavLst>
                                        <p:tav tm="0">
                                          <p:val>
                                            <p:strVal val="1+#ppt_w/2"/>
                                          </p:val>
                                        </p:tav>
                                        <p:tav tm="100000">
                                          <p:val>
                                            <p:strVal val="#ppt_x"/>
                                          </p:val>
                                        </p:tav>
                                      </p:tavLst>
                                    </p:anim>
                                    <p:anim calcmode="lin" valueType="num">
                                      <p:cBhvr additive="base">
                                        <p:cTn id="8" dur="500" fill="hold"/>
                                        <p:tgtEl>
                                          <p:spTgt spid="1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wipe(left)">
                                      <p:cBhvr>
                                        <p:cTn id="12" dur="500"/>
                                        <p:tgtEl>
                                          <p:spTgt spid="1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wipe(left)">
                                      <p:cBhvr>
                                        <p:cTn id="17" dur="2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Data Box 2"/>
          <p:cNvGrpSpPr/>
          <p:nvPr/>
        </p:nvGrpSpPr>
        <p:grpSpPr>
          <a:xfrm>
            <a:off x="5666599" y="140034"/>
            <a:ext cx="3328988" cy="594122"/>
            <a:chOff x="6831013" y="2336800"/>
            <a:chExt cx="4438650" cy="792163"/>
          </a:xfrm>
        </p:grpSpPr>
        <p:sp>
          <p:nvSpPr>
            <p:cNvPr id="99" name="Data Box 2 BG"/>
            <p:cNvSpPr>
              <a:spLocks/>
            </p:cNvSpPr>
            <p:nvPr/>
          </p:nvSpPr>
          <p:spPr bwMode="auto">
            <a:xfrm>
              <a:off x="6831013" y="2336800"/>
              <a:ext cx="4438650" cy="792163"/>
            </a:xfrm>
            <a:custGeom>
              <a:avLst/>
              <a:gdLst>
                <a:gd name="T0" fmla="*/ 2550 w 2800"/>
                <a:gd name="T1" fmla="*/ 500 h 500"/>
                <a:gd name="T2" fmla="*/ 250 w 2800"/>
                <a:gd name="T3" fmla="*/ 500 h 500"/>
                <a:gd name="T4" fmla="*/ 0 w 2800"/>
                <a:gd name="T5" fmla="*/ 250 h 500"/>
                <a:gd name="T6" fmla="*/ 0 w 2800"/>
                <a:gd name="T7" fmla="*/ 250 h 500"/>
                <a:gd name="T8" fmla="*/ 250 w 2800"/>
                <a:gd name="T9" fmla="*/ 0 h 500"/>
                <a:gd name="T10" fmla="*/ 2550 w 2800"/>
                <a:gd name="T11" fmla="*/ 0 h 500"/>
                <a:gd name="T12" fmla="*/ 2800 w 2800"/>
                <a:gd name="T13" fmla="*/ 250 h 500"/>
                <a:gd name="T14" fmla="*/ 2800 w 2800"/>
                <a:gd name="T15" fmla="*/ 250 h 500"/>
                <a:gd name="T16" fmla="*/ 2550 w 2800"/>
                <a:gd name="T1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0" h="500">
                  <a:moveTo>
                    <a:pt x="2550" y="500"/>
                  </a:moveTo>
                  <a:cubicBezTo>
                    <a:pt x="250" y="500"/>
                    <a:pt x="250" y="500"/>
                    <a:pt x="250" y="500"/>
                  </a:cubicBezTo>
                  <a:cubicBezTo>
                    <a:pt x="112" y="500"/>
                    <a:pt x="0" y="388"/>
                    <a:pt x="0" y="250"/>
                  </a:cubicBezTo>
                  <a:cubicBezTo>
                    <a:pt x="0" y="250"/>
                    <a:pt x="0" y="250"/>
                    <a:pt x="0" y="250"/>
                  </a:cubicBezTo>
                  <a:cubicBezTo>
                    <a:pt x="0" y="112"/>
                    <a:pt x="112" y="0"/>
                    <a:pt x="250" y="0"/>
                  </a:cubicBezTo>
                  <a:cubicBezTo>
                    <a:pt x="2550" y="0"/>
                    <a:pt x="2550" y="0"/>
                    <a:pt x="2550" y="0"/>
                  </a:cubicBezTo>
                  <a:cubicBezTo>
                    <a:pt x="2688" y="0"/>
                    <a:pt x="2800" y="112"/>
                    <a:pt x="2800" y="250"/>
                  </a:cubicBezTo>
                  <a:cubicBezTo>
                    <a:pt x="2800" y="250"/>
                    <a:pt x="2800" y="250"/>
                    <a:pt x="2800" y="250"/>
                  </a:cubicBezTo>
                  <a:cubicBezTo>
                    <a:pt x="2800" y="388"/>
                    <a:pt x="2688" y="500"/>
                    <a:pt x="2550" y="500"/>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0" name="Check Circle 2"/>
            <p:cNvSpPr>
              <a:spLocks noChangeArrowheads="1"/>
            </p:cNvSpPr>
            <p:nvPr/>
          </p:nvSpPr>
          <p:spPr bwMode="auto">
            <a:xfrm>
              <a:off x="6988176" y="2479675"/>
              <a:ext cx="508000" cy="50641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101" name="Freeform 98"/>
          <p:cNvSpPr>
            <a:spLocks/>
          </p:cNvSpPr>
          <p:nvPr/>
        </p:nvSpPr>
        <p:spPr bwMode="auto">
          <a:xfrm>
            <a:off x="5881506" y="365657"/>
            <a:ext cx="186929" cy="142875"/>
          </a:xfrm>
          <a:custGeom>
            <a:avLst/>
            <a:gdLst>
              <a:gd name="T0" fmla="*/ 154 w 157"/>
              <a:gd name="T1" fmla="*/ 31 h 120"/>
              <a:gd name="T2" fmla="*/ 81 w 157"/>
              <a:gd name="T3" fmla="*/ 104 h 120"/>
              <a:gd name="T4" fmla="*/ 67 w 157"/>
              <a:gd name="T5" fmla="*/ 117 h 120"/>
              <a:gd name="T6" fmla="*/ 60 w 157"/>
              <a:gd name="T7" fmla="*/ 120 h 120"/>
              <a:gd name="T8" fmla="*/ 53 w 157"/>
              <a:gd name="T9" fmla="*/ 117 h 120"/>
              <a:gd name="T10" fmla="*/ 40 w 157"/>
              <a:gd name="T11" fmla="*/ 104 h 120"/>
              <a:gd name="T12" fmla="*/ 3 w 157"/>
              <a:gd name="T13" fmla="*/ 67 h 120"/>
              <a:gd name="T14" fmla="*/ 0 w 157"/>
              <a:gd name="T15" fmla="*/ 60 h 120"/>
              <a:gd name="T16" fmla="*/ 3 w 157"/>
              <a:gd name="T17" fmla="*/ 53 h 120"/>
              <a:gd name="T18" fmla="*/ 17 w 157"/>
              <a:gd name="T19" fmla="*/ 40 h 120"/>
              <a:gd name="T20" fmla="*/ 24 w 157"/>
              <a:gd name="T21" fmla="*/ 37 h 120"/>
              <a:gd name="T22" fmla="*/ 31 w 157"/>
              <a:gd name="T23" fmla="*/ 40 h 120"/>
              <a:gd name="T24" fmla="*/ 60 w 157"/>
              <a:gd name="T25" fmla="*/ 69 h 120"/>
              <a:gd name="T26" fmla="*/ 126 w 157"/>
              <a:gd name="T27" fmla="*/ 3 h 120"/>
              <a:gd name="T28" fmla="*/ 133 w 157"/>
              <a:gd name="T29" fmla="*/ 0 h 120"/>
              <a:gd name="T30" fmla="*/ 140 w 157"/>
              <a:gd name="T31" fmla="*/ 3 h 120"/>
              <a:gd name="T32" fmla="*/ 154 w 157"/>
              <a:gd name="T33" fmla="*/ 17 h 120"/>
              <a:gd name="T34" fmla="*/ 157 w 157"/>
              <a:gd name="T35" fmla="*/ 24 h 120"/>
              <a:gd name="T36" fmla="*/ 154 w 157"/>
              <a:gd name="T37"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20">
                <a:moveTo>
                  <a:pt x="154" y="31"/>
                </a:moveTo>
                <a:cubicBezTo>
                  <a:pt x="81" y="104"/>
                  <a:pt x="81" y="104"/>
                  <a:pt x="81" y="104"/>
                </a:cubicBezTo>
                <a:cubicBezTo>
                  <a:pt x="67" y="117"/>
                  <a:pt x="67" y="117"/>
                  <a:pt x="67" y="117"/>
                </a:cubicBezTo>
                <a:cubicBezTo>
                  <a:pt x="65" y="119"/>
                  <a:pt x="63" y="120"/>
                  <a:pt x="60" y="120"/>
                </a:cubicBezTo>
                <a:cubicBezTo>
                  <a:pt x="58" y="120"/>
                  <a:pt x="55" y="119"/>
                  <a:pt x="53" y="117"/>
                </a:cubicBezTo>
                <a:cubicBezTo>
                  <a:pt x="40" y="104"/>
                  <a:pt x="40" y="104"/>
                  <a:pt x="40" y="104"/>
                </a:cubicBezTo>
                <a:cubicBezTo>
                  <a:pt x="3" y="67"/>
                  <a:pt x="3" y="67"/>
                  <a:pt x="3" y="67"/>
                </a:cubicBezTo>
                <a:cubicBezTo>
                  <a:pt x="1" y="65"/>
                  <a:pt x="0" y="63"/>
                  <a:pt x="0" y="60"/>
                </a:cubicBezTo>
                <a:cubicBezTo>
                  <a:pt x="0" y="58"/>
                  <a:pt x="1" y="55"/>
                  <a:pt x="3" y="53"/>
                </a:cubicBezTo>
                <a:cubicBezTo>
                  <a:pt x="17" y="40"/>
                  <a:pt x="17" y="40"/>
                  <a:pt x="17" y="40"/>
                </a:cubicBezTo>
                <a:cubicBezTo>
                  <a:pt x="19" y="38"/>
                  <a:pt x="21" y="37"/>
                  <a:pt x="24" y="37"/>
                </a:cubicBezTo>
                <a:cubicBezTo>
                  <a:pt x="26" y="37"/>
                  <a:pt x="29" y="38"/>
                  <a:pt x="31" y="40"/>
                </a:cubicBezTo>
                <a:cubicBezTo>
                  <a:pt x="60" y="69"/>
                  <a:pt x="60" y="69"/>
                  <a:pt x="60" y="69"/>
                </a:cubicBezTo>
                <a:cubicBezTo>
                  <a:pt x="126" y="3"/>
                  <a:pt x="126" y="3"/>
                  <a:pt x="126" y="3"/>
                </a:cubicBezTo>
                <a:cubicBezTo>
                  <a:pt x="128" y="1"/>
                  <a:pt x="131" y="0"/>
                  <a:pt x="133" y="0"/>
                </a:cubicBezTo>
                <a:cubicBezTo>
                  <a:pt x="136" y="0"/>
                  <a:pt x="138" y="1"/>
                  <a:pt x="140" y="3"/>
                </a:cubicBezTo>
                <a:cubicBezTo>
                  <a:pt x="154" y="17"/>
                  <a:pt x="154" y="17"/>
                  <a:pt x="154" y="17"/>
                </a:cubicBezTo>
                <a:cubicBezTo>
                  <a:pt x="156" y="19"/>
                  <a:pt x="157" y="21"/>
                  <a:pt x="157" y="24"/>
                </a:cubicBezTo>
                <a:cubicBezTo>
                  <a:pt x="157" y="26"/>
                  <a:pt x="156" y="29"/>
                  <a:pt x="154" y="31"/>
                </a:cubicBezTo>
                <a:close/>
              </a:path>
            </a:pathLst>
          </a:custGeom>
          <a:solidFill>
            <a:schemeClr val="accent3">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02" name="Data Text 2"/>
          <p:cNvSpPr>
            <a:spLocks noChangeArrowheads="1"/>
          </p:cNvSpPr>
          <p:nvPr/>
        </p:nvSpPr>
        <p:spPr bwMode="auto">
          <a:xfrm>
            <a:off x="6309980" y="365657"/>
            <a:ext cx="2042226"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050" dirty="0">
                <a:solidFill>
                  <a:srgbClr val="FFFFFF"/>
                </a:solidFill>
              </a:rPr>
              <a:t>EVALUATION AND INDICATORS</a:t>
            </a:r>
            <a:endParaRPr lang="en-US" altLang="en-US" sz="1350" dirty="0"/>
          </a:p>
        </p:txBody>
      </p:sp>
      <p:sp>
        <p:nvSpPr>
          <p:cNvPr id="2" name="Retângulo 1">
            <a:extLst>
              <a:ext uri="{FF2B5EF4-FFF2-40B4-BE49-F238E27FC236}">
                <a16:creationId xmlns:a16="http://schemas.microsoft.com/office/drawing/2014/main" xmlns="" id="{403A74F6-40B5-4EEB-AC51-332C48D6E798}"/>
              </a:ext>
            </a:extLst>
          </p:cNvPr>
          <p:cNvSpPr/>
          <p:nvPr/>
        </p:nvSpPr>
        <p:spPr>
          <a:xfrm>
            <a:off x="417443" y="734156"/>
            <a:ext cx="8578144" cy="4801314"/>
          </a:xfrm>
          <a:prstGeom prst="rect">
            <a:avLst/>
          </a:prstGeom>
        </p:spPr>
        <p:txBody>
          <a:bodyPr wrap="square">
            <a:spAutoFit/>
          </a:bodyPr>
          <a:lstStyle/>
          <a:p>
            <a:r>
              <a:rPr lang="en-US" b="1" dirty="0"/>
              <a:t>Indicators of achievement:</a:t>
            </a:r>
            <a:endParaRPr lang="pt-PT" b="1" dirty="0"/>
          </a:p>
          <a:p>
            <a:pPr marL="342900" indent="-342900">
              <a:buAutoNum type="arabicParenR"/>
            </a:pPr>
            <a:r>
              <a:rPr lang="en-US" dirty="0" smtClean="0"/>
              <a:t>The total number of students and </a:t>
            </a:r>
            <a:r>
              <a:rPr lang="en-US" dirty="0" err="1" smtClean="0"/>
              <a:t>theachers</a:t>
            </a:r>
            <a:r>
              <a:rPr lang="en-US" dirty="0" smtClean="0"/>
              <a:t> who will participate in the international meetings.</a:t>
            </a:r>
            <a:endParaRPr lang="en-US" dirty="0"/>
          </a:p>
          <a:p>
            <a:pPr marL="342900" indent="-342900">
              <a:buAutoNum type="arabicParenR"/>
            </a:pPr>
            <a:endParaRPr lang="pt-PT" dirty="0"/>
          </a:p>
          <a:p>
            <a:r>
              <a:rPr lang="en-US" dirty="0"/>
              <a:t>2) Questionnaire about students' </a:t>
            </a:r>
            <a:r>
              <a:rPr lang="en-US" dirty="0" smtClean="0"/>
              <a:t> and </a:t>
            </a:r>
            <a:r>
              <a:rPr lang="en-US" dirty="0" err="1" smtClean="0"/>
              <a:t>teachers’satisfaction</a:t>
            </a:r>
            <a:r>
              <a:rPr lang="en-US" dirty="0" smtClean="0"/>
              <a:t> </a:t>
            </a:r>
            <a:r>
              <a:rPr lang="en-US" dirty="0"/>
              <a:t>submitted at the end of every school year--&gt; positive if more of 90% of students will define a level from good to very good.</a:t>
            </a:r>
          </a:p>
          <a:p>
            <a:endParaRPr lang="pt-PT" dirty="0"/>
          </a:p>
          <a:p>
            <a:r>
              <a:rPr lang="en-US" dirty="0" smtClean="0"/>
              <a:t>3) The 2 final products .</a:t>
            </a:r>
            <a:endParaRPr lang="en-US" dirty="0"/>
          </a:p>
          <a:p>
            <a:endParaRPr lang="pt-PT" dirty="0"/>
          </a:p>
          <a:p>
            <a:r>
              <a:rPr lang="en-US" dirty="0"/>
              <a:t>4</a:t>
            </a:r>
            <a:r>
              <a:rPr lang="en-US" dirty="0" smtClean="0"/>
              <a:t>) The total number of teachers involved in the training courses (Romania-Greece and U.K.).</a:t>
            </a:r>
            <a:endParaRPr lang="en-US" dirty="0"/>
          </a:p>
          <a:p>
            <a:endParaRPr lang="pt-PT" dirty="0"/>
          </a:p>
          <a:p>
            <a:r>
              <a:rPr lang="en-US" dirty="0"/>
              <a:t>5</a:t>
            </a:r>
            <a:r>
              <a:rPr lang="en-US" dirty="0" smtClean="0"/>
              <a:t>) </a:t>
            </a:r>
            <a:r>
              <a:rPr lang="en-US" dirty="0"/>
              <a:t>Inclusion level of all students, quality of involvement of students with special needs and low basic skills.</a:t>
            </a:r>
            <a:endParaRPr lang="pt-PT" dirty="0"/>
          </a:p>
          <a:p>
            <a:r>
              <a:rPr lang="en-US" dirty="0"/>
              <a:t> </a:t>
            </a:r>
            <a:endParaRPr lang="pt-PT" dirty="0"/>
          </a:p>
          <a:p>
            <a:endParaRPr lang="pt-P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750768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500" fill="hold"/>
                                        <p:tgtEl>
                                          <p:spTgt spid="122"/>
                                        </p:tgtEl>
                                        <p:attrNameLst>
                                          <p:attrName>ppt_x</p:attrName>
                                        </p:attrNameLst>
                                      </p:cBhvr>
                                      <p:tavLst>
                                        <p:tav tm="0">
                                          <p:val>
                                            <p:strVal val="1+#ppt_w/2"/>
                                          </p:val>
                                        </p:tav>
                                        <p:tav tm="100000">
                                          <p:val>
                                            <p:strVal val="#ppt_x"/>
                                          </p:val>
                                        </p:tav>
                                      </p:tavLst>
                                    </p:anim>
                                    <p:anim calcmode="lin" valueType="num">
                                      <p:cBhvr additive="base">
                                        <p:cTn id="8" dur="500" fill="hold"/>
                                        <p:tgtEl>
                                          <p:spTgt spid="1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wipe(left)">
                                      <p:cBhvr>
                                        <p:cTn id="12" dur="500"/>
                                        <p:tgtEl>
                                          <p:spTgt spid="1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wipe(left)">
                                      <p:cBhvr>
                                        <p:cTn id="17" dur="2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Circle"/>
          <p:cNvGrpSpPr/>
          <p:nvPr/>
        </p:nvGrpSpPr>
        <p:grpSpPr>
          <a:xfrm>
            <a:off x="-1918097" y="1526381"/>
            <a:ext cx="3802856" cy="3805238"/>
            <a:chOff x="-2519363" y="892175"/>
            <a:chExt cx="5070475" cy="5073650"/>
          </a:xfrm>
        </p:grpSpPr>
        <p:sp>
          <p:nvSpPr>
            <p:cNvPr id="8" name="Circle Stroke"/>
            <p:cNvSpPr>
              <a:spLocks noChangeArrowheads="1"/>
            </p:cNvSpPr>
            <p:nvPr/>
          </p:nvSpPr>
          <p:spPr bwMode="auto">
            <a:xfrm>
              <a:off x="-2519363" y="892175"/>
              <a:ext cx="5070475" cy="5073650"/>
            </a:xfrm>
            <a:prstGeom prst="ellipse">
              <a:avLst/>
            </a:prstGeom>
            <a:noFill/>
            <a:ln w="19050" cap="flat">
              <a:solidFill>
                <a:schemeClr val="tx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Circle Fill"/>
            <p:cNvSpPr>
              <a:spLocks noChangeArrowheads="1"/>
            </p:cNvSpPr>
            <p:nvPr/>
          </p:nvSpPr>
          <p:spPr bwMode="auto">
            <a:xfrm>
              <a:off x="-1193800" y="2217738"/>
              <a:ext cx="2420938" cy="2422525"/>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5" name="Data Box 3"/>
          <p:cNvGrpSpPr/>
          <p:nvPr/>
        </p:nvGrpSpPr>
        <p:grpSpPr>
          <a:xfrm>
            <a:off x="762000" y="4404358"/>
            <a:ext cx="5699761" cy="1676401"/>
            <a:chOff x="2085245" y="3717925"/>
            <a:chExt cx="4483831" cy="969217"/>
          </a:xfrm>
        </p:grpSpPr>
        <p:sp>
          <p:nvSpPr>
            <p:cNvPr id="16" name="Data Box BG 3"/>
            <p:cNvSpPr>
              <a:spLocks/>
            </p:cNvSpPr>
            <p:nvPr/>
          </p:nvSpPr>
          <p:spPr bwMode="auto">
            <a:xfrm>
              <a:off x="2085245" y="3717925"/>
              <a:ext cx="4483831" cy="969217"/>
            </a:xfrm>
            <a:custGeom>
              <a:avLst/>
              <a:gdLst>
                <a:gd name="T0" fmla="*/ 2550 w 2800"/>
                <a:gd name="T1" fmla="*/ 500 h 500"/>
                <a:gd name="T2" fmla="*/ 250 w 2800"/>
                <a:gd name="T3" fmla="*/ 500 h 500"/>
                <a:gd name="T4" fmla="*/ 0 w 2800"/>
                <a:gd name="T5" fmla="*/ 250 h 500"/>
                <a:gd name="T6" fmla="*/ 0 w 2800"/>
                <a:gd name="T7" fmla="*/ 250 h 500"/>
                <a:gd name="T8" fmla="*/ 250 w 2800"/>
                <a:gd name="T9" fmla="*/ 0 h 500"/>
                <a:gd name="T10" fmla="*/ 2550 w 2800"/>
                <a:gd name="T11" fmla="*/ 0 h 500"/>
                <a:gd name="T12" fmla="*/ 2800 w 2800"/>
                <a:gd name="T13" fmla="*/ 250 h 500"/>
                <a:gd name="T14" fmla="*/ 2800 w 2800"/>
                <a:gd name="T15" fmla="*/ 250 h 500"/>
                <a:gd name="T16" fmla="*/ 2550 w 2800"/>
                <a:gd name="T1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0" h="500">
                  <a:moveTo>
                    <a:pt x="2550" y="500"/>
                  </a:moveTo>
                  <a:cubicBezTo>
                    <a:pt x="250" y="500"/>
                    <a:pt x="250" y="500"/>
                    <a:pt x="250" y="500"/>
                  </a:cubicBezTo>
                  <a:cubicBezTo>
                    <a:pt x="112" y="500"/>
                    <a:pt x="0" y="388"/>
                    <a:pt x="0" y="250"/>
                  </a:cubicBezTo>
                  <a:cubicBezTo>
                    <a:pt x="0" y="250"/>
                    <a:pt x="0" y="250"/>
                    <a:pt x="0" y="250"/>
                  </a:cubicBezTo>
                  <a:cubicBezTo>
                    <a:pt x="0" y="112"/>
                    <a:pt x="112" y="0"/>
                    <a:pt x="250" y="0"/>
                  </a:cubicBezTo>
                  <a:cubicBezTo>
                    <a:pt x="2550" y="0"/>
                    <a:pt x="2550" y="0"/>
                    <a:pt x="2550" y="0"/>
                  </a:cubicBezTo>
                  <a:cubicBezTo>
                    <a:pt x="2688" y="0"/>
                    <a:pt x="2800" y="112"/>
                    <a:pt x="2800" y="250"/>
                  </a:cubicBezTo>
                  <a:cubicBezTo>
                    <a:pt x="2800" y="250"/>
                    <a:pt x="2800" y="250"/>
                    <a:pt x="2800" y="250"/>
                  </a:cubicBezTo>
                  <a:cubicBezTo>
                    <a:pt x="2800" y="388"/>
                    <a:pt x="2688" y="500"/>
                    <a:pt x="2550" y="50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 name="Check Circle 3"/>
            <p:cNvSpPr>
              <a:spLocks noChangeArrowheads="1"/>
            </p:cNvSpPr>
            <p:nvPr/>
          </p:nvSpPr>
          <p:spPr bwMode="auto">
            <a:xfrm>
              <a:off x="2290763" y="3860800"/>
              <a:ext cx="506413" cy="50641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18" name="Checkmark 3"/>
          <p:cNvSpPr>
            <a:spLocks/>
          </p:cNvSpPr>
          <p:nvPr/>
        </p:nvSpPr>
        <p:spPr bwMode="auto">
          <a:xfrm>
            <a:off x="1112520" y="5049919"/>
            <a:ext cx="304800" cy="223121"/>
          </a:xfrm>
          <a:custGeom>
            <a:avLst/>
            <a:gdLst>
              <a:gd name="T0" fmla="*/ 154 w 157"/>
              <a:gd name="T1" fmla="*/ 30 h 120"/>
              <a:gd name="T2" fmla="*/ 81 w 157"/>
              <a:gd name="T3" fmla="*/ 103 h 120"/>
              <a:gd name="T4" fmla="*/ 67 w 157"/>
              <a:gd name="T5" fmla="*/ 117 h 120"/>
              <a:gd name="T6" fmla="*/ 60 w 157"/>
              <a:gd name="T7" fmla="*/ 120 h 120"/>
              <a:gd name="T8" fmla="*/ 53 w 157"/>
              <a:gd name="T9" fmla="*/ 117 h 120"/>
              <a:gd name="T10" fmla="*/ 40 w 157"/>
              <a:gd name="T11" fmla="*/ 103 h 120"/>
              <a:gd name="T12" fmla="*/ 3 w 157"/>
              <a:gd name="T13" fmla="*/ 67 h 120"/>
              <a:gd name="T14" fmla="*/ 0 w 157"/>
              <a:gd name="T15" fmla="*/ 60 h 120"/>
              <a:gd name="T16" fmla="*/ 3 w 157"/>
              <a:gd name="T17" fmla="*/ 53 h 120"/>
              <a:gd name="T18" fmla="*/ 17 w 157"/>
              <a:gd name="T19" fmla="*/ 39 h 120"/>
              <a:gd name="T20" fmla="*/ 24 w 157"/>
              <a:gd name="T21" fmla="*/ 37 h 120"/>
              <a:gd name="T22" fmla="*/ 31 w 157"/>
              <a:gd name="T23" fmla="*/ 39 h 120"/>
              <a:gd name="T24" fmla="*/ 60 w 157"/>
              <a:gd name="T25" fmla="*/ 69 h 120"/>
              <a:gd name="T26" fmla="*/ 127 w 157"/>
              <a:gd name="T27" fmla="*/ 3 h 120"/>
              <a:gd name="T28" fmla="*/ 133 w 157"/>
              <a:gd name="T29" fmla="*/ 0 h 120"/>
              <a:gd name="T30" fmla="*/ 140 w 157"/>
              <a:gd name="T31" fmla="*/ 3 h 120"/>
              <a:gd name="T32" fmla="*/ 154 w 157"/>
              <a:gd name="T33" fmla="*/ 17 h 120"/>
              <a:gd name="T34" fmla="*/ 157 w 157"/>
              <a:gd name="T35" fmla="*/ 23 h 120"/>
              <a:gd name="T36" fmla="*/ 154 w 157"/>
              <a:gd name="T37" fmla="*/ 3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20">
                <a:moveTo>
                  <a:pt x="154" y="30"/>
                </a:moveTo>
                <a:cubicBezTo>
                  <a:pt x="81" y="103"/>
                  <a:pt x="81" y="103"/>
                  <a:pt x="81" y="103"/>
                </a:cubicBezTo>
                <a:cubicBezTo>
                  <a:pt x="67" y="117"/>
                  <a:pt x="67" y="117"/>
                  <a:pt x="67" y="117"/>
                </a:cubicBezTo>
                <a:cubicBezTo>
                  <a:pt x="65" y="119"/>
                  <a:pt x="63" y="120"/>
                  <a:pt x="60" y="120"/>
                </a:cubicBezTo>
                <a:cubicBezTo>
                  <a:pt x="58" y="120"/>
                  <a:pt x="55" y="119"/>
                  <a:pt x="53" y="117"/>
                </a:cubicBezTo>
                <a:cubicBezTo>
                  <a:pt x="40" y="103"/>
                  <a:pt x="40" y="103"/>
                  <a:pt x="40" y="103"/>
                </a:cubicBezTo>
                <a:cubicBezTo>
                  <a:pt x="3" y="67"/>
                  <a:pt x="3" y="67"/>
                  <a:pt x="3" y="67"/>
                </a:cubicBezTo>
                <a:cubicBezTo>
                  <a:pt x="1" y="65"/>
                  <a:pt x="0" y="63"/>
                  <a:pt x="0" y="60"/>
                </a:cubicBezTo>
                <a:cubicBezTo>
                  <a:pt x="0" y="57"/>
                  <a:pt x="1" y="55"/>
                  <a:pt x="3" y="53"/>
                </a:cubicBezTo>
                <a:cubicBezTo>
                  <a:pt x="17" y="39"/>
                  <a:pt x="17" y="39"/>
                  <a:pt x="17" y="39"/>
                </a:cubicBezTo>
                <a:cubicBezTo>
                  <a:pt x="19" y="38"/>
                  <a:pt x="21" y="37"/>
                  <a:pt x="24" y="37"/>
                </a:cubicBezTo>
                <a:cubicBezTo>
                  <a:pt x="26" y="37"/>
                  <a:pt x="29" y="38"/>
                  <a:pt x="31" y="39"/>
                </a:cubicBezTo>
                <a:cubicBezTo>
                  <a:pt x="60" y="69"/>
                  <a:pt x="60" y="69"/>
                  <a:pt x="60" y="69"/>
                </a:cubicBezTo>
                <a:cubicBezTo>
                  <a:pt x="127" y="3"/>
                  <a:pt x="127" y="3"/>
                  <a:pt x="127" y="3"/>
                </a:cubicBezTo>
                <a:cubicBezTo>
                  <a:pt x="128" y="1"/>
                  <a:pt x="131" y="0"/>
                  <a:pt x="133" y="0"/>
                </a:cubicBezTo>
                <a:cubicBezTo>
                  <a:pt x="136" y="0"/>
                  <a:pt x="139" y="1"/>
                  <a:pt x="140" y="3"/>
                </a:cubicBezTo>
                <a:cubicBezTo>
                  <a:pt x="154" y="17"/>
                  <a:pt x="154" y="17"/>
                  <a:pt x="154" y="17"/>
                </a:cubicBezTo>
                <a:cubicBezTo>
                  <a:pt x="156" y="18"/>
                  <a:pt x="157" y="21"/>
                  <a:pt x="157" y="23"/>
                </a:cubicBezTo>
                <a:cubicBezTo>
                  <a:pt x="157" y="26"/>
                  <a:pt x="156" y="28"/>
                  <a:pt x="154" y="30"/>
                </a:cubicBezTo>
                <a:close/>
              </a:path>
            </a:pathLst>
          </a:custGeom>
          <a:solidFill>
            <a:schemeClr val="accent4">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grpSp>
        <p:nvGrpSpPr>
          <p:cNvPr id="4" name="Data Box 2"/>
          <p:cNvGrpSpPr/>
          <p:nvPr/>
        </p:nvGrpSpPr>
        <p:grpSpPr>
          <a:xfrm>
            <a:off x="1126570" y="2712720"/>
            <a:ext cx="5899070" cy="1264920"/>
            <a:chOff x="2132013" y="2373313"/>
            <a:chExt cx="4437063" cy="792163"/>
          </a:xfrm>
        </p:grpSpPr>
        <p:sp>
          <p:nvSpPr>
            <p:cNvPr id="13" name="Data Box BG 2"/>
            <p:cNvSpPr>
              <a:spLocks/>
            </p:cNvSpPr>
            <p:nvPr/>
          </p:nvSpPr>
          <p:spPr bwMode="auto">
            <a:xfrm>
              <a:off x="2132013" y="2373313"/>
              <a:ext cx="4437063" cy="792163"/>
            </a:xfrm>
            <a:custGeom>
              <a:avLst/>
              <a:gdLst>
                <a:gd name="T0" fmla="*/ 2550 w 2800"/>
                <a:gd name="T1" fmla="*/ 500 h 500"/>
                <a:gd name="T2" fmla="*/ 250 w 2800"/>
                <a:gd name="T3" fmla="*/ 500 h 500"/>
                <a:gd name="T4" fmla="*/ 0 w 2800"/>
                <a:gd name="T5" fmla="*/ 250 h 500"/>
                <a:gd name="T6" fmla="*/ 0 w 2800"/>
                <a:gd name="T7" fmla="*/ 250 h 500"/>
                <a:gd name="T8" fmla="*/ 250 w 2800"/>
                <a:gd name="T9" fmla="*/ 0 h 500"/>
                <a:gd name="T10" fmla="*/ 2550 w 2800"/>
                <a:gd name="T11" fmla="*/ 0 h 500"/>
                <a:gd name="T12" fmla="*/ 2800 w 2800"/>
                <a:gd name="T13" fmla="*/ 250 h 500"/>
                <a:gd name="T14" fmla="*/ 2800 w 2800"/>
                <a:gd name="T15" fmla="*/ 250 h 500"/>
                <a:gd name="T16" fmla="*/ 2550 w 2800"/>
                <a:gd name="T1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0" h="500">
                  <a:moveTo>
                    <a:pt x="2550" y="500"/>
                  </a:moveTo>
                  <a:cubicBezTo>
                    <a:pt x="250" y="500"/>
                    <a:pt x="250" y="500"/>
                    <a:pt x="250" y="500"/>
                  </a:cubicBezTo>
                  <a:cubicBezTo>
                    <a:pt x="112" y="500"/>
                    <a:pt x="0" y="388"/>
                    <a:pt x="0" y="250"/>
                  </a:cubicBezTo>
                  <a:cubicBezTo>
                    <a:pt x="0" y="250"/>
                    <a:pt x="0" y="250"/>
                    <a:pt x="0" y="250"/>
                  </a:cubicBezTo>
                  <a:cubicBezTo>
                    <a:pt x="0" y="112"/>
                    <a:pt x="112" y="0"/>
                    <a:pt x="250" y="0"/>
                  </a:cubicBezTo>
                  <a:cubicBezTo>
                    <a:pt x="2550" y="0"/>
                    <a:pt x="2550" y="0"/>
                    <a:pt x="2550" y="0"/>
                  </a:cubicBezTo>
                  <a:cubicBezTo>
                    <a:pt x="2688" y="0"/>
                    <a:pt x="2800" y="112"/>
                    <a:pt x="2800" y="250"/>
                  </a:cubicBezTo>
                  <a:cubicBezTo>
                    <a:pt x="2800" y="250"/>
                    <a:pt x="2800" y="250"/>
                    <a:pt x="2800" y="250"/>
                  </a:cubicBezTo>
                  <a:cubicBezTo>
                    <a:pt x="2800" y="388"/>
                    <a:pt x="2688" y="500"/>
                    <a:pt x="2550" y="500"/>
                  </a:cubicBezTo>
                  <a:close/>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 name="Check Circle 2"/>
            <p:cNvSpPr>
              <a:spLocks noChangeArrowheads="1"/>
            </p:cNvSpPr>
            <p:nvPr/>
          </p:nvSpPr>
          <p:spPr bwMode="auto">
            <a:xfrm>
              <a:off x="2290763" y="2516188"/>
              <a:ext cx="506413" cy="50641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15" name="Checkmark 2"/>
          <p:cNvSpPr>
            <a:spLocks/>
          </p:cNvSpPr>
          <p:nvPr/>
        </p:nvSpPr>
        <p:spPr bwMode="auto">
          <a:xfrm>
            <a:off x="1386840" y="3124200"/>
            <a:ext cx="384810" cy="324089"/>
          </a:xfrm>
          <a:custGeom>
            <a:avLst/>
            <a:gdLst>
              <a:gd name="T0" fmla="*/ 154 w 157"/>
              <a:gd name="T1" fmla="*/ 30 h 120"/>
              <a:gd name="T2" fmla="*/ 81 w 157"/>
              <a:gd name="T3" fmla="*/ 103 h 120"/>
              <a:gd name="T4" fmla="*/ 67 w 157"/>
              <a:gd name="T5" fmla="*/ 117 h 120"/>
              <a:gd name="T6" fmla="*/ 60 w 157"/>
              <a:gd name="T7" fmla="*/ 120 h 120"/>
              <a:gd name="T8" fmla="*/ 53 w 157"/>
              <a:gd name="T9" fmla="*/ 117 h 120"/>
              <a:gd name="T10" fmla="*/ 40 w 157"/>
              <a:gd name="T11" fmla="*/ 103 h 120"/>
              <a:gd name="T12" fmla="*/ 3 w 157"/>
              <a:gd name="T13" fmla="*/ 67 h 120"/>
              <a:gd name="T14" fmla="*/ 0 w 157"/>
              <a:gd name="T15" fmla="*/ 60 h 120"/>
              <a:gd name="T16" fmla="*/ 3 w 157"/>
              <a:gd name="T17" fmla="*/ 53 h 120"/>
              <a:gd name="T18" fmla="*/ 17 w 157"/>
              <a:gd name="T19" fmla="*/ 39 h 120"/>
              <a:gd name="T20" fmla="*/ 24 w 157"/>
              <a:gd name="T21" fmla="*/ 37 h 120"/>
              <a:gd name="T22" fmla="*/ 31 w 157"/>
              <a:gd name="T23" fmla="*/ 39 h 120"/>
              <a:gd name="T24" fmla="*/ 60 w 157"/>
              <a:gd name="T25" fmla="*/ 69 h 120"/>
              <a:gd name="T26" fmla="*/ 127 w 157"/>
              <a:gd name="T27" fmla="*/ 3 h 120"/>
              <a:gd name="T28" fmla="*/ 133 w 157"/>
              <a:gd name="T29" fmla="*/ 0 h 120"/>
              <a:gd name="T30" fmla="*/ 140 w 157"/>
              <a:gd name="T31" fmla="*/ 3 h 120"/>
              <a:gd name="T32" fmla="*/ 154 w 157"/>
              <a:gd name="T33" fmla="*/ 17 h 120"/>
              <a:gd name="T34" fmla="*/ 157 w 157"/>
              <a:gd name="T35" fmla="*/ 23 h 120"/>
              <a:gd name="T36" fmla="*/ 154 w 157"/>
              <a:gd name="T37" fmla="*/ 3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20">
                <a:moveTo>
                  <a:pt x="154" y="30"/>
                </a:moveTo>
                <a:cubicBezTo>
                  <a:pt x="81" y="103"/>
                  <a:pt x="81" y="103"/>
                  <a:pt x="81" y="103"/>
                </a:cubicBezTo>
                <a:cubicBezTo>
                  <a:pt x="67" y="117"/>
                  <a:pt x="67" y="117"/>
                  <a:pt x="67" y="117"/>
                </a:cubicBezTo>
                <a:cubicBezTo>
                  <a:pt x="65" y="119"/>
                  <a:pt x="63" y="120"/>
                  <a:pt x="60" y="120"/>
                </a:cubicBezTo>
                <a:cubicBezTo>
                  <a:pt x="58" y="120"/>
                  <a:pt x="55" y="119"/>
                  <a:pt x="53" y="117"/>
                </a:cubicBezTo>
                <a:cubicBezTo>
                  <a:pt x="40" y="103"/>
                  <a:pt x="40" y="103"/>
                  <a:pt x="40" y="103"/>
                </a:cubicBezTo>
                <a:cubicBezTo>
                  <a:pt x="3" y="67"/>
                  <a:pt x="3" y="67"/>
                  <a:pt x="3" y="67"/>
                </a:cubicBezTo>
                <a:cubicBezTo>
                  <a:pt x="1" y="65"/>
                  <a:pt x="0" y="63"/>
                  <a:pt x="0" y="60"/>
                </a:cubicBezTo>
                <a:cubicBezTo>
                  <a:pt x="0" y="57"/>
                  <a:pt x="1" y="55"/>
                  <a:pt x="3" y="53"/>
                </a:cubicBezTo>
                <a:cubicBezTo>
                  <a:pt x="17" y="39"/>
                  <a:pt x="17" y="39"/>
                  <a:pt x="17" y="39"/>
                </a:cubicBezTo>
                <a:cubicBezTo>
                  <a:pt x="19" y="38"/>
                  <a:pt x="21" y="37"/>
                  <a:pt x="24" y="37"/>
                </a:cubicBezTo>
                <a:cubicBezTo>
                  <a:pt x="26" y="37"/>
                  <a:pt x="29" y="38"/>
                  <a:pt x="31" y="39"/>
                </a:cubicBezTo>
                <a:cubicBezTo>
                  <a:pt x="60" y="69"/>
                  <a:pt x="60" y="69"/>
                  <a:pt x="60" y="69"/>
                </a:cubicBezTo>
                <a:cubicBezTo>
                  <a:pt x="127" y="3"/>
                  <a:pt x="127" y="3"/>
                  <a:pt x="127" y="3"/>
                </a:cubicBezTo>
                <a:cubicBezTo>
                  <a:pt x="128" y="1"/>
                  <a:pt x="131" y="0"/>
                  <a:pt x="133" y="0"/>
                </a:cubicBezTo>
                <a:cubicBezTo>
                  <a:pt x="136" y="0"/>
                  <a:pt x="139" y="1"/>
                  <a:pt x="140" y="3"/>
                </a:cubicBezTo>
                <a:cubicBezTo>
                  <a:pt x="154" y="17"/>
                  <a:pt x="154" y="17"/>
                  <a:pt x="154" y="17"/>
                </a:cubicBezTo>
                <a:cubicBezTo>
                  <a:pt x="156" y="18"/>
                  <a:pt x="157" y="21"/>
                  <a:pt x="157" y="23"/>
                </a:cubicBezTo>
                <a:cubicBezTo>
                  <a:pt x="157" y="26"/>
                  <a:pt x="156" y="28"/>
                  <a:pt x="154" y="30"/>
                </a:cubicBezTo>
                <a:close/>
              </a:path>
            </a:pathLst>
          </a:custGeom>
          <a:solidFill>
            <a:schemeClr val="accent3">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10" name="Data Text 2"/>
          <p:cNvSpPr>
            <a:spLocks noChangeArrowheads="1"/>
          </p:cNvSpPr>
          <p:nvPr/>
        </p:nvSpPr>
        <p:spPr bwMode="auto">
          <a:xfrm>
            <a:off x="2316480" y="2819400"/>
            <a:ext cx="416052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400" b="1" dirty="0" smtClean="0">
                <a:solidFill>
                  <a:schemeClr val="bg1">
                    <a:lumMod val="95000"/>
                  </a:schemeClr>
                </a:solidFill>
              </a:rPr>
              <a:t>C2-training course for teachers –Greece- 16-21 March 2020. (6 days)</a:t>
            </a:r>
            <a:endParaRPr lang="en-US" altLang="en-US" sz="2400" b="1" dirty="0">
              <a:solidFill>
                <a:schemeClr val="bg1">
                  <a:lumMod val="95000"/>
                </a:schemeClr>
              </a:solidFill>
            </a:endParaRPr>
          </a:p>
        </p:txBody>
      </p:sp>
      <p:grpSp>
        <p:nvGrpSpPr>
          <p:cNvPr id="3" name="Data Box 1"/>
          <p:cNvGrpSpPr/>
          <p:nvPr/>
        </p:nvGrpSpPr>
        <p:grpSpPr>
          <a:xfrm>
            <a:off x="312659" y="533400"/>
            <a:ext cx="5630941" cy="1584960"/>
            <a:chOff x="1290638" y="1028700"/>
            <a:chExt cx="4437063" cy="792163"/>
          </a:xfrm>
        </p:grpSpPr>
        <p:sp>
          <p:nvSpPr>
            <p:cNvPr id="10" name="Data Box BG 1"/>
            <p:cNvSpPr>
              <a:spLocks/>
            </p:cNvSpPr>
            <p:nvPr/>
          </p:nvSpPr>
          <p:spPr bwMode="auto">
            <a:xfrm>
              <a:off x="1290638" y="1028700"/>
              <a:ext cx="4437063" cy="792163"/>
            </a:xfrm>
            <a:custGeom>
              <a:avLst/>
              <a:gdLst>
                <a:gd name="T0" fmla="*/ 2550 w 2800"/>
                <a:gd name="T1" fmla="*/ 500 h 500"/>
                <a:gd name="T2" fmla="*/ 250 w 2800"/>
                <a:gd name="T3" fmla="*/ 500 h 500"/>
                <a:gd name="T4" fmla="*/ 0 w 2800"/>
                <a:gd name="T5" fmla="*/ 250 h 500"/>
                <a:gd name="T6" fmla="*/ 0 w 2800"/>
                <a:gd name="T7" fmla="*/ 250 h 500"/>
                <a:gd name="T8" fmla="*/ 250 w 2800"/>
                <a:gd name="T9" fmla="*/ 0 h 500"/>
                <a:gd name="T10" fmla="*/ 2550 w 2800"/>
                <a:gd name="T11" fmla="*/ 0 h 500"/>
                <a:gd name="T12" fmla="*/ 2800 w 2800"/>
                <a:gd name="T13" fmla="*/ 250 h 500"/>
                <a:gd name="T14" fmla="*/ 2800 w 2800"/>
                <a:gd name="T15" fmla="*/ 250 h 500"/>
                <a:gd name="T16" fmla="*/ 2550 w 2800"/>
                <a:gd name="T1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0" h="500">
                  <a:moveTo>
                    <a:pt x="2550" y="500"/>
                  </a:moveTo>
                  <a:cubicBezTo>
                    <a:pt x="250" y="500"/>
                    <a:pt x="250" y="500"/>
                    <a:pt x="250" y="500"/>
                  </a:cubicBezTo>
                  <a:cubicBezTo>
                    <a:pt x="112" y="500"/>
                    <a:pt x="0" y="388"/>
                    <a:pt x="0" y="250"/>
                  </a:cubicBezTo>
                  <a:cubicBezTo>
                    <a:pt x="0" y="250"/>
                    <a:pt x="0" y="250"/>
                    <a:pt x="0" y="250"/>
                  </a:cubicBezTo>
                  <a:cubicBezTo>
                    <a:pt x="0" y="112"/>
                    <a:pt x="112" y="0"/>
                    <a:pt x="250" y="0"/>
                  </a:cubicBezTo>
                  <a:cubicBezTo>
                    <a:pt x="2550" y="0"/>
                    <a:pt x="2550" y="0"/>
                    <a:pt x="2550" y="0"/>
                  </a:cubicBezTo>
                  <a:cubicBezTo>
                    <a:pt x="2688" y="0"/>
                    <a:pt x="2800" y="112"/>
                    <a:pt x="2800" y="250"/>
                  </a:cubicBezTo>
                  <a:cubicBezTo>
                    <a:pt x="2800" y="250"/>
                    <a:pt x="2800" y="250"/>
                    <a:pt x="2800" y="250"/>
                  </a:cubicBezTo>
                  <a:cubicBezTo>
                    <a:pt x="2800" y="388"/>
                    <a:pt x="2688" y="500"/>
                    <a:pt x="2550" y="50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 name="Check Circle 1"/>
            <p:cNvSpPr>
              <a:spLocks noChangeArrowheads="1"/>
            </p:cNvSpPr>
            <p:nvPr/>
          </p:nvSpPr>
          <p:spPr bwMode="auto">
            <a:xfrm>
              <a:off x="1447800" y="1171575"/>
              <a:ext cx="506413" cy="5080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12" name="Checkmark 1"/>
          <p:cNvSpPr>
            <a:spLocks/>
          </p:cNvSpPr>
          <p:nvPr/>
        </p:nvSpPr>
        <p:spPr bwMode="auto">
          <a:xfrm>
            <a:off x="731519" y="1005840"/>
            <a:ext cx="180499" cy="382429"/>
          </a:xfrm>
          <a:custGeom>
            <a:avLst/>
            <a:gdLst>
              <a:gd name="T0" fmla="*/ 154 w 157"/>
              <a:gd name="T1" fmla="*/ 30 h 120"/>
              <a:gd name="T2" fmla="*/ 81 w 157"/>
              <a:gd name="T3" fmla="*/ 103 h 120"/>
              <a:gd name="T4" fmla="*/ 67 w 157"/>
              <a:gd name="T5" fmla="*/ 117 h 120"/>
              <a:gd name="T6" fmla="*/ 60 w 157"/>
              <a:gd name="T7" fmla="*/ 120 h 120"/>
              <a:gd name="T8" fmla="*/ 53 w 157"/>
              <a:gd name="T9" fmla="*/ 117 h 120"/>
              <a:gd name="T10" fmla="*/ 40 w 157"/>
              <a:gd name="T11" fmla="*/ 103 h 120"/>
              <a:gd name="T12" fmla="*/ 3 w 157"/>
              <a:gd name="T13" fmla="*/ 67 h 120"/>
              <a:gd name="T14" fmla="*/ 0 w 157"/>
              <a:gd name="T15" fmla="*/ 60 h 120"/>
              <a:gd name="T16" fmla="*/ 3 w 157"/>
              <a:gd name="T17" fmla="*/ 53 h 120"/>
              <a:gd name="T18" fmla="*/ 17 w 157"/>
              <a:gd name="T19" fmla="*/ 39 h 120"/>
              <a:gd name="T20" fmla="*/ 24 w 157"/>
              <a:gd name="T21" fmla="*/ 37 h 120"/>
              <a:gd name="T22" fmla="*/ 30 w 157"/>
              <a:gd name="T23" fmla="*/ 39 h 120"/>
              <a:gd name="T24" fmla="*/ 60 w 157"/>
              <a:gd name="T25" fmla="*/ 69 h 120"/>
              <a:gd name="T26" fmla="*/ 126 w 157"/>
              <a:gd name="T27" fmla="*/ 3 h 120"/>
              <a:gd name="T28" fmla="*/ 133 w 157"/>
              <a:gd name="T29" fmla="*/ 0 h 120"/>
              <a:gd name="T30" fmla="*/ 140 w 157"/>
              <a:gd name="T31" fmla="*/ 3 h 120"/>
              <a:gd name="T32" fmla="*/ 154 w 157"/>
              <a:gd name="T33" fmla="*/ 17 h 120"/>
              <a:gd name="T34" fmla="*/ 157 w 157"/>
              <a:gd name="T35" fmla="*/ 23 h 120"/>
              <a:gd name="T36" fmla="*/ 154 w 157"/>
              <a:gd name="T37" fmla="*/ 3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20">
                <a:moveTo>
                  <a:pt x="154" y="30"/>
                </a:moveTo>
                <a:cubicBezTo>
                  <a:pt x="81" y="103"/>
                  <a:pt x="81" y="103"/>
                  <a:pt x="81" y="103"/>
                </a:cubicBezTo>
                <a:cubicBezTo>
                  <a:pt x="67" y="117"/>
                  <a:pt x="67" y="117"/>
                  <a:pt x="67" y="117"/>
                </a:cubicBezTo>
                <a:cubicBezTo>
                  <a:pt x="65" y="119"/>
                  <a:pt x="63" y="120"/>
                  <a:pt x="60" y="120"/>
                </a:cubicBezTo>
                <a:cubicBezTo>
                  <a:pt x="58" y="120"/>
                  <a:pt x="55" y="119"/>
                  <a:pt x="53" y="117"/>
                </a:cubicBezTo>
                <a:cubicBezTo>
                  <a:pt x="40" y="103"/>
                  <a:pt x="40" y="103"/>
                  <a:pt x="40" y="103"/>
                </a:cubicBezTo>
                <a:cubicBezTo>
                  <a:pt x="3" y="67"/>
                  <a:pt x="3" y="67"/>
                  <a:pt x="3" y="67"/>
                </a:cubicBezTo>
                <a:cubicBezTo>
                  <a:pt x="1" y="65"/>
                  <a:pt x="0" y="63"/>
                  <a:pt x="0" y="60"/>
                </a:cubicBezTo>
                <a:cubicBezTo>
                  <a:pt x="0" y="57"/>
                  <a:pt x="1" y="55"/>
                  <a:pt x="3" y="53"/>
                </a:cubicBezTo>
                <a:cubicBezTo>
                  <a:pt x="17" y="39"/>
                  <a:pt x="17" y="39"/>
                  <a:pt x="17" y="39"/>
                </a:cubicBezTo>
                <a:cubicBezTo>
                  <a:pt x="19" y="38"/>
                  <a:pt x="21" y="37"/>
                  <a:pt x="24" y="37"/>
                </a:cubicBezTo>
                <a:cubicBezTo>
                  <a:pt x="26" y="37"/>
                  <a:pt x="29" y="38"/>
                  <a:pt x="30" y="39"/>
                </a:cubicBezTo>
                <a:cubicBezTo>
                  <a:pt x="60" y="69"/>
                  <a:pt x="60" y="69"/>
                  <a:pt x="60" y="69"/>
                </a:cubicBezTo>
                <a:cubicBezTo>
                  <a:pt x="126" y="3"/>
                  <a:pt x="126" y="3"/>
                  <a:pt x="126" y="3"/>
                </a:cubicBezTo>
                <a:cubicBezTo>
                  <a:pt x="128" y="1"/>
                  <a:pt x="131" y="0"/>
                  <a:pt x="133" y="0"/>
                </a:cubicBezTo>
                <a:cubicBezTo>
                  <a:pt x="136" y="0"/>
                  <a:pt x="138" y="1"/>
                  <a:pt x="140" y="3"/>
                </a:cubicBezTo>
                <a:cubicBezTo>
                  <a:pt x="154" y="17"/>
                  <a:pt x="154" y="17"/>
                  <a:pt x="154" y="17"/>
                </a:cubicBezTo>
                <a:cubicBezTo>
                  <a:pt x="156" y="18"/>
                  <a:pt x="157" y="21"/>
                  <a:pt x="157" y="23"/>
                </a:cubicBezTo>
                <a:cubicBezTo>
                  <a:pt x="157" y="26"/>
                  <a:pt x="156" y="28"/>
                  <a:pt x="154" y="30"/>
                </a:cubicBezTo>
                <a:close/>
              </a:path>
            </a:pathLst>
          </a:custGeom>
          <a:solidFill>
            <a:schemeClr val="accent2">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09" name="Data Text 1"/>
          <p:cNvSpPr>
            <a:spLocks noChangeArrowheads="1"/>
          </p:cNvSpPr>
          <p:nvPr/>
        </p:nvSpPr>
        <p:spPr bwMode="auto">
          <a:xfrm>
            <a:off x="1306358" y="735776"/>
            <a:ext cx="4357842"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400" b="1" dirty="0" smtClean="0">
                <a:solidFill>
                  <a:srgbClr val="FF0000"/>
                </a:solidFill>
              </a:rPr>
              <a:t>C1-training course for teachers-Romania – 3-8 November 2019 (6 days)</a:t>
            </a:r>
            <a:endParaRPr lang="en-US" altLang="en-US" sz="2400" b="1" dirty="0">
              <a:solidFill>
                <a:srgbClr val="FF0000"/>
              </a:solidFill>
            </a:endParaRPr>
          </a:p>
        </p:txBody>
      </p:sp>
      <p:sp>
        <p:nvSpPr>
          <p:cNvPr id="22" name="Main Title"/>
          <p:cNvSpPr>
            <a:spLocks noChangeArrowheads="1"/>
          </p:cNvSpPr>
          <p:nvPr/>
        </p:nvSpPr>
        <p:spPr bwMode="auto">
          <a:xfrm>
            <a:off x="6379811" y="0"/>
            <a:ext cx="2764189" cy="2585323"/>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sz="2800" dirty="0"/>
              <a:t>General review </a:t>
            </a:r>
          </a:p>
          <a:p>
            <a:pPr algn="ctr" defTabSz="685800"/>
            <a:r>
              <a:rPr lang="en-US" sz="2800" dirty="0"/>
              <a:t>of </a:t>
            </a:r>
            <a:r>
              <a:rPr lang="en-US" sz="2800" dirty="0" smtClean="0"/>
              <a:t>the international reunions</a:t>
            </a:r>
          </a:p>
          <a:p>
            <a:pPr algn="ctr" defTabSz="685800"/>
            <a:r>
              <a:rPr lang="en-US" altLang="en-US" sz="2800" dirty="0" smtClean="0">
                <a:solidFill>
                  <a:schemeClr val="tx2"/>
                </a:solidFill>
              </a:rPr>
              <a:t>The first year (2019-2020)</a:t>
            </a:r>
            <a:endParaRPr lang="en-US" altLang="en-US" sz="2800" dirty="0">
              <a:solidFill>
                <a:schemeClr val="tx2"/>
              </a:solidFill>
            </a:endParaRPr>
          </a:p>
        </p:txBody>
      </p:sp>
      <p:sp>
        <p:nvSpPr>
          <p:cNvPr id="32" name="Dreptunghi 31"/>
          <p:cNvSpPr/>
          <p:nvPr/>
        </p:nvSpPr>
        <p:spPr>
          <a:xfrm>
            <a:off x="1859280" y="4523155"/>
            <a:ext cx="4572000" cy="1200329"/>
          </a:xfrm>
          <a:prstGeom prst="rect">
            <a:avLst/>
          </a:prstGeom>
        </p:spPr>
        <p:txBody>
          <a:bodyPr>
            <a:spAutoFit/>
          </a:bodyPr>
          <a:lstStyle/>
          <a:p>
            <a:r>
              <a:rPr lang="en-US" sz="2400" b="1" dirty="0" smtClean="0">
                <a:solidFill>
                  <a:schemeClr val="bg1">
                    <a:lumMod val="95000"/>
                  </a:schemeClr>
                </a:solidFill>
              </a:rPr>
              <a:t>C3-</a:t>
            </a:r>
            <a:r>
              <a:rPr lang="ro-RO" sz="2400" b="1" dirty="0" err="1" smtClean="0">
                <a:solidFill>
                  <a:schemeClr val="bg1">
                    <a:lumMod val="95000"/>
                  </a:schemeClr>
                </a:solidFill>
              </a:rPr>
              <a:t>Short-term</a:t>
            </a:r>
            <a:r>
              <a:rPr lang="ro-RO" sz="2400" b="1" dirty="0" smtClean="0">
                <a:solidFill>
                  <a:schemeClr val="bg1">
                    <a:lumMod val="95000"/>
                  </a:schemeClr>
                </a:solidFill>
              </a:rPr>
              <a:t> </a:t>
            </a:r>
            <a:r>
              <a:rPr lang="ro-RO" sz="2400" b="1" dirty="0" err="1" smtClean="0">
                <a:solidFill>
                  <a:schemeClr val="bg1">
                    <a:lumMod val="95000"/>
                  </a:schemeClr>
                </a:solidFill>
              </a:rPr>
              <a:t>exchanges</a:t>
            </a:r>
            <a:r>
              <a:rPr lang="ro-RO" sz="2400" b="1" dirty="0" smtClean="0">
                <a:solidFill>
                  <a:schemeClr val="bg1">
                    <a:lumMod val="95000"/>
                  </a:schemeClr>
                </a:solidFill>
              </a:rPr>
              <a:t> of</a:t>
            </a:r>
          </a:p>
          <a:p>
            <a:r>
              <a:rPr lang="ro-RO" sz="2400" b="1" dirty="0" err="1" smtClean="0">
                <a:solidFill>
                  <a:schemeClr val="bg1">
                    <a:lumMod val="95000"/>
                  </a:schemeClr>
                </a:solidFill>
              </a:rPr>
              <a:t>groups</a:t>
            </a:r>
            <a:r>
              <a:rPr lang="ro-RO" sz="2400" b="1" dirty="0" smtClean="0">
                <a:solidFill>
                  <a:schemeClr val="bg1">
                    <a:lumMod val="95000"/>
                  </a:schemeClr>
                </a:solidFill>
              </a:rPr>
              <a:t> of </a:t>
            </a:r>
            <a:r>
              <a:rPr lang="ro-RO" sz="2400" b="1" dirty="0" err="1" smtClean="0">
                <a:solidFill>
                  <a:schemeClr val="bg1">
                    <a:lumMod val="95000"/>
                  </a:schemeClr>
                </a:solidFill>
              </a:rPr>
              <a:t>pupils</a:t>
            </a:r>
            <a:r>
              <a:rPr lang="en-US" sz="2400" b="1" dirty="0" smtClean="0">
                <a:solidFill>
                  <a:schemeClr val="bg1">
                    <a:lumMod val="95000"/>
                  </a:schemeClr>
                </a:solidFill>
              </a:rPr>
              <a:t>-Spain- 18-23 May 2020 (6 days)</a:t>
            </a:r>
            <a:endParaRPr lang="en-US" sz="2400" b="1" dirty="0">
              <a:solidFill>
                <a:schemeClr val="bg1">
                  <a:lumMod val="95000"/>
                </a:schemeClr>
              </a:solidFill>
            </a:endParaRPr>
          </a:p>
        </p:txBody>
      </p:sp>
    </p:spTree>
    <p:extLst>
      <p:ext uri="{BB962C8B-B14F-4D97-AF65-F5344CB8AC3E}">
        <p14:creationId xmlns:p14="http://schemas.microsoft.com/office/powerpoint/2010/main" xmlns="" val="14449930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wheel(1)">
                                      <p:cBhvr>
                                        <p:cTn id="12" dur="1000"/>
                                        <p:tgtEl>
                                          <p:spTgt spid="114"/>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09"/>
                                        </p:tgtEl>
                                        <p:attrNameLst>
                                          <p:attrName>style.visibility</p:attrName>
                                        </p:attrNameLst>
                                      </p:cBhvr>
                                      <p:to>
                                        <p:strVal val="visible"/>
                                      </p:to>
                                    </p:set>
                                    <p:animEffect transition="in" filter="wipe(left)">
                                      <p:cBhvr>
                                        <p:cTn id="21" dur="500"/>
                                        <p:tgtEl>
                                          <p:spTgt spid="109"/>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10"/>
                                        </p:tgtEl>
                                        <p:attrNameLst>
                                          <p:attrName>style.visibility</p:attrName>
                                        </p:attrNameLst>
                                      </p:cBhvr>
                                      <p:to>
                                        <p:strVal val="visible"/>
                                      </p:to>
                                    </p:set>
                                    <p:animEffect transition="in" filter="wipe(left)">
                                      <p:cBhvr>
                                        <p:cTn id="30" dur="500"/>
                                        <p:tgtEl>
                                          <p:spTgt spid="110"/>
                                        </p:tgtEl>
                                      </p:cBhvr>
                                    </p:animEffec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25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25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110" grpId="0"/>
      <p:bldP spid="12" grpId="0" animBg="1"/>
      <p:bldP spid="109"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ircle"/>
          <p:cNvGrpSpPr/>
          <p:nvPr/>
        </p:nvGrpSpPr>
        <p:grpSpPr>
          <a:xfrm>
            <a:off x="-1918097" y="1526381"/>
            <a:ext cx="3802856" cy="3805238"/>
            <a:chOff x="-2519363" y="892175"/>
            <a:chExt cx="5070475" cy="5073650"/>
          </a:xfrm>
        </p:grpSpPr>
        <p:sp>
          <p:nvSpPr>
            <p:cNvPr id="8" name="Circle Stroke"/>
            <p:cNvSpPr>
              <a:spLocks noChangeArrowheads="1"/>
            </p:cNvSpPr>
            <p:nvPr/>
          </p:nvSpPr>
          <p:spPr bwMode="auto">
            <a:xfrm>
              <a:off x="-2519363" y="892175"/>
              <a:ext cx="5070475" cy="5073650"/>
            </a:xfrm>
            <a:prstGeom prst="ellipse">
              <a:avLst/>
            </a:prstGeom>
            <a:noFill/>
            <a:ln w="19050" cap="flat">
              <a:solidFill>
                <a:schemeClr val="tx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Circle Fill"/>
            <p:cNvSpPr>
              <a:spLocks noChangeArrowheads="1"/>
            </p:cNvSpPr>
            <p:nvPr/>
          </p:nvSpPr>
          <p:spPr bwMode="auto">
            <a:xfrm>
              <a:off x="-1193800" y="2217738"/>
              <a:ext cx="2420938" cy="2422525"/>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4" name="Data Box 3"/>
          <p:cNvGrpSpPr/>
          <p:nvPr/>
        </p:nvGrpSpPr>
        <p:grpSpPr>
          <a:xfrm>
            <a:off x="741680" y="4465318"/>
            <a:ext cx="5699761" cy="1676401"/>
            <a:chOff x="2085245" y="3717925"/>
            <a:chExt cx="4483831" cy="969217"/>
          </a:xfrm>
        </p:grpSpPr>
        <p:sp>
          <p:nvSpPr>
            <p:cNvPr id="16" name="Data Box BG 3"/>
            <p:cNvSpPr>
              <a:spLocks/>
            </p:cNvSpPr>
            <p:nvPr/>
          </p:nvSpPr>
          <p:spPr bwMode="auto">
            <a:xfrm>
              <a:off x="2085245" y="3717925"/>
              <a:ext cx="4483831" cy="969217"/>
            </a:xfrm>
            <a:custGeom>
              <a:avLst/>
              <a:gdLst>
                <a:gd name="T0" fmla="*/ 2550 w 2800"/>
                <a:gd name="T1" fmla="*/ 500 h 500"/>
                <a:gd name="T2" fmla="*/ 250 w 2800"/>
                <a:gd name="T3" fmla="*/ 500 h 500"/>
                <a:gd name="T4" fmla="*/ 0 w 2800"/>
                <a:gd name="T5" fmla="*/ 250 h 500"/>
                <a:gd name="T6" fmla="*/ 0 w 2800"/>
                <a:gd name="T7" fmla="*/ 250 h 500"/>
                <a:gd name="T8" fmla="*/ 250 w 2800"/>
                <a:gd name="T9" fmla="*/ 0 h 500"/>
                <a:gd name="T10" fmla="*/ 2550 w 2800"/>
                <a:gd name="T11" fmla="*/ 0 h 500"/>
                <a:gd name="T12" fmla="*/ 2800 w 2800"/>
                <a:gd name="T13" fmla="*/ 250 h 500"/>
                <a:gd name="T14" fmla="*/ 2800 w 2800"/>
                <a:gd name="T15" fmla="*/ 250 h 500"/>
                <a:gd name="T16" fmla="*/ 2550 w 2800"/>
                <a:gd name="T1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0" h="500">
                  <a:moveTo>
                    <a:pt x="2550" y="500"/>
                  </a:moveTo>
                  <a:cubicBezTo>
                    <a:pt x="250" y="500"/>
                    <a:pt x="250" y="500"/>
                    <a:pt x="250" y="500"/>
                  </a:cubicBezTo>
                  <a:cubicBezTo>
                    <a:pt x="112" y="500"/>
                    <a:pt x="0" y="388"/>
                    <a:pt x="0" y="250"/>
                  </a:cubicBezTo>
                  <a:cubicBezTo>
                    <a:pt x="0" y="250"/>
                    <a:pt x="0" y="250"/>
                    <a:pt x="0" y="250"/>
                  </a:cubicBezTo>
                  <a:cubicBezTo>
                    <a:pt x="0" y="112"/>
                    <a:pt x="112" y="0"/>
                    <a:pt x="250" y="0"/>
                  </a:cubicBezTo>
                  <a:cubicBezTo>
                    <a:pt x="2550" y="0"/>
                    <a:pt x="2550" y="0"/>
                    <a:pt x="2550" y="0"/>
                  </a:cubicBezTo>
                  <a:cubicBezTo>
                    <a:pt x="2688" y="0"/>
                    <a:pt x="2800" y="112"/>
                    <a:pt x="2800" y="250"/>
                  </a:cubicBezTo>
                  <a:cubicBezTo>
                    <a:pt x="2800" y="250"/>
                    <a:pt x="2800" y="250"/>
                    <a:pt x="2800" y="250"/>
                  </a:cubicBezTo>
                  <a:cubicBezTo>
                    <a:pt x="2800" y="388"/>
                    <a:pt x="2688" y="500"/>
                    <a:pt x="2550" y="50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 name="Check Circle 3"/>
            <p:cNvSpPr>
              <a:spLocks noChangeArrowheads="1"/>
            </p:cNvSpPr>
            <p:nvPr/>
          </p:nvSpPr>
          <p:spPr bwMode="auto">
            <a:xfrm>
              <a:off x="2290763" y="3860800"/>
              <a:ext cx="506413" cy="50641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18" name="Checkmark 3"/>
          <p:cNvSpPr>
            <a:spLocks/>
          </p:cNvSpPr>
          <p:nvPr/>
        </p:nvSpPr>
        <p:spPr bwMode="auto">
          <a:xfrm>
            <a:off x="1112520" y="5049919"/>
            <a:ext cx="304800" cy="223121"/>
          </a:xfrm>
          <a:custGeom>
            <a:avLst/>
            <a:gdLst>
              <a:gd name="T0" fmla="*/ 154 w 157"/>
              <a:gd name="T1" fmla="*/ 30 h 120"/>
              <a:gd name="T2" fmla="*/ 81 w 157"/>
              <a:gd name="T3" fmla="*/ 103 h 120"/>
              <a:gd name="T4" fmla="*/ 67 w 157"/>
              <a:gd name="T5" fmla="*/ 117 h 120"/>
              <a:gd name="T6" fmla="*/ 60 w 157"/>
              <a:gd name="T7" fmla="*/ 120 h 120"/>
              <a:gd name="T8" fmla="*/ 53 w 157"/>
              <a:gd name="T9" fmla="*/ 117 h 120"/>
              <a:gd name="T10" fmla="*/ 40 w 157"/>
              <a:gd name="T11" fmla="*/ 103 h 120"/>
              <a:gd name="T12" fmla="*/ 3 w 157"/>
              <a:gd name="T13" fmla="*/ 67 h 120"/>
              <a:gd name="T14" fmla="*/ 0 w 157"/>
              <a:gd name="T15" fmla="*/ 60 h 120"/>
              <a:gd name="T16" fmla="*/ 3 w 157"/>
              <a:gd name="T17" fmla="*/ 53 h 120"/>
              <a:gd name="T18" fmla="*/ 17 w 157"/>
              <a:gd name="T19" fmla="*/ 39 h 120"/>
              <a:gd name="T20" fmla="*/ 24 w 157"/>
              <a:gd name="T21" fmla="*/ 37 h 120"/>
              <a:gd name="T22" fmla="*/ 31 w 157"/>
              <a:gd name="T23" fmla="*/ 39 h 120"/>
              <a:gd name="T24" fmla="*/ 60 w 157"/>
              <a:gd name="T25" fmla="*/ 69 h 120"/>
              <a:gd name="T26" fmla="*/ 127 w 157"/>
              <a:gd name="T27" fmla="*/ 3 h 120"/>
              <a:gd name="T28" fmla="*/ 133 w 157"/>
              <a:gd name="T29" fmla="*/ 0 h 120"/>
              <a:gd name="T30" fmla="*/ 140 w 157"/>
              <a:gd name="T31" fmla="*/ 3 h 120"/>
              <a:gd name="T32" fmla="*/ 154 w 157"/>
              <a:gd name="T33" fmla="*/ 17 h 120"/>
              <a:gd name="T34" fmla="*/ 157 w 157"/>
              <a:gd name="T35" fmla="*/ 23 h 120"/>
              <a:gd name="T36" fmla="*/ 154 w 157"/>
              <a:gd name="T37" fmla="*/ 3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20">
                <a:moveTo>
                  <a:pt x="154" y="30"/>
                </a:moveTo>
                <a:cubicBezTo>
                  <a:pt x="81" y="103"/>
                  <a:pt x="81" y="103"/>
                  <a:pt x="81" y="103"/>
                </a:cubicBezTo>
                <a:cubicBezTo>
                  <a:pt x="67" y="117"/>
                  <a:pt x="67" y="117"/>
                  <a:pt x="67" y="117"/>
                </a:cubicBezTo>
                <a:cubicBezTo>
                  <a:pt x="65" y="119"/>
                  <a:pt x="63" y="120"/>
                  <a:pt x="60" y="120"/>
                </a:cubicBezTo>
                <a:cubicBezTo>
                  <a:pt x="58" y="120"/>
                  <a:pt x="55" y="119"/>
                  <a:pt x="53" y="117"/>
                </a:cubicBezTo>
                <a:cubicBezTo>
                  <a:pt x="40" y="103"/>
                  <a:pt x="40" y="103"/>
                  <a:pt x="40" y="103"/>
                </a:cubicBezTo>
                <a:cubicBezTo>
                  <a:pt x="3" y="67"/>
                  <a:pt x="3" y="67"/>
                  <a:pt x="3" y="67"/>
                </a:cubicBezTo>
                <a:cubicBezTo>
                  <a:pt x="1" y="65"/>
                  <a:pt x="0" y="63"/>
                  <a:pt x="0" y="60"/>
                </a:cubicBezTo>
                <a:cubicBezTo>
                  <a:pt x="0" y="57"/>
                  <a:pt x="1" y="55"/>
                  <a:pt x="3" y="53"/>
                </a:cubicBezTo>
                <a:cubicBezTo>
                  <a:pt x="17" y="39"/>
                  <a:pt x="17" y="39"/>
                  <a:pt x="17" y="39"/>
                </a:cubicBezTo>
                <a:cubicBezTo>
                  <a:pt x="19" y="38"/>
                  <a:pt x="21" y="37"/>
                  <a:pt x="24" y="37"/>
                </a:cubicBezTo>
                <a:cubicBezTo>
                  <a:pt x="26" y="37"/>
                  <a:pt x="29" y="38"/>
                  <a:pt x="31" y="39"/>
                </a:cubicBezTo>
                <a:cubicBezTo>
                  <a:pt x="60" y="69"/>
                  <a:pt x="60" y="69"/>
                  <a:pt x="60" y="69"/>
                </a:cubicBezTo>
                <a:cubicBezTo>
                  <a:pt x="127" y="3"/>
                  <a:pt x="127" y="3"/>
                  <a:pt x="127" y="3"/>
                </a:cubicBezTo>
                <a:cubicBezTo>
                  <a:pt x="128" y="1"/>
                  <a:pt x="131" y="0"/>
                  <a:pt x="133" y="0"/>
                </a:cubicBezTo>
                <a:cubicBezTo>
                  <a:pt x="136" y="0"/>
                  <a:pt x="139" y="1"/>
                  <a:pt x="140" y="3"/>
                </a:cubicBezTo>
                <a:cubicBezTo>
                  <a:pt x="154" y="17"/>
                  <a:pt x="154" y="17"/>
                  <a:pt x="154" y="17"/>
                </a:cubicBezTo>
                <a:cubicBezTo>
                  <a:pt x="156" y="18"/>
                  <a:pt x="157" y="21"/>
                  <a:pt x="157" y="23"/>
                </a:cubicBezTo>
                <a:cubicBezTo>
                  <a:pt x="157" y="26"/>
                  <a:pt x="156" y="28"/>
                  <a:pt x="154" y="30"/>
                </a:cubicBezTo>
                <a:close/>
              </a:path>
            </a:pathLst>
          </a:custGeom>
          <a:solidFill>
            <a:schemeClr val="accent4">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grpSp>
        <p:nvGrpSpPr>
          <p:cNvPr id="5" name="Data Box 2"/>
          <p:cNvGrpSpPr/>
          <p:nvPr/>
        </p:nvGrpSpPr>
        <p:grpSpPr>
          <a:xfrm>
            <a:off x="1141810" y="2667000"/>
            <a:ext cx="6051470" cy="1417320"/>
            <a:chOff x="2132013" y="2373313"/>
            <a:chExt cx="4437063" cy="792163"/>
          </a:xfrm>
        </p:grpSpPr>
        <p:sp>
          <p:nvSpPr>
            <p:cNvPr id="13" name="Data Box BG 2"/>
            <p:cNvSpPr>
              <a:spLocks/>
            </p:cNvSpPr>
            <p:nvPr/>
          </p:nvSpPr>
          <p:spPr bwMode="auto">
            <a:xfrm>
              <a:off x="2132013" y="2373313"/>
              <a:ext cx="4437063" cy="792163"/>
            </a:xfrm>
            <a:custGeom>
              <a:avLst/>
              <a:gdLst>
                <a:gd name="T0" fmla="*/ 2550 w 2800"/>
                <a:gd name="T1" fmla="*/ 500 h 500"/>
                <a:gd name="T2" fmla="*/ 250 w 2800"/>
                <a:gd name="T3" fmla="*/ 500 h 500"/>
                <a:gd name="T4" fmla="*/ 0 w 2800"/>
                <a:gd name="T5" fmla="*/ 250 h 500"/>
                <a:gd name="T6" fmla="*/ 0 w 2800"/>
                <a:gd name="T7" fmla="*/ 250 h 500"/>
                <a:gd name="T8" fmla="*/ 250 w 2800"/>
                <a:gd name="T9" fmla="*/ 0 h 500"/>
                <a:gd name="T10" fmla="*/ 2550 w 2800"/>
                <a:gd name="T11" fmla="*/ 0 h 500"/>
                <a:gd name="T12" fmla="*/ 2800 w 2800"/>
                <a:gd name="T13" fmla="*/ 250 h 500"/>
                <a:gd name="T14" fmla="*/ 2800 w 2800"/>
                <a:gd name="T15" fmla="*/ 250 h 500"/>
                <a:gd name="T16" fmla="*/ 2550 w 2800"/>
                <a:gd name="T1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0" h="500">
                  <a:moveTo>
                    <a:pt x="2550" y="500"/>
                  </a:moveTo>
                  <a:cubicBezTo>
                    <a:pt x="250" y="500"/>
                    <a:pt x="250" y="500"/>
                    <a:pt x="250" y="500"/>
                  </a:cubicBezTo>
                  <a:cubicBezTo>
                    <a:pt x="112" y="500"/>
                    <a:pt x="0" y="388"/>
                    <a:pt x="0" y="250"/>
                  </a:cubicBezTo>
                  <a:cubicBezTo>
                    <a:pt x="0" y="250"/>
                    <a:pt x="0" y="250"/>
                    <a:pt x="0" y="250"/>
                  </a:cubicBezTo>
                  <a:cubicBezTo>
                    <a:pt x="0" y="112"/>
                    <a:pt x="112" y="0"/>
                    <a:pt x="250" y="0"/>
                  </a:cubicBezTo>
                  <a:cubicBezTo>
                    <a:pt x="2550" y="0"/>
                    <a:pt x="2550" y="0"/>
                    <a:pt x="2550" y="0"/>
                  </a:cubicBezTo>
                  <a:cubicBezTo>
                    <a:pt x="2688" y="0"/>
                    <a:pt x="2800" y="112"/>
                    <a:pt x="2800" y="250"/>
                  </a:cubicBezTo>
                  <a:cubicBezTo>
                    <a:pt x="2800" y="250"/>
                    <a:pt x="2800" y="250"/>
                    <a:pt x="2800" y="250"/>
                  </a:cubicBezTo>
                  <a:cubicBezTo>
                    <a:pt x="2800" y="388"/>
                    <a:pt x="2688" y="500"/>
                    <a:pt x="2550" y="500"/>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 name="Check Circle 2"/>
            <p:cNvSpPr>
              <a:spLocks noChangeArrowheads="1"/>
            </p:cNvSpPr>
            <p:nvPr/>
          </p:nvSpPr>
          <p:spPr bwMode="auto">
            <a:xfrm>
              <a:off x="2290763" y="2516188"/>
              <a:ext cx="506413" cy="50641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15" name="Checkmark 2"/>
          <p:cNvSpPr>
            <a:spLocks/>
          </p:cNvSpPr>
          <p:nvPr/>
        </p:nvSpPr>
        <p:spPr bwMode="auto">
          <a:xfrm>
            <a:off x="1386840" y="3124200"/>
            <a:ext cx="384810" cy="324089"/>
          </a:xfrm>
          <a:custGeom>
            <a:avLst/>
            <a:gdLst>
              <a:gd name="T0" fmla="*/ 154 w 157"/>
              <a:gd name="T1" fmla="*/ 30 h 120"/>
              <a:gd name="T2" fmla="*/ 81 w 157"/>
              <a:gd name="T3" fmla="*/ 103 h 120"/>
              <a:gd name="T4" fmla="*/ 67 w 157"/>
              <a:gd name="T5" fmla="*/ 117 h 120"/>
              <a:gd name="T6" fmla="*/ 60 w 157"/>
              <a:gd name="T7" fmla="*/ 120 h 120"/>
              <a:gd name="T8" fmla="*/ 53 w 157"/>
              <a:gd name="T9" fmla="*/ 117 h 120"/>
              <a:gd name="T10" fmla="*/ 40 w 157"/>
              <a:gd name="T11" fmla="*/ 103 h 120"/>
              <a:gd name="T12" fmla="*/ 3 w 157"/>
              <a:gd name="T13" fmla="*/ 67 h 120"/>
              <a:gd name="T14" fmla="*/ 0 w 157"/>
              <a:gd name="T15" fmla="*/ 60 h 120"/>
              <a:gd name="T16" fmla="*/ 3 w 157"/>
              <a:gd name="T17" fmla="*/ 53 h 120"/>
              <a:gd name="T18" fmla="*/ 17 w 157"/>
              <a:gd name="T19" fmla="*/ 39 h 120"/>
              <a:gd name="T20" fmla="*/ 24 w 157"/>
              <a:gd name="T21" fmla="*/ 37 h 120"/>
              <a:gd name="T22" fmla="*/ 31 w 157"/>
              <a:gd name="T23" fmla="*/ 39 h 120"/>
              <a:gd name="T24" fmla="*/ 60 w 157"/>
              <a:gd name="T25" fmla="*/ 69 h 120"/>
              <a:gd name="T26" fmla="*/ 127 w 157"/>
              <a:gd name="T27" fmla="*/ 3 h 120"/>
              <a:gd name="T28" fmla="*/ 133 w 157"/>
              <a:gd name="T29" fmla="*/ 0 h 120"/>
              <a:gd name="T30" fmla="*/ 140 w 157"/>
              <a:gd name="T31" fmla="*/ 3 h 120"/>
              <a:gd name="T32" fmla="*/ 154 w 157"/>
              <a:gd name="T33" fmla="*/ 17 h 120"/>
              <a:gd name="T34" fmla="*/ 157 w 157"/>
              <a:gd name="T35" fmla="*/ 23 h 120"/>
              <a:gd name="T36" fmla="*/ 154 w 157"/>
              <a:gd name="T37" fmla="*/ 3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20">
                <a:moveTo>
                  <a:pt x="154" y="30"/>
                </a:moveTo>
                <a:cubicBezTo>
                  <a:pt x="81" y="103"/>
                  <a:pt x="81" y="103"/>
                  <a:pt x="81" y="103"/>
                </a:cubicBezTo>
                <a:cubicBezTo>
                  <a:pt x="67" y="117"/>
                  <a:pt x="67" y="117"/>
                  <a:pt x="67" y="117"/>
                </a:cubicBezTo>
                <a:cubicBezTo>
                  <a:pt x="65" y="119"/>
                  <a:pt x="63" y="120"/>
                  <a:pt x="60" y="120"/>
                </a:cubicBezTo>
                <a:cubicBezTo>
                  <a:pt x="58" y="120"/>
                  <a:pt x="55" y="119"/>
                  <a:pt x="53" y="117"/>
                </a:cubicBezTo>
                <a:cubicBezTo>
                  <a:pt x="40" y="103"/>
                  <a:pt x="40" y="103"/>
                  <a:pt x="40" y="103"/>
                </a:cubicBezTo>
                <a:cubicBezTo>
                  <a:pt x="3" y="67"/>
                  <a:pt x="3" y="67"/>
                  <a:pt x="3" y="67"/>
                </a:cubicBezTo>
                <a:cubicBezTo>
                  <a:pt x="1" y="65"/>
                  <a:pt x="0" y="63"/>
                  <a:pt x="0" y="60"/>
                </a:cubicBezTo>
                <a:cubicBezTo>
                  <a:pt x="0" y="57"/>
                  <a:pt x="1" y="55"/>
                  <a:pt x="3" y="53"/>
                </a:cubicBezTo>
                <a:cubicBezTo>
                  <a:pt x="17" y="39"/>
                  <a:pt x="17" y="39"/>
                  <a:pt x="17" y="39"/>
                </a:cubicBezTo>
                <a:cubicBezTo>
                  <a:pt x="19" y="38"/>
                  <a:pt x="21" y="37"/>
                  <a:pt x="24" y="37"/>
                </a:cubicBezTo>
                <a:cubicBezTo>
                  <a:pt x="26" y="37"/>
                  <a:pt x="29" y="38"/>
                  <a:pt x="31" y="39"/>
                </a:cubicBezTo>
                <a:cubicBezTo>
                  <a:pt x="60" y="69"/>
                  <a:pt x="60" y="69"/>
                  <a:pt x="60" y="69"/>
                </a:cubicBezTo>
                <a:cubicBezTo>
                  <a:pt x="127" y="3"/>
                  <a:pt x="127" y="3"/>
                  <a:pt x="127" y="3"/>
                </a:cubicBezTo>
                <a:cubicBezTo>
                  <a:pt x="128" y="1"/>
                  <a:pt x="131" y="0"/>
                  <a:pt x="133" y="0"/>
                </a:cubicBezTo>
                <a:cubicBezTo>
                  <a:pt x="136" y="0"/>
                  <a:pt x="139" y="1"/>
                  <a:pt x="140" y="3"/>
                </a:cubicBezTo>
                <a:cubicBezTo>
                  <a:pt x="154" y="17"/>
                  <a:pt x="154" y="17"/>
                  <a:pt x="154" y="17"/>
                </a:cubicBezTo>
                <a:cubicBezTo>
                  <a:pt x="156" y="18"/>
                  <a:pt x="157" y="21"/>
                  <a:pt x="157" y="23"/>
                </a:cubicBezTo>
                <a:cubicBezTo>
                  <a:pt x="157" y="26"/>
                  <a:pt x="156" y="28"/>
                  <a:pt x="154" y="30"/>
                </a:cubicBezTo>
                <a:close/>
              </a:path>
            </a:pathLst>
          </a:custGeom>
          <a:solidFill>
            <a:schemeClr val="accent3">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grpSp>
        <p:nvGrpSpPr>
          <p:cNvPr id="6" name="Data Box 1"/>
          <p:cNvGrpSpPr/>
          <p:nvPr/>
        </p:nvGrpSpPr>
        <p:grpSpPr>
          <a:xfrm>
            <a:off x="312659" y="533400"/>
            <a:ext cx="5920501" cy="1935480"/>
            <a:chOff x="1290638" y="1028700"/>
            <a:chExt cx="4437063" cy="792163"/>
          </a:xfrm>
        </p:grpSpPr>
        <p:sp>
          <p:nvSpPr>
            <p:cNvPr id="10" name="Data Box BG 1"/>
            <p:cNvSpPr>
              <a:spLocks/>
            </p:cNvSpPr>
            <p:nvPr/>
          </p:nvSpPr>
          <p:spPr bwMode="auto">
            <a:xfrm>
              <a:off x="1290638" y="1028700"/>
              <a:ext cx="4437063" cy="792163"/>
            </a:xfrm>
            <a:custGeom>
              <a:avLst/>
              <a:gdLst>
                <a:gd name="T0" fmla="*/ 2550 w 2800"/>
                <a:gd name="T1" fmla="*/ 500 h 500"/>
                <a:gd name="T2" fmla="*/ 250 w 2800"/>
                <a:gd name="T3" fmla="*/ 500 h 500"/>
                <a:gd name="T4" fmla="*/ 0 w 2800"/>
                <a:gd name="T5" fmla="*/ 250 h 500"/>
                <a:gd name="T6" fmla="*/ 0 w 2800"/>
                <a:gd name="T7" fmla="*/ 250 h 500"/>
                <a:gd name="T8" fmla="*/ 250 w 2800"/>
                <a:gd name="T9" fmla="*/ 0 h 500"/>
                <a:gd name="T10" fmla="*/ 2550 w 2800"/>
                <a:gd name="T11" fmla="*/ 0 h 500"/>
                <a:gd name="T12" fmla="*/ 2800 w 2800"/>
                <a:gd name="T13" fmla="*/ 250 h 500"/>
                <a:gd name="T14" fmla="*/ 2800 w 2800"/>
                <a:gd name="T15" fmla="*/ 250 h 500"/>
                <a:gd name="T16" fmla="*/ 2550 w 2800"/>
                <a:gd name="T1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0" h="500">
                  <a:moveTo>
                    <a:pt x="2550" y="500"/>
                  </a:moveTo>
                  <a:cubicBezTo>
                    <a:pt x="250" y="500"/>
                    <a:pt x="250" y="500"/>
                    <a:pt x="250" y="500"/>
                  </a:cubicBezTo>
                  <a:cubicBezTo>
                    <a:pt x="112" y="500"/>
                    <a:pt x="0" y="388"/>
                    <a:pt x="0" y="250"/>
                  </a:cubicBezTo>
                  <a:cubicBezTo>
                    <a:pt x="0" y="250"/>
                    <a:pt x="0" y="250"/>
                    <a:pt x="0" y="250"/>
                  </a:cubicBezTo>
                  <a:cubicBezTo>
                    <a:pt x="0" y="112"/>
                    <a:pt x="112" y="0"/>
                    <a:pt x="250" y="0"/>
                  </a:cubicBezTo>
                  <a:cubicBezTo>
                    <a:pt x="2550" y="0"/>
                    <a:pt x="2550" y="0"/>
                    <a:pt x="2550" y="0"/>
                  </a:cubicBezTo>
                  <a:cubicBezTo>
                    <a:pt x="2688" y="0"/>
                    <a:pt x="2800" y="112"/>
                    <a:pt x="2800" y="250"/>
                  </a:cubicBezTo>
                  <a:cubicBezTo>
                    <a:pt x="2800" y="250"/>
                    <a:pt x="2800" y="250"/>
                    <a:pt x="2800" y="250"/>
                  </a:cubicBezTo>
                  <a:cubicBezTo>
                    <a:pt x="2800" y="388"/>
                    <a:pt x="2688" y="500"/>
                    <a:pt x="2550" y="50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 name="Check Circle 1"/>
            <p:cNvSpPr>
              <a:spLocks noChangeArrowheads="1"/>
            </p:cNvSpPr>
            <p:nvPr/>
          </p:nvSpPr>
          <p:spPr bwMode="auto">
            <a:xfrm>
              <a:off x="1447800" y="1171575"/>
              <a:ext cx="506413" cy="5080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12" name="Checkmark 1"/>
          <p:cNvSpPr>
            <a:spLocks/>
          </p:cNvSpPr>
          <p:nvPr/>
        </p:nvSpPr>
        <p:spPr bwMode="auto">
          <a:xfrm>
            <a:off x="731519" y="1005840"/>
            <a:ext cx="180499" cy="382429"/>
          </a:xfrm>
          <a:custGeom>
            <a:avLst/>
            <a:gdLst>
              <a:gd name="T0" fmla="*/ 154 w 157"/>
              <a:gd name="T1" fmla="*/ 30 h 120"/>
              <a:gd name="T2" fmla="*/ 81 w 157"/>
              <a:gd name="T3" fmla="*/ 103 h 120"/>
              <a:gd name="T4" fmla="*/ 67 w 157"/>
              <a:gd name="T5" fmla="*/ 117 h 120"/>
              <a:gd name="T6" fmla="*/ 60 w 157"/>
              <a:gd name="T7" fmla="*/ 120 h 120"/>
              <a:gd name="T8" fmla="*/ 53 w 157"/>
              <a:gd name="T9" fmla="*/ 117 h 120"/>
              <a:gd name="T10" fmla="*/ 40 w 157"/>
              <a:gd name="T11" fmla="*/ 103 h 120"/>
              <a:gd name="T12" fmla="*/ 3 w 157"/>
              <a:gd name="T13" fmla="*/ 67 h 120"/>
              <a:gd name="T14" fmla="*/ 0 w 157"/>
              <a:gd name="T15" fmla="*/ 60 h 120"/>
              <a:gd name="T16" fmla="*/ 3 w 157"/>
              <a:gd name="T17" fmla="*/ 53 h 120"/>
              <a:gd name="T18" fmla="*/ 17 w 157"/>
              <a:gd name="T19" fmla="*/ 39 h 120"/>
              <a:gd name="T20" fmla="*/ 24 w 157"/>
              <a:gd name="T21" fmla="*/ 37 h 120"/>
              <a:gd name="T22" fmla="*/ 30 w 157"/>
              <a:gd name="T23" fmla="*/ 39 h 120"/>
              <a:gd name="T24" fmla="*/ 60 w 157"/>
              <a:gd name="T25" fmla="*/ 69 h 120"/>
              <a:gd name="T26" fmla="*/ 126 w 157"/>
              <a:gd name="T27" fmla="*/ 3 h 120"/>
              <a:gd name="T28" fmla="*/ 133 w 157"/>
              <a:gd name="T29" fmla="*/ 0 h 120"/>
              <a:gd name="T30" fmla="*/ 140 w 157"/>
              <a:gd name="T31" fmla="*/ 3 h 120"/>
              <a:gd name="T32" fmla="*/ 154 w 157"/>
              <a:gd name="T33" fmla="*/ 17 h 120"/>
              <a:gd name="T34" fmla="*/ 157 w 157"/>
              <a:gd name="T35" fmla="*/ 23 h 120"/>
              <a:gd name="T36" fmla="*/ 154 w 157"/>
              <a:gd name="T37" fmla="*/ 3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20">
                <a:moveTo>
                  <a:pt x="154" y="30"/>
                </a:moveTo>
                <a:cubicBezTo>
                  <a:pt x="81" y="103"/>
                  <a:pt x="81" y="103"/>
                  <a:pt x="81" y="103"/>
                </a:cubicBezTo>
                <a:cubicBezTo>
                  <a:pt x="67" y="117"/>
                  <a:pt x="67" y="117"/>
                  <a:pt x="67" y="117"/>
                </a:cubicBezTo>
                <a:cubicBezTo>
                  <a:pt x="65" y="119"/>
                  <a:pt x="63" y="120"/>
                  <a:pt x="60" y="120"/>
                </a:cubicBezTo>
                <a:cubicBezTo>
                  <a:pt x="58" y="120"/>
                  <a:pt x="55" y="119"/>
                  <a:pt x="53" y="117"/>
                </a:cubicBezTo>
                <a:cubicBezTo>
                  <a:pt x="40" y="103"/>
                  <a:pt x="40" y="103"/>
                  <a:pt x="40" y="103"/>
                </a:cubicBezTo>
                <a:cubicBezTo>
                  <a:pt x="3" y="67"/>
                  <a:pt x="3" y="67"/>
                  <a:pt x="3" y="67"/>
                </a:cubicBezTo>
                <a:cubicBezTo>
                  <a:pt x="1" y="65"/>
                  <a:pt x="0" y="63"/>
                  <a:pt x="0" y="60"/>
                </a:cubicBezTo>
                <a:cubicBezTo>
                  <a:pt x="0" y="57"/>
                  <a:pt x="1" y="55"/>
                  <a:pt x="3" y="53"/>
                </a:cubicBezTo>
                <a:cubicBezTo>
                  <a:pt x="17" y="39"/>
                  <a:pt x="17" y="39"/>
                  <a:pt x="17" y="39"/>
                </a:cubicBezTo>
                <a:cubicBezTo>
                  <a:pt x="19" y="38"/>
                  <a:pt x="21" y="37"/>
                  <a:pt x="24" y="37"/>
                </a:cubicBezTo>
                <a:cubicBezTo>
                  <a:pt x="26" y="37"/>
                  <a:pt x="29" y="38"/>
                  <a:pt x="30" y="39"/>
                </a:cubicBezTo>
                <a:cubicBezTo>
                  <a:pt x="60" y="69"/>
                  <a:pt x="60" y="69"/>
                  <a:pt x="60" y="69"/>
                </a:cubicBezTo>
                <a:cubicBezTo>
                  <a:pt x="126" y="3"/>
                  <a:pt x="126" y="3"/>
                  <a:pt x="126" y="3"/>
                </a:cubicBezTo>
                <a:cubicBezTo>
                  <a:pt x="128" y="1"/>
                  <a:pt x="131" y="0"/>
                  <a:pt x="133" y="0"/>
                </a:cubicBezTo>
                <a:cubicBezTo>
                  <a:pt x="136" y="0"/>
                  <a:pt x="138" y="1"/>
                  <a:pt x="140" y="3"/>
                </a:cubicBezTo>
                <a:cubicBezTo>
                  <a:pt x="154" y="17"/>
                  <a:pt x="154" y="17"/>
                  <a:pt x="154" y="17"/>
                </a:cubicBezTo>
                <a:cubicBezTo>
                  <a:pt x="156" y="18"/>
                  <a:pt x="157" y="21"/>
                  <a:pt x="157" y="23"/>
                </a:cubicBezTo>
                <a:cubicBezTo>
                  <a:pt x="157" y="26"/>
                  <a:pt x="156" y="28"/>
                  <a:pt x="154" y="30"/>
                </a:cubicBezTo>
                <a:close/>
              </a:path>
            </a:pathLst>
          </a:custGeom>
          <a:solidFill>
            <a:schemeClr val="accent2">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09" name="Data Text 1"/>
          <p:cNvSpPr>
            <a:spLocks noChangeArrowheads="1"/>
          </p:cNvSpPr>
          <p:nvPr/>
        </p:nvSpPr>
        <p:spPr bwMode="auto">
          <a:xfrm>
            <a:off x="1306358" y="735776"/>
            <a:ext cx="3479002"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2400" b="1" dirty="0" smtClean="0">
                <a:solidFill>
                  <a:srgbClr val="FF0000"/>
                </a:solidFill>
              </a:rPr>
              <a:t>C4-training course for teachers-London-UK</a:t>
            </a:r>
          </a:p>
          <a:p>
            <a:pPr algn="ctr" defTabSz="685800"/>
            <a:r>
              <a:rPr lang="en-US" altLang="en-US" sz="2400" b="1" dirty="0" smtClean="0">
                <a:solidFill>
                  <a:srgbClr val="FF0000"/>
                </a:solidFill>
              </a:rPr>
              <a:t>5-9 October  2020 (5 days) </a:t>
            </a:r>
            <a:endParaRPr lang="en-US" altLang="en-US" sz="2400" b="1" dirty="0">
              <a:solidFill>
                <a:srgbClr val="FF0000"/>
              </a:solidFill>
            </a:endParaRPr>
          </a:p>
        </p:txBody>
      </p:sp>
      <p:sp>
        <p:nvSpPr>
          <p:cNvPr id="2" name="Textbox"/>
          <p:cNvSpPr txBox="1"/>
          <p:nvPr/>
        </p:nvSpPr>
        <p:spPr>
          <a:xfrm>
            <a:off x="5420917" y="2490789"/>
            <a:ext cx="3202781" cy="2611040"/>
          </a:xfrm>
          <a:prstGeom prst="rect">
            <a:avLst/>
          </a:prstGeom>
          <a:noFill/>
        </p:spPr>
        <p:txBody>
          <a:bodyPr wrap="square" rtlCol="0">
            <a:normAutofit/>
          </a:bodyPr>
          <a:lstStyle/>
          <a:p>
            <a:pPr algn="just">
              <a:lnSpc>
                <a:spcPts val="1575"/>
              </a:lnSpc>
            </a:pPr>
            <a:endParaRPr lang="en-US" sz="1050" dirty="0">
              <a:solidFill>
                <a:schemeClr val="tx2">
                  <a:lumMod val="75000"/>
                </a:schemeClr>
              </a:solidFill>
            </a:endParaRPr>
          </a:p>
        </p:txBody>
      </p:sp>
      <p:sp>
        <p:nvSpPr>
          <p:cNvPr id="22" name="Main Title"/>
          <p:cNvSpPr>
            <a:spLocks noChangeArrowheads="1"/>
          </p:cNvSpPr>
          <p:nvPr/>
        </p:nvSpPr>
        <p:spPr bwMode="auto">
          <a:xfrm>
            <a:off x="6379811" y="0"/>
            <a:ext cx="2764189" cy="2585323"/>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sz="2800" dirty="0"/>
              <a:t>General review </a:t>
            </a:r>
          </a:p>
          <a:p>
            <a:pPr algn="ctr" defTabSz="685800"/>
            <a:r>
              <a:rPr lang="en-US" sz="2800" dirty="0"/>
              <a:t>of </a:t>
            </a:r>
            <a:r>
              <a:rPr lang="en-US" sz="2800" dirty="0" smtClean="0"/>
              <a:t>the international reunions</a:t>
            </a:r>
          </a:p>
          <a:p>
            <a:pPr algn="ctr" defTabSz="685800"/>
            <a:r>
              <a:rPr lang="en-US" altLang="en-US" sz="2800" dirty="0" smtClean="0">
                <a:solidFill>
                  <a:schemeClr val="tx2"/>
                </a:solidFill>
              </a:rPr>
              <a:t>The second year (2020-2021)</a:t>
            </a:r>
            <a:endParaRPr lang="en-US" altLang="en-US" sz="2800" dirty="0">
              <a:solidFill>
                <a:schemeClr val="tx2"/>
              </a:solidFill>
            </a:endParaRPr>
          </a:p>
        </p:txBody>
      </p:sp>
      <p:sp>
        <p:nvSpPr>
          <p:cNvPr id="23" name="Dreptunghi 22"/>
          <p:cNvSpPr/>
          <p:nvPr/>
        </p:nvSpPr>
        <p:spPr>
          <a:xfrm>
            <a:off x="1706880" y="2906374"/>
            <a:ext cx="5181600" cy="369332"/>
          </a:xfrm>
          <a:prstGeom prst="rect">
            <a:avLst/>
          </a:prstGeom>
        </p:spPr>
        <p:txBody>
          <a:bodyPr wrap="square">
            <a:spAutoFit/>
          </a:bodyPr>
          <a:lstStyle/>
          <a:p>
            <a:endParaRPr lang="en-US" b="1" dirty="0">
              <a:solidFill>
                <a:schemeClr val="bg1">
                  <a:lumMod val="95000"/>
                </a:schemeClr>
              </a:solidFill>
            </a:endParaRPr>
          </a:p>
        </p:txBody>
      </p:sp>
      <p:sp>
        <p:nvSpPr>
          <p:cNvPr id="24" name="Dreptunghi 23"/>
          <p:cNvSpPr/>
          <p:nvPr/>
        </p:nvSpPr>
        <p:spPr>
          <a:xfrm>
            <a:off x="2179320" y="2743200"/>
            <a:ext cx="5148580" cy="1200329"/>
          </a:xfrm>
          <a:prstGeom prst="rect">
            <a:avLst/>
          </a:prstGeom>
        </p:spPr>
        <p:txBody>
          <a:bodyPr wrap="square">
            <a:spAutoFit/>
          </a:bodyPr>
          <a:lstStyle/>
          <a:p>
            <a:r>
              <a:rPr lang="en-US" sz="2400" b="1" dirty="0" smtClean="0">
                <a:solidFill>
                  <a:schemeClr val="bg1">
                    <a:lumMod val="95000"/>
                  </a:schemeClr>
                </a:solidFill>
              </a:rPr>
              <a:t>C5-</a:t>
            </a:r>
            <a:r>
              <a:rPr lang="ro-RO" sz="2400" b="1" dirty="0" err="1" smtClean="0">
                <a:solidFill>
                  <a:schemeClr val="bg1">
                    <a:lumMod val="95000"/>
                  </a:schemeClr>
                </a:solidFill>
              </a:rPr>
              <a:t>Short-term</a:t>
            </a:r>
            <a:r>
              <a:rPr lang="ro-RO" sz="2400" b="1" dirty="0" smtClean="0">
                <a:solidFill>
                  <a:schemeClr val="bg1">
                    <a:lumMod val="95000"/>
                  </a:schemeClr>
                </a:solidFill>
              </a:rPr>
              <a:t> </a:t>
            </a:r>
            <a:r>
              <a:rPr lang="ro-RO" sz="2400" b="1" dirty="0" err="1" smtClean="0">
                <a:solidFill>
                  <a:schemeClr val="bg1">
                    <a:lumMod val="95000"/>
                  </a:schemeClr>
                </a:solidFill>
              </a:rPr>
              <a:t>exchanges</a:t>
            </a:r>
            <a:r>
              <a:rPr lang="ro-RO" sz="2400" b="1" dirty="0" smtClean="0">
                <a:solidFill>
                  <a:schemeClr val="bg1">
                    <a:lumMod val="95000"/>
                  </a:schemeClr>
                </a:solidFill>
              </a:rPr>
              <a:t> of</a:t>
            </a:r>
          </a:p>
          <a:p>
            <a:r>
              <a:rPr lang="ro-RO" sz="2400" b="1" dirty="0" smtClean="0">
                <a:solidFill>
                  <a:schemeClr val="bg1">
                    <a:lumMod val="95000"/>
                  </a:schemeClr>
                </a:solidFill>
              </a:rPr>
              <a:t>g</a:t>
            </a:r>
            <a:r>
              <a:rPr lang="en-US" sz="2400" b="1" dirty="0" err="1" smtClean="0">
                <a:solidFill>
                  <a:schemeClr val="bg1">
                    <a:lumMod val="95000"/>
                  </a:schemeClr>
                </a:solidFill>
              </a:rPr>
              <a:t>ro</a:t>
            </a:r>
            <a:r>
              <a:rPr lang="ro-RO" sz="2400" b="1" dirty="0" err="1" smtClean="0">
                <a:solidFill>
                  <a:schemeClr val="bg1">
                    <a:lumMod val="95000"/>
                  </a:schemeClr>
                </a:solidFill>
              </a:rPr>
              <a:t>ups</a:t>
            </a:r>
            <a:r>
              <a:rPr lang="ro-RO" sz="2400" b="1" dirty="0" smtClean="0">
                <a:solidFill>
                  <a:schemeClr val="bg1">
                    <a:lumMod val="95000"/>
                  </a:schemeClr>
                </a:solidFill>
              </a:rPr>
              <a:t> of </a:t>
            </a:r>
            <a:r>
              <a:rPr lang="ro-RO" sz="2400" b="1" dirty="0" err="1" smtClean="0">
                <a:solidFill>
                  <a:schemeClr val="bg1">
                    <a:lumMod val="95000"/>
                  </a:schemeClr>
                </a:solidFill>
              </a:rPr>
              <a:t>pupils</a:t>
            </a:r>
            <a:r>
              <a:rPr lang="en-US" sz="2400" b="1" dirty="0" smtClean="0">
                <a:solidFill>
                  <a:schemeClr val="bg1">
                    <a:lumMod val="95000"/>
                  </a:schemeClr>
                </a:solidFill>
              </a:rPr>
              <a:t>-Portugal- ? March /April ?May2021 (5 days</a:t>
            </a:r>
            <a:r>
              <a:rPr lang="en-US" b="1" dirty="0" smtClean="0">
                <a:solidFill>
                  <a:schemeClr val="bg1">
                    <a:lumMod val="95000"/>
                  </a:schemeClr>
                </a:solidFill>
              </a:rPr>
              <a:t>)</a:t>
            </a:r>
            <a:endParaRPr lang="en-US" b="1" dirty="0">
              <a:solidFill>
                <a:schemeClr val="bg1">
                  <a:lumMod val="95000"/>
                </a:schemeClr>
              </a:solidFill>
            </a:endParaRPr>
          </a:p>
        </p:txBody>
      </p:sp>
      <p:sp>
        <p:nvSpPr>
          <p:cNvPr id="25" name="CasetăText 24"/>
          <p:cNvSpPr txBox="1"/>
          <p:nvPr/>
        </p:nvSpPr>
        <p:spPr>
          <a:xfrm>
            <a:off x="1704340" y="4645660"/>
            <a:ext cx="4861560" cy="1569660"/>
          </a:xfrm>
          <a:prstGeom prst="rect">
            <a:avLst/>
          </a:prstGeom>
          <a:noFill/>
        </p:spPr>
        <p:txBody>
          <a:bodyPr wrap="square" rtlCol="0">
            <a:spAutoFit/>
          </a:bodyPr>
          <a:lstStyle/>
          <a:p>
            <a:r>
              <a:rPr lang="en-US" sz="2400" b="1" dirty="0" smtClean="0">
                <a:solidFill>
                  <a:schemeClr val="bg1"/>
                </a:solidFill>
              </a:rPr>
              <a:t>C6-</a:t>
            </a:r>
            <a:r>
              <a:rPr lang="en-US" sz="2400" b="1" dirty="0" smtClean="0"/>
              <a:t>P</a:t>
            </a:r>
            <a:r>
              <a:rPr lang="ro-RO" sz="2400" b="1" dirty="0" err="1" smtClean="0"/>
              <a:t>roject</a:t>
            </a:r>
            <a:r>
              <a:rPr lang="ro-RO" sz="2400" b="1" dirty="0" smtClean="0"/>
              <a:t> management </a:t>
            </a:r>
            <a:r>
              <a:rPr lang="ro-RO" sz="2400" b="1" dirty="0" err="1" smtClean="0"/>
              <a:t>meeting</a:t>
            </a:r>
            <a:r>
              <a:rPr lang="en-US" sz="2400" b="1" dirty="0" smtClean="0"/>
              <a:t> Spain, June</a:t>
            </a:r>
            <a:r>
              <a:rPr lang="en-US" sz="2400" b="1" dirty="0" smtClean="0">
                <a:solidFill>
                  <a:schemeClr val="bg1"/>
                </a:solidFill>
              </a:rPr>
              <a:t> With 2-3 teachers from each partners school-June 2021</a:t>
            </a:r>
            <a:endParaRPr lang="ro-RO" sz="2400" b="1" dirty="0">
              <a:solidFill>
                <a:schemeClr val="bg1"/>
              </a:solidFill>
            </a:endParaRPr>
          </a:p>
        </p:txBody>
      </p:sp>
    </p:spTree>
    <p:extLst>
      <p:ext uri="{BB962C8B-B14F-4D97-AF65-F5344CB8AC3E}">
        <p14:creationId xmlns:p14="http://schemas.microsoft.com/office/powerpoint/2010/main" xmlns="" val="14449930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09"/>
                                        </p:tgtEl>
                                        <p:attrNameLst>
                                          <p:attrName>style.visibility</p:attrName>
                                        </p:attrNameLst>
                                      </p:cBhvr>
                                      <p:to>
                                        <p:strVal val="visible"/>
                                      </p:to>
                                    </p:set>
                                    <p:animEffect transition="in" filter="wipe(left)">
                                      <p:cBhvr>
                                        <p:cTn id="21" dur="500"/>
                                        <p:tgtEl>
                                          <p:spTgt spid="109"/>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0-#ppt_w/2"/>
                                          </p:val>
                                        </p:tav>
                                        <p:tav tm="100000">
                                          <p:val>
                                            <p:strVal val="#ppt_x"/>
                                          </p:val>
                                        </p:tav>
                                      </p:tavLst>
                                    </p:anim>
                                    <p:anim calcmode="lin" valueType="num">
                                      <p:cBhvr additive="base">
                                        <p:cTn id="31" dur="500" fill="hold"/>
                                        <p:tgtEl>
                                          <p:spTgt spid="4"/>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10" presetClass="entr" presetSubtype="0" fill="hold" grpId="0" nodeType="afterEffect" nodePh="1">
                                  <p:stCondLst>
                                    <p:cond delay="0"/>
                                  </p:stCondLst>
                                  <p:endCondLst>
                                    <p:cond evt="begin" delay="0">
                                      <p:tn val="33"/>
                                    </p:cond>
                                  </p:end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25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25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12" grpId="0" animBg="1"/>
      <p:bldP spid="109" grpId="0"/>
      <p:bldP spid="2"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nector Line"/>
          <p:cNvSpPr>
            <a:spLocks noChangeShapeType="1"/>
          </p:cNvSpPr>
          <p:nvPr/>
        </p:nvSpPr>
        <p:spPr bwMode="auto">
          <a:xfrm>
            <a:off x="4571999" y="3111562"/>
            <a:ext cx="0" cy="3746438"/>
          </a:xfrm>
          <a:prstGeom prst="line">
            <a:avLst/>
          </a:prstGeom>
          <a:noFill/>
          <a:ln w="26988" cap="rnd">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Check Circle 3"/>
          <p:cNvSpPr>
            <a:spLocks noChangeArrowheads="1"/>
          </p:cNvSpPr>
          <p:nvPr/>
        </p:nvSpPr>
        <p:spPr bwMode="auto">
          <a:xfrm>
            <a:off x="4476386" y="5638933"/>
            <a:ext cx="191226" cy="191226"/>
          </a:xfrm>
          <a:prstGeom prst="ellipse">
            <a:avLst/>
          </a:prstGeom>
          <a:solidFill>
            <a:srgbClr val="FFFFFF"/>
          </a:solidFill>
          <a:ln w="19050" cap="flat">
            <a:solidFill>
              <a:schemeClr val="accent6"/>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solidFill>
                <a:schemeClr val="accent6"/>
              </a:solidFill>
            </a:endParaRPr>
          </a:p>
        </p:txBody>
      </p:sp>
      <p:sp>
        <p:nvSpPr>
          <p:cNvPr id="10" name="Line 3"/>
          <p:cNvSpPr>
            <a:spLocks noChangeShapeType="1"/>
          </p:cNvSpPr>
          <p:nvPr/>
        </p:nvSpPr>
        <p:spPr bwMode="auto">
          <a:xfrm>
            <a:off x="1394460" y="5734547"/>
            <a:ext cx="3018185" cy="0"/>
          </a:xfrm>
          <a:prstGeom prst="line">
            <a:avLst/>
          </a:prstGeom>
          <a:noFill/>
          <a:ln w="19050" cap="rnd">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Check Mark 3"/>
          <p:cNvSpPr>
            <a:spLocks/>
          </p:cNvSpPr>
          <p:nvPr/>
        </p:nvSpPr>
        <p:spPr bwMode="auto">
          <a:xfrm>
            <a:off x="4530566" y="5702675"/>
            <a:ext cx="82865" cy="63742"/>
          </a:xfrm>
          <a:custGeom>
            <a:avLst/>
            <a:gdLst>
              <a:gd name="T0" fmla="*/ 51 w 52"/>
              <a:gd name="T1" fmla="*/ 10 h 40"/>
              <a:gd name="T2" fmla="*/ 27 w 52"/>
              <a:gd name="T3" fmla="*/ 35 h 40"/>
              <a:gd name="T4" fmla="*/ 22 w 52"/>
              <a:gd name="T5" fmla="*/ 39 h 40"/>
              <a:gd name="T6" fmla="*/ 20 w 52"/>
              <a:gd name="T7" fmla="*/ 40 h 40"/>
              <a:gd name="T8" fmla="*/ 17 w 52"/>
              <a:gd name="T9" fmla="*/ 39 h 40"/>
              <a:gd name="T10" fmla="*/ 13 w 52"/>
              <a:gd name="T11" fmla="*/ 34 h 40"/>
              <a:gd name="T12" fmla="*/ 1 w 52"/>
              <a:gd name="T13" fmla="*/ 22 h 40"/>
              <a:gd name="T14" fmla="*/ 0 w 52"/>
              <a:gd name="T15" fmla="*/ 20 h 40"/>
              <a:gd name="T16" fmla="*/ 1 w 52"/>
              <a:gd name="T17" fmla="*/ 17 h 40"/>
              <a:gd name="T18" fmla="*/ 5 w 52"/>
              <a:gd name="T19" fmla="*/ 13 h 40"/>
              <a:gd name="T20" fmla="*/ 8 w 52"/>
              <a:gd name="T21" fmla="*/ 12 h 40"/>
              <a:gd name="T22" fmla="*/ 10 w 52"/>
              <a:gd name="T23" fmla="*/ 13 h 40"/>
              <a:gd name="T24" fmla="*/ 20 w 52"/>
              <a:gd name="T25" fmla="*/ 23 h 40"/>
              <a:gd name="T26" fmla="*/ 42 w 52"/>
              <a:gd name="T27" fmla="*/ 1 h 40"/>
              <a:gd name="T28" fmla="*/ 45 w 52"/>
              <a:gd name="T29" fmla="*/ 0 h 40"/>
              <a:gd name="T30" fmla="*/ 47 w 52"/>
              <a:gd name="T31" fmla="*/ 1 h 40"/>
              <a:gd name="T32" fmla="*/ 51 w 52"/>
              <a:gd name="T33" fmla="*/ 6 h 40"/>
              <a:gd name="T34" fmla="*/ 52 w 52"/>
              <a:gd name="T35" fmla="*/ 8 h 40"/>
              <a:gd name="T36" fmla="*/ 51 w 52"/>
              <a:gd name="T3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40">
                <a:moveTo>
                  <a:pt x="51" y="10"/>
                </a:moveTo>
                <a:cubicBezTo>
                  <a:pt x="27" y="35"/>
                  <a:pt x="27" y="35"/>
                  <a:pt x="27" y="35"/>
                </a:cubicBezTo>
                <a:cubicBezTo>
                  <a:pt x="22" y="39"/>
                  <a:pt x="22" y="39"/>
                  <a:pt x="22" y="39"/>
                </a:cubicBezTo>
                <a:cubicBezTo>
                  <a:pt x="21" y="40"/>
                  <a:pt x="20" y="40"/>
                  <a:pt x="20" y="40"/>
                </a:cubicBezTo>
                <a:cubicBezTo>
                  <a:pt x="19" y="40"/>
                  <a:pt x="18" y="40"/>
                  <a:pt x="17" y="39"/>
                </a:cubicBezTo>
                <a:cubicBezTo>
                  <a:pt x="13" y="34"/>
                  <a:pt x="13" y="34"/>
                  <a:pt x="13" y="34"/>
                </a:cubicBezTo>
                <a:cubicBezTo>
                  <a:pt x="1" y="22"/>
                  <a:pt x="1" y="22"/>
                  <a:pt x="1" y="22"/>
                </a:cubicBezTo>
                <a:cubicBezTo>
                  <a:pt x="0" y="21"/>
                  <a:pt x="0" y="21"/>
                  <a:pt x="0" y="20"/>
                </a:cubicBezTo>
                <a:cubicBezTo>
                  <a:pt x="0" y="19"/>
                  <a:pt x="0" y="18"/>
                  <a:pt x="1" y="17"/>
                </a:cubicBezTo>
                <a:cubicBezTo>
                  <a:pt x="5" y="13"/>
                  <a:pt x="5" y="13"/>
                  <a:pt x="5" y="13"/>
                </a:cubicBezTo>
                <a:cubicBezTo>
                  <a:pt x="6" y="12"/>
                  <a:pt x="7" y="12"/>
                  <a:pt x="8" y="12"/>
                </a:cubicBezTo>
                <a:cubicBezTo>
                  <a:pt x="8" y="12"/>
                  <a:pt x="9" y="12"/>
                  <a:pt x="10" y="13"/>
                </a:cubicBezTo>
                <a:cubicBezTo>
                  <a:pt x="20" y="23"/>
                  <a:pt x="20" y="23"/>
                  <a:pt x="20" y="23"/>
                </a:cubicBezTo>
                <a:cubicBezTo>
                  <a:pt x="42" y="1"/>
                  <a:pt x="42" y="1"/>
                  <a:pt x="42" y="1"/>
                </a:cubicBezTo>
                <a:cubicBezTo>
                  <a:pt x="43" y="0"/>
                  <a:pt x="44" y="0"/>
                  <a:pt x="45" y="0"/>
                </a:cubicBezTo>
                <a:cubicBezTo>
                  <a:pt x="45" y="0"/>
                  <a:pt x="46" y="0"/>
                  <a:pt x="47" y="1"/>
                </a:cubicBezTo>
                <a:cubicBezTo>
                  <a:pt x="51" y="6"/>
                  <a:pt x="51" y="6"/>
                  <a:pt x="51" y="6"/>
                </a:cubicBezTo>
                <a:cubicBezTo>
                  <a:pt x="52" y="6"/>
                  <a:pt x="52" y="7"/>
                  <a:pt x="52" y="8"/>
                </a:cubicBezTo>
                <a:cubicBezTo>
                  <a:pt x="52" y="9"/>
                  <a:pt x="52" y="10"/>
                  <a:pt x="51" y="10"/>
                </a:cubicBezTo>
                <a:close/>
              </a:path>
            </a:pathLst>
          </a:custGeom>
          <a:solidFill>
            <a:schemeClr val="accent1">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61" name="Title 3"/>
          <p:cNvSpPr>
            <a:spLocks noChangeArrowheads="1"/>
          </p:cNvSpPr>
          <p:nvPr/>
        </p:nvSpPr>
        <p:spPr bwMode="auto">
          <a:xfrm>
            <a:off x="2893956" y="4496460"/>
            <a:ext cx="129791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1600" b="1" dirty="0" smtClean="0">
                <a:solidFill>
                  <a:srgbClr val="00B050"/>
                </a:solidFill>
                <a:latin typeface="Arial Black" panose="020B0A04020102020204" pitchFamily="34" charset="0"/>
              </a:rPr>
              <a:t>ACTIVITY 3</a:t>
            </a:r>
            <a:endParaRPr lang="en-US" altLang="en-US" sz="1600" dirty="0">
              <a:solidFill>
                <a:srgbClr val="00B050"/>
              </a:solidFill>
            </a:endParaRPr>
          </a:p>
        </p:txBody>
      </p:sp>
      <p:sp>
        <p:nvSpPr>
          <p:cNvPr id="162" name="TextBox 3"/>
          <p:cNvSpPr txBox="1"/>
          <p:nvPr/>
        </p:nvSpPr>
        <p:spPr>
          <a:xfrm>
            <a:off x="1126253" y="4783060"/>
            <a:ext cx="3196027" cy="875286"/>
          </a:xfrm>
          <a:prstGeom prst="rect">
            <a:avLst/>
          </a:prstGeom>
          <a:noFill/>
        </p:spPr>
        <p:txBody>
          <a:bodyPr wrap="square" rtlCol="0">
            <a:noAutofit/>
          </a:bodyPr>
          <a:lstStyle/>
          <a:p>
            <a:pPr>
              <a:lnSpc>
                <a:spcPct val="150000"/>
              </a:lnSpc>
            </a:pPr>
            <a:r>
              <a:rPr lang="en-US" sz="1400" dirty="0" smtClean="0"/>
              <a:t>Logo competition </a:t>
            </a:r>
          </a:p>
          <a:p>
            <a:pPr>
              <a:lnSpc>
                <a:spcPct val="150000"/>
              </a:lnSpc>
            </a:pPr>
            <a:r>
              <a:rPr lang="en-US" sz="1400" dirty="0" err="1" smtClean="0"/>
              <a:t>Etwinning</a:t>
            </a:r>
            <a:r>
              <a:rPr lang="en-US" sz="1400" dirty="0" smtClean="0"/>
              <a:t> meeting with </a:t>
            </a:r>
            <a:r>
              <a:rPr lang="en-US" sz="1400" dirty="0" smtClean="0"/>
              <a:t>students </a:t>
            </a:r>
            <a:r>
              <a:rPr lang="en-US" sz="1400" dirty="0" smtClean="0"/>
              <a:t>and teachers 10-20 of December 2019.</a:t>
            </a:r>
            <a:endParaRPr lang="en-US" sz="1400" dirty="0"/>
          </a:p>
        </p:txBody>
      </p:sp>
      <p:sp>
        <p:nvSpPr>
          <p:cNvPr id="15" name="Check Circle 2"/>
          <p:cNvSpPr>
            <a:spLocks noChangeArrowheads="1"/>
          </p:cNvSpPr>
          <p:nvPr/>
        </p:nvSpPr>
        <p:spPr bwMode="auto">
          <a:xfrm>
            <a:off x="4476386" y="4325847"/>
            <a:ext cx="191226" cy="191226"/>
          </a:xfrm>
          <a:prstGeom prst="ellipse">
            <a:avLst/>
          </a:prstGeom>
          <a:solidFill>
            <a:srgbClr val="FFFFFF"/>
          </a:solidFill>
          <a:ln w="19050" cap="flat">
            <a:solidFill>
              <a:schemeClr val="accent4"/>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16" name="Line 2"/>
          <p:cNvSpPr>
            <a:spLocks noChangeShapeType="1"/>
          </p:cNvSpPr>
          <p:nvPr/>
        </p:nvSpPr>
        <p:spPr bwMode="auto">
          <a:xfrm>
            <a:off x="4731355" y="4421461"/>
            <a:ext cx="3018185" cy="0"/>
          </a:xfrm>
          <a:prstGeom prst="line">
            <a:avLst/>
          </a:prstGeom>
          <a:noFill/>
          <a:ln w="19050" cap="rnd">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7" name="Check Mark 2"/>
          <p:cNvSpPr>
            <a:spLocks/>
          </p:cNvSpPr>
          <p:nvPr/>
        </p:nvSpPr>
        <p:spPr bwMode="auto">
          <a:xfrm>
            <a:off x="4530566" y="4389589"/>
            <a:ext cx="82865" cy="63742"/>
          </a:xfrm>
          <a:custGeom>
            <a:avLst/>
            <a:gdLst>
              <a:gd name="T0" fmla="*/ 51 w 52"/>
              <a:gd name="T1" fmla="*/ 11 h 40"/>
              <a:gd name="T2" fmla="*/ 27 w 52"/>
              <a:gd name="T3" fmla="*/ 35 h 40"/>
              <a:gd name="T4" fmla="*/ 22 w 52"/>
              <a:gd name="T5" fmla="*/ 40 h 40"/>
              <a:gd name="T6" fmla="*/ 20 w 52"/>
              <a:gd name="T7" fmla="*/ 40 h 40"/>
              <a:gd name="T8" fmla="*/ 17 w 52"/>
              <a:gd name="T9" fmla="*/ 39 h 40"/>
              <a:gd name="T10" fmla="*/ 13 w 52"/>
              <a:gd name="T11" fmla="*/ 35 h 40"/>
              <a:gd name="T12" fmla="*/ 1 w 52"/>
              <a:gd name="T13" fmla="*/ 22 h 40"/>
              <a:gd name="T14" fmla="*/ 0 w 52"/>
              <a:gd name="T15" fmla="*/ 20 h 40"/>
              <a:gd name="T16" fmla="*/ 1 w 52"/>
              <a:gd name="T17" fmla="*/ 18 h 40"/>
              <a:gd name="T18" fmla="*/ 5 w 52"/>
              <a:gd name="T19" fmla="*/ 13 h 40"/>
              <a:gd name="T20" fmla="*/ 8 w 52"/>
              <a:gd name="T21" fmla="*/ 12 h 40"/>
              <a:gd name="T22" fmla="*/ 10 w 52"/>
              <a:gd name="T23" fmla="*/ 13 h 40"/>
              <a:gd name="T24" fmla="*/ 20 w 52"/>
              <a:gd name="T25" fmla="*/ 23 h 40"/>
              <a:gd name="T26" fmla="*/ 42 w 52"/>
              <a:gd name="T27" fmla="*/ 1 h 40"/>
              <a:gd name="T28" fmla="*/ 45 w 52"/>
              <a:gd name="T29" fmla="*/ 0 h 40"/>
              <a:gd name="T30" fmla="*/ 47 w 52"/>
              <a:gd name="T31" fmla="*/ 1 h 40"/>
              <a:gd name="T32" fmla="*/ 51 w 52"/>
              <a:gd name="T33" fmla="*/ 6 h 40"/>
              <a:gd name="T34" fmla="*/ 52 w 52"/>
              <a:gd name="T35" fmla="*/ 8 h 40"/>
              <a:gd name="T36" fmla="*/ 51 w 52"/>
              <a:gd name="T3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40">
                <a:moveTo>
                  <a:pt x="51" y="11"/>
                </a:moveTo>
                <a:cubicBezTo>
                  <a:pt x="27" y="35"/>
                  <a:pt x="27" y="35"/>
                  <a:pt x="27" y="35"/>
                </a:cubicBezTo>
                <a:cubicBezTo>
                  <a:pt x="22" y="40"/>
                  <a:pt x="22" y="40"/>
                  <a:pt x="22" y="40"/>
                </a:cubicBezTo>
                <a:cubicBezTo>
                  <a:pt x="21" y="40"/>
                  <a:pt x="20" y="40"/>
                  <a:pt x="20" y="40"/>
                </a:cubicBezTo>
                <a:cubicBezTo>
                  <a:pt x="19" y="40"/>
                  <a:pt x="18" y="40"/>
                  <a:pt x="17" y="39"/>
                </a:cubicBezTo>
                <a:cubicBezTo>
                  <a:pt x="13" y="35"/>
                  <a:pt x="13" y="35"/>
                  <a:pt x="13" y="35"/>
                </a:cubicBezTo>
                <a:cubicBezTo>
                  <a:pt x="1" y="22"/>
                  <a:pt x="1" y="22"/>
                  <a:pt x="1" y="22"/>
                </a:cubicBezTo>
                <a:cubicBezTo>
                  <a:pt x="0" y="22"/>
                  <a:pt x="0" y="21"/>
                  <a:pt x="0" y="20"/>
                </a:cubicBezTo>
                <a:cubicBezTo>
                  <a:pt x="0" y="19"/>
                  <a:pt x="0" y="18"/>
                  <a:pt x="1" y="18"/>
                </a:cubicBezTo>
                <a:cubicBezTo>
                  <a:pt x="5" y="13"/>
                  <a:pt x="5" y="13"/>
                  <a:pt x="5" y="13"/>
                </a:cubicBezTo>
                <a:cubicBezTo>
                  <a:pt x="6" y="13"/>
                  <a:pt x="7" y="12"/>
                  <a:pt x="8" y="12"/>
                </a:cubicBezTo>
                <a:cubicBezTo>
                  <a:pt x="8" y="12"/>
                  <a:pt x="9" y="13"/>
                  <a:pt x="10" y="13"/>
                </a:cubicBezTo>
                <a:cubicBezTo>
                  <a:pt x="20" y="23"/>
                  <a:pt x="20" y="23"/>
                  <a:pt x="20" y="23"/>
                </a:cubicBezTo>
                <a:cubicBezTo>
                  <a:pt x="42" y="1"/>
                  <a:pt x="42" y="1"/>
                  <a:pt x="42" y="1"/>
                </a:cubicBezTo>
                <a:cubicBezTo>
                  <a:pt x="43" y="1"/>
                  <a:pt x="44" y="0"/>
                  <a:pt x="45" y="0"/>
                </a:cubicBezTo>
                <a:cubicBezTo>
                  <a:pt x="45" y="0"/>
                  <a:pt x="46" y="1"/>
                  <a:pt x="47" y="1"/>
                </a:cubicBezTo>
                <a:cubicBezTo>
                  <a:pt x="51" y="6"/>
                  <a:pt x="51" y="6"/>
                  <a:pt x="51" y="6"/>
                </a:cubicBezTo>
                <a:cubicBezTo>
                  <a:pt x="52" y="7"/>
                  <a:pt x="52" y="8"/>
                  <a:pt x="52" y="8"/>
                </a:cubicBezTo>
                <a:cubicBezTo>
                  <a:pt x="52" y="9"/>
                  <a:pt x="52" y="10"/>
                  <a:pt x="51" y="11"/>
                </a:cubicBezTo>
                <a:close/>
              </a:path>
            </a:pathLst>
          </a:custGeom>
          <a:solidFill>
            <a:schemeClr val="accent1">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65" name="Title 2"/>
          <p:cNvSpPr>
            <a:spLocks noChangeArrowheads="1"/>
          </p:cNvSpPr>
          <p:nvPr/>
        </p:nvSpPr>
        <p:spPr bwMode="auto">
          <a:xfrm>
            <a:off x="4840207" y="3203502"/>
            <a:ext cx="130112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chemeClr val="accent4"/>
                </a:solidFill>
                <a:latin typeface="Arial Black" panose="020B0A04020102020204" pitchFamily="34" charset="0"/>
              </a:rPr>
              <a:t>ACTIVITY 2</a:t>
            </a:r>
            <a:endParaRPr lang="en-US" altLang="en-US" sz="1600" dirty="0">
              <a:solidFill>
                <a:schemeClr val="accent4"/>
              </a:solidFill>
            </a:endParaRPr>
          </a:p>
        </p:txBody>
      </p:sp>
      <p:sp>
        <p:nvSpPr>
          <p:cNvPr id="166" name="TextBox 2"/>
          <p:cNvSpPr txBox="1"/>
          <p:nvPr/>
        </p:nvSpPr>
        <p:spPr>
          <a:xfrm>
            <a:off x="4660900" y="3441700"/>
            <a:ext cx="3387945" cy="988450"/>
          </a:xfrm>
          <a:prstGeom prst="rect">
            <a:avLst/>
          </a:prstGeom>
          <a:noFill/>
        </p:spPr>
        <p:txBody>
          <a:bodyPr wrap="square" rtlCol="0">
            <a:noAutofit/>
          </a:bodyPr>
          <a:lstStyle/>
          <a:p>
            <a:pPr>
              <a:lnSpc>
                <a:spcPct val="150000"/>
              </a:lnSpc>
            </a:pPr>
            <a:r>
              <a:rPr lang="en-US" sz="1400" dirty="0" smtClean="0"/>
              <a:t>The short-</a:t>
            </a:r>
            <a:r>
              <a:rPr lang="en-US" sz="1400" dirty="0" err="1" smtClean="0"/>
              <a:t>therm</a:t>
            </a:r>
            <a:r>
              <a:rPr lang="en-US" sz="1400" dirty="0" smtClean="0"/>
              <a:t> joint staff training-Romania-3-8 November 2019</a:t>
            </a:r>
          </a:p>
          <a:p>
            <a:pPr>
              <a:lnSpc>
                <a:spcPct val="150000"/>
              </a:lnSpc>
            </a:pPr>
            <a:r>
              <a:rPr lang="en-US" sz="1400" dirty="0" smtClean="0"/>
              <a:t>The course-”</a:t>
            </a:r>
            <a:r>
              <a:rPr lang="en-US" sz="1400" b="1" dirty="0" smtClean="0"/>
              <a:t>Modular learning, the key to an open education for students”</a:t>
            </a:r>
          </a:p>
          <a:p>
            <a:pPr>
              <a:lnSpc>
                <a:spcPct val="150000"/>
              </a:lnSpc>
            </a:pPr>
            <a:endParaRPr lang="en-US" sz="1200" dirty="0">
              <a:solidFill>
                <a:schemeClr val="tx2">
                  <a:lumMod val="75000"/>
                </a:schemeClr>
              </a:solidFill>
            </a:endParaRPr>
          </a:p>
        </p:txBody>
      </p:sp>
      <p:sp>
        <p:nvSpPr>
          <p:cNvPr id="12" name="Check Circle 1"/>
          <p:cNvSpPr>
            <a:spLocks noChangeArrowheads="1"/>
          </p:cNvSpPr>
          <p:nvPr/>
        </p:nvSpPr>
        <p:spPr bwMode="auto">
          <a:xfrm>
            <a:off x="4476386" y="3015950"/>
            <a:ext cx="191226" cy="189633"/>
          </a:xfrm>
          <a:prstGeom prst="ellipse">
            <a:avLst/>
          </a:prstGeom>
          <a:solidFill>
            <a:srgbClr val="FFFFFF"/>
          </a:solidFill>
          <a:ln w="19050"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13" name="Line 1"/>
          <p:cNvSpPr>
            <a:spLocks noChangeShapeType="1"/>
          </p:cNvSpPr>
          <p:nvPr/>
        </p:nvSpPr>
        <p:spPr bwMode="auto">
          <a:xfrm>
            <a:off x="1394460" y="3111562"/>
            <a:ext cx="3018185" cy="0"/>
          </a:xfrm>
          <a:prstGeom prst="line">
            <a:avLst/>
          </a:prstGeom>
          <a:noFill/>
          <a:ln w="19050" cap="rnd">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 name="Check Mark 1"/>
          <p:cNvSpPr>
            <a:spLocks/>
          </p:cNvSpPr>
          <p:nvPr/>
        </p:nvSpPr>
        <p:spPr bwMode="auto">
          <a:xfrm>
            <a:off x="4530566" y="3079692"/>
            <a:ext cx="82865" cy="62149"/>
          </a:xfrm>
          <a:custGeom>
            <a:avLst/>
            <a:gdLst>
              <a:gd name="T0" fmla="*/ 51 w 52"/>
              <a:gd name="T1" fmla="*/ 10 h 40"/>
              <a:gd name="T2" fmla="*/ 27 w 52"/>
              <a:gd name="T3" fmla="*/ 34 h 40"/>
              <a:gd name="T4" fmla="*/ 22 w 52"/>
              <a:gd name="T5" fmla="*/ 39 h 40"/>
              <a:gd name="T6" fmla="*/ 20 w 52"/>
              <a:gd name="T7" fmla="*/ 40 h 40"/>
              <a:gd name="T8" fmla="*/ 17 w 52"/>
              <a:gd name="T9" fmla="*/ 39 h 40"/>
              <a:gd name="T10" fmla="*/ 13 w 52"/>
              <a:gd name="T11" fmla="*/ 34 h 40"/>
              <a:gd name="T12" fmla="*/ 1 w 52"/>
              <a:gd name="T13" fmla="*/ 22 h 40"/>
              <a:gd name="T14" fmla="*/ 0 w 52"/>
              <a:gd name="T15" fmla="*/ 19 h 40"/>
              <a:gd name="T16" fmla="*/ 1 w 52"/>
              <a:gd name="T17" fmla="*/ 17 h 40"/>
              <a:gd name="T18" fmla="*/ 5 w 52"/>
              <a:gd name="T19" fmla="*/ 13 h 40"/>
              <a:gd name="T20" fmla="*/ 8 w 52"/>
              <a:gd name="T21" fmla="*/ 12 h 40"/>
              <a:gd name="T22" fmla="*/ 10 w 52"/>
              <a:gd name="T23" fmla="*/ 13 h 40"/>
              <a:gd name="T24" fmla="*/ 20 w 52"/>
              <a:gd name="T25" fmla="*/ 23 h 40"/>
              <a:gd name="T26" fmla="*/ 42 w 52"/>
              <a:gd name="T27" fmla="*/ 1 h 40"/>
              <a:gd name="T28" fmla="*/ 45 w 52"/>
              <a:gd name="T29" fmla="*/ 0 h 40"/>
              <a:gd name="T30" fmla="*/ 47 w 52"/>
              <a:gd name="T31" fmla="*/ 1 h 40"/>
              <a:gd name="T32" fmla="*/ 51 w 52"/>
              <a:gd name="T33" fmla="*/ 5 h 40"/>
              <a:gd name="T34" fmla="*/ 52 w 52"/>
              <a:gd name="T35" fmla="*/ 8 h 40"/>
              <a:gd name="T36" fmla="*/ 51 w 52"/>
              <a:gd name="T3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40">
                <a:moveTo>
                  <a:pt x="51" y="10"/>
                </a:moveTo>
                <a:cubicBezTo>
                  <a:pt x="27" y="34"/>
                  <a:pt x="27" y="34"/>
                  <a:pt x="27" y="34"/>
                </a:cubicBezTo>
                <a:cubicBezTo>
                  <a:pt x="22" y="39"/>
                  <a:pt x="22" y="39"/>
                  <a:pt x="22" y="39"/>
                </a:cubicBezTo>
                <a:cubicBezTo>
                  <a:pt x="21" y="39"/>
                  <a:pt x="20" y="40"/>
                  <a:pt x="20" y="40"/>
                </a:cubicBezTo>
                <a:cubicBezTo>
                  <a:pt x="19" y="40"/>
                  <a:pt x="18" y="39"/>
                  <a:pt x="17" y="39"/>
                </a:cubicBezTo>
                <a:cubicBezTo>
                  <a:pt x="13" y="34"/>
                  <a:pt x="13" y="34"/>
                  <a:pt x="13" y="34"/>
                </a:cubicBezTo>
                <a:cubicBezTo>
                  <a:pt x="1" y="22"/>
                  <a:pt x="1" y="22"/>
                  <a:pt x="1" y="22"/>
                </a:cubicBezTo>
                <a:cubicBezTo>
                  <a:pt x="0" y="21"/>
                  <a:pt x="0" y="20"/>
                  <a:pt x="0" y="19"/>
                </a:cubicBezTo>
                <a:cubicBezTo>
                  <a:pt x="0" y="19"/>
                  <a:pt x="0" y="18"/>
                  <a:pt x="1" y="17"/>
                </a:cubicBezTo>
                <a:cubicBezTo>
                  <a:pt x="5" y="13"/>
                  <a:pt x="5" y="13"/>
                  <a:pt x="5" y="13"/>
                </a:cubicBezTo>
                <a:cubicBezTo>
                  <a:pt x="6" y="12"/>
                  <a:pt x="7" y="12"/>
                  <a:pt x="8" y="12"/>
                </a:cubicBezTo>
                <a:cubicBezTo>
                  <a:pt x="8" y="12"/>
                  <a:pt x="9" y="12"/>
                  <a:pt x="10" y="13"/>
                </a:cubicBezTo>
                <a:cubicBezTo>
                  <a:pt x="20" y="23"/>
                  <a:pt x="20" y="23"/>
                  <a:pt x="20" y="23"/>
                </a:cubicBezTo>
                <a:cubicBezTo>
                  <a:pt x="42" y="1"/>
                  <a:pt x="42" y="1"/>
                  <a:pt x="42" y="1"/>
                </a:cubicBezTo>
                <a:cubicBezTo>
                  <a:pt x="43" y="0"/>
                  <a:pt x="44" y="0"/>
                  <a:pt x="45" y="0"/>
                </a:cubicBezTo>
                <a:cubicBezTo>
                  <a:pt x="45" y="0"/>
                  <a:pt x="46" y="0"/>
                  <a:pt x="47" y="1"/>
                </a:cubicBezTo>
                <a:cubicBezTo>
                  <a:pt x="51" y="5"/>
                  <a:pt x="51" y="5"/>
                  <a:pt x="51" y="5"/>
                </a:cubicBezTo>
                <a:cubicBezTo>
                  <a:pt x="52" y="6"/>
                  <a:pt x="52" y="7"/>
                  <a:pt x="52" y="8"/>
                </a:cubicBezTo>
                <a:cubicBezTo>
                  <a:pt x="52" y="9"/>
                  <a:pt x="52" y="9"/>
                  <a:pt x="51" y="10"/>
                </a:cubicBezTo>
                <a:close/>
              </a:path>
            </a:pathLst>
          </a:custGeom>
          <a:solidFill>
            <a:schemeClr val="accent1">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8" name="Title 1"/>
          <p:cNvSpPr>
            <a:spLocks noChangeArrowheads="1"/>
          </p:cNvSpPr>
          <p:nvPr/>
        </p:nvSpPr>
        <p:spPr bwMode="auto">
          <a:xfrm>
            <a:off x="1964866" y="2250028"/>
            <a:ext cx="129791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1600" b="1" dirty="0" smtClean="0">
                <a:solidFill>
                  <a:srgbClr val="0070C0"/>
                </a:solidFill>
                <a:latin typeface="Arial Black" panose="020B0A04020102020204" pitchFamily="34" charset="0"/>
              </a:rPr>
              <a:t>ACTIVITY 1</a:t>
            </a:r>
            <a:endParaRPr lang="en-US" altLang="en-US" sz="1600" dirty="0">
              <a:solidFill>
                <a:srgbClr val="0070C0"/>
              </a:solidFill>
            </a:endParaRPr>
          </a:p>
        </p:txBody>
      </p:sp>
      <p:sp>
        <p:nvSpPr>
          <p:cNvPr id="160" name="TextBox 1"/>
          <p:cNvSpPr txBox="1"/>
          <p:nvPr/>
        </p:nvSpPr>
        <p:spPr>
          <a:xfrm>
            <a:off x="839973" y="2233090"/>
            <a:ext cx="3547176" cy="875286"/>
          </a:xfrm>
          <a:prstGeom prst="rect">
            <a:avLst/>
          </a:prstGeom>
          <a:noFill/>
        </p:spPr>
        <p:txBody>
          <a:bodyPr wrap="square" rtlCol="0">
            <a:noAutofit/>
          </a:bodyPr>
          <a:lstStyle/>
          <a:p>
            <a:pPr algn="r">
              <a:lnSpc>
                <a:spcPct val="150000"/>
              </a:lnSpc>
            </a:pPr>
            <a:endParaRPr lang="en-US" sz="1200" dirty="0">
              <a:solidFill>
                <a:schemeClr val="tx2">
                  <a:lumMod val="75000"/>
                </a:schemeClr>
              </a:solidFill>
            </a:endParaRPr>
          </a:p>
        </p:txBody>
      </p:sp>
      <p:sp>
        <p:nvSpPr>
          <p:cNvPr id="157" name="Main Title"/>
          <p:cNvSpPr>
            <a:spLocks noChangeArrowheads="1"/>
          </p:cNvSpPr>
          <p:nvPr/>
        </p:nvSpPr>
        <p:spPr bwMode="auto">
          <a:xfrm>
            <a:off x="838200" y="375132"/>
            <a:ext cx="74422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3600" b="1" dirty="0" smtClean="0">
                <a:solidFill>
                  <a:schemeClr val="tx2"/>
                </a:solidFill>
                <a:latin typeface="Arial Black" panose="020B0A04020102020204" pitchFamily="34" charset="0"/>
              </a:rPr>
              <a:t>The first year (2019-2020)</a:t>
            </a:r>
            <a:endParaRPr lang="en-US" altLang="en-US" sz="3600" dirty="0">
              <a:solidFill>
                <a:schemeClr val="tx2"/>
              </a:solidFill>
            </a:endParaRPr>
          </a:p>
        </p:txBody>
      </p:sp>
      <p:sp>
        <p:nvSpPr>
          <p:cNvPr id="20" name="Dreptunghi 19"/>
          <p:cNvSpPr/>
          <p:nvPr/>
        </p:nvSpPr>
        <p:spPr>
          <a:xfrm>
            <a:off x="2616200" y="1087735"/>
            <a:ext cx="4572000" cy="923330"/>
          </a:xfrm>
          <a:prstGeom prst="rect">
            <a:avLst/>
          </a:prstGeom>
        </p:spPr>
        <p:txBody>
          <a:bodyPr>
            <a:spAutoFit/>
          </a:bodyPr>
          <a:lstStyle/>
          <a:p>
            <a:pPr algn="ctr">
              <a:buNone/>
            </a:pPr>
            <a:r>
              <a:rPr lang="ro-RO" b="1" i="1" dirty="0" smtClean="0">
                <a:solidFill>
                  <a:srgbClr val="00B050"/>
                </a:solidFill>
              </a:rPr>
              <a:t>Creative </a:t>
            </a:r>
            <a:r>
              <a:rPr lang="ro-RO" b="1" i="1" dirty="0" err="1" smtClean="0">
                <a:solidFill>
                  <a:srgbClr val="00B050"/>
                </a:solidFill>
              </a:rPr>
              <a:t>methods</a:t>
            </a:r>
            <a:r>
              <a:rPr lang="ro-RO" b="1" i="1" dirty="0" smtClean="0">
                <a:solidFill>
                  <a:srgbClr val="00B050"/>
                </a:solidFill>
              </a:rPr>
              <a:t> for </a:t>
            </a:r>
            <a:r>
              <a:rPr lang="ro-RO" b="1" i="1" dirty="0" err="1" smtClean="0">
                <a:solidFill>
                  <a:srgbClr val="00B050"/>
                </a:solidFill>
              </a:rPr>
              <a:t>developing</a:t>
            </a:r>
            <a:r>
              <a:rPr lang="ro-RO" b="1" i="1" dirty="0" smtClean="0">
                <a:solidFill>
                  <a:srgbClr val="00B050"/>
                </a:solidFill>
              </a:rPr>
              <a:t> </a:t>
            </a:r>
            <a:r>
              <a:rPr lang="ro-RO" b="1" i="1" dirty="0" err="1" smtClean="0">
                <a:solidFill>
                  <a:srgbClr val="00B050"/>
                </a:solidFill>
              </a:rPr>
              <a:t>students</a:t>
            </a:r>
            <a:r>
              <a:rPr lang="ro-RO" b="1" i="1" dirty="0" smtClean="0">
                <a:solidFill>
                  <a:srgbClr val="00B050"/>
                </a:solidFill>
              </a:rPr>
              <a:t>` </a:t>
            </a:r>
            <a:r>
              <a:rPr lang="ro-RO" b="1" i="1" dirty="0" err="1" smtClean="0">
                <a:solidFill>
                  <a:srgbClr val="00B050"/>
                </a:solidFill>
              </a:rPr>
              <a:t>curiosity</a:t>
            </a:r>
            <a:r>
              <a:rPr lang="ro-RO" b="1" i="1" dirty="0" smtClean="0">
                <a:solidFill>
                  <a:srgbClr val="00B050"/>
                </a:solidFill>
              </a:rPr>
              <a:t> </a:t>
            </a:r>
            <a:r>
              <a:rPr lang="ro-RO" b="1" i="1" dirty="0" err="1" smtClean="0">
                <a:solidFill>
                  <a:srgbClr val="00B050"/>
                </a:solidFill>
              </a:rPr>
              <a:t>and</a:t>
            </a:r>
            <a:r>
              <a:rPr lang="en-US" dirty="0" smtClean="0">
                <a:solidFill>
                  <a:srgbClr val="00B050"/>
                </a:solidFill>
              </a:rPr>
              <a:t> </a:t>
            </a:r>
            <a:r>
              <a:rPr lang="ro-RO" b="1" i="1" dirty="0" err="1" smtClean="0">
                <a:solidFill>
                  <a:srgbClr val="00B050"/>
                </a:solidFill>
              </a:rPr>
              <a:t>attractiveness</a:t>
            </a:r>
            <a:r>
              <a:rPr lang="ro-RO" b="1" i="1" dirty="0" smtClean="0">
                <a:solidFill>
                  <a:srgbClr val="00B050"/>
                </a:solidFill>
              </a:rPr>
              <a:t> of </a:t>
            </a:r>
            <a:r>
              <a:rPr lang="ro-RO" b="1" i="1" dirty="0" err="1" smtClean="0">
                <a:solidFill>
                  <a:srgbClr val="00B050"/>
                </a:solidFill>
              </a:rPr>
              <a:t>learning</a:t>
            </a:r>
            <a:r>
              <a:rPr lang="ro-RO" b="1" i="1" dirty="0" smtClean="0">
                <a:solidFill>
                  <a:srgbClr val="00B050"/>
                </a:solidFill>
              </a:rPr>
              <a:t>” </a:t>
            </a:r>
            <a:endParaRPr lang="ro-RO" dirty="0">
              <a:solidFill>
                <a:srgbClr val="00B050"/>
              </a:solidFill>
            </a:endParaRPr>
          </a:p>
        </p:txBody>
      </p:sp>
      <p:sp>
        <p:nvSpPr>
          <p:cNvPr id="21" name="CasetăText 20"/>
          <p:cNvSpPr txBox="1"/>
          <p:nvPr/>
        </p:nvSpPr>
        <p:spPr>
          <a:xfrm>
            <a:off x="1485900" y="2578100"/>
            <a:ext cx="2806700" cy="523220"/>
          </a:xfrm>
          <a:prstGeom prst="rect">
            <a:avLst/>
          </a:prstGeom>
          <a:noFill/>
        </p:spPr>
        <p:txBody>
          <a:bodyPr wrap="square" rtlCol="0">
            <a:spAutoFit/>
          </a:bodyPr>
          <a:lstStyle/>
          <a:p>
            <a:r>
              <a:rPr lang="en-US" sz="1400" dirty="0" smtClean="0"/>
              <a:t>Team </a:t>
            </a:r>
            <a:r>
              <a:rPr lang="en-US" sz="1400" dirty="0" err="1" smtClean="0"/>
              <a:t>organising</a:t>
            </a:r>
            <a:r>
              <a:rPr lang="en-US" sz="1400" dirty="0" smtClean="0"/>
              <a:t>, target groups and </a:t>
            </a:r>
            <a:r>
              <a:rPr lang="en-US" sz="1400" dirty="0" err="1" smtClean="0"/>
              <a:t>beneficiares</a:t>
            </a:r>
            <a:r>
              <a:rPr lang="en-US" sz="1400" dirty="0" smtClean="0"/>
              <a:t> sept-oct.2019</a:t>
            </a:r>
            <a:endParaRPr lang="ro-RO" sz="1400" dirty="0"/>
          </a:p>
        </p:txBody>
      </p:sp>
    </p:spTree>
    <p:extLst>
      <p:ext uri="{BB962C8B-B14F-4D97-AF65-F5344CB8AC3E}">
        <p14:creationId xmlns:p14="http://schemas.microsoft.com/office/powerpoint/2010/main" xmlns="" val="10023675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anim calcmode="lin" valueType="num">
                                      <p:cBhvr>
                                        <p:cTn id="8" dur="500" fill="hold"/>
                                        <p:tgtEl>
                                          <p:spTgt spid="157"/>
                                        </p:tgtEl>
                                        <p:attrNameLst>
                                          <p:attrName>ppt_x</p:attrName>
                                        </p:attrNameLst>
                                      </p:cBhvr>
                                      <p:tavLst>
                                        <p:tav tm="0">
                                          <p:val>
                                            <p:strVal val="#ppt_x"/>
                                          </p:val>
                                        </p:tav>
                                        <p:tav tm="100000">
                                          <p:val>
                                            <p:strVal val="#ppt_x"/>
                                          </p:val>
                                        </p:tav>
                                      </p:tavLst>
                                    </p:anim>
                                    <p:anim calcmode="lin" valueType="num">
                                      <p:cBhvr>
                                        <p:cTn id="9" dur="500" fill="hold"/>
                                        <p:tgtEl>
                                          <p:spTgt spid="15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160"/>
                                        </p:tgtEl>
                                        <p:attrNameLst>
                                          <p:attrName>style.visibility</p:attrName>
                                        </p:attrNameLst>
                                      </p:cBhvr>
                                      <p:to>
                                        <p:strVal val="visible"/>
                                      </p:to>
                                    </p:set>
                                    <p:animEffect transition="in" filter="fade">
                                      <p:cBhvr>
                                        <p:cTn id="33" dur="500"/>
                                        <p:tgtEl>
                                          <p:spTgt spid="16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4000"/>
                            </p:stCondLst>
                            <p:childTnLst>
                              <p:par>
                                <p:cTn id="45" presetID="47" presetClass="entr" presetSubtype="0" fill="hold" grpId="0" nodeType="afterEffect">
                                  <p:stCondLst>
                                    <p:cond delay="0"/>
                                  </p:stCondLst>
                                  <p:childTnLst>
                                    <p:set>
                                      <p:cBhvr>
                                        <p:cTn id="46" dur="1" fill="hold">
                                          <p:stCondLst>
                                            <p:cond delay="0"/>
                                          </p:stCondLst>
                                        </p:cTn>
                                        <p:tgtEl>
                                          <p:spTgt spid="165"/>
                                        </p:tgtEl>
                                        <p:attrNameLst>
                                          <p:attrName>style.visibility</p:attrName>
                                        </p:attrNameLst>
                                      </p:cBhvr>
                                      <p:to>
                                        <p:strVal val="visible"/>
                                      </p:to>
                                    </p:set>
                                    <p:animEffect transition="in" filter="fade">
                                      <p:cBhvr>
                                        <p:cTn id="47" dur="500"/>
                                        <p:tgtEl>
                                          <p:spTgt spid="165"/>
                                        </p:tgtEl>
                                      </p:cBhvr>
                                    </p:animEffect>
                                    <p:anim calcmode="lin" valueType="num">
                                      <p:cBhvr>
                                        <p:cTn id="48" dur="500" fill="hold"/>
                                        <p:tgtEl>
                                          <p:spTgt spid="165"/>
                                        </p:tgtEl>
                                        <p:attrNameLst>
                                          <p:attrName>ppt_x</p:attrName>
                                        </p:attrNameLst>
                                      </p:cBhvr>
                                      <p:tavLst>
                                        <p:tav tm="0">
                                          <p:val>
                                            <p:strVal val="#ppt_x"/>
                                          </p:val>
                                        </p:tav>
                                        <p:tav tm="100000">
                                          <p:val>
                                            <p:strVal val="#ppt_x"/>
                                          </p:val>
                                        </p:tav>
                                      </p:tavLst>
                                    </p:anim>
                                    <p:anim calcmode="lin" valueType="num">
                                      <p:cBhvr>
                                        <p:cTn id="49" dur="500" fill="hold"/>
                                        <p:tgtEl>
                                          <p:spTgt spid="165"/>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66"/>
                                        </p:tgtEl>
                                        <p:attrNameLst>
                                          <p:attrName>style.visibility</p:attrName>
                                        </p:attrNameLst>
                                      </p:cBhvr>
                                      <p:to>
                                        <p:strVal val="visible"/>
                                      </p:to>
                                    </p:set>
                                    <p:animEffect transition="in" filter="fade">
                                      <p:cBhvr>
                                        <p:cTn id="53" dur="500"/>
                                        <p:tgtEl>
                                          <p:spTgt spid="166"/>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childTnLst>
                          </p:cTn>
                        </p:par>
                        <p:par>
                          <p:cTn id="60" fill="hold">
                            <p:stCondLst>
                              <p:cond delay="5500"/>
                            </p:stCondLst>
                            <p:childTnLst>
                              <p:par>
                                <p:cTn id="61" presetID="22" presetClass="entr" presetSubtype="2"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right)">
                                      <p:cBhvr>
                                        <p:cTn id="63" dur="500"/>
                                        <p:tgtEl>
                                          <p:spTgt spid="10"/>
                                        </p:tgtEl>
                                      </p:cBhvr>
                                    </p:animEffect>
                                  </p:childTnLst>
                                </p:cTn>
                              </p:par>
                            </p:childTnLst>
                          </p:cTn>
                        </p:par>
                        <p:par>
                          <p:cTn id="64" fill="hold">
                            <p:stCondLst>
                              <p:cond delay="6000"/>
                            </p:stCondLst>
                            <p:childTnLst>
                              <p:par>
                                <p:cTn id="65" presetID="47" presetClass="entr" presetSubtype="0" fill="hold" grpId="0"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fade">
                                      <p:cBhvr>
                                        <p:cTn id="67" dur="500"/>
                                        <p:tgtEl>
                                          <p:spTgt spid="161"/>
                                        </p:tgtEl>
                                      </p:cBhvr>
                                    </p:animEffect>
                                    <p:anim calcmode="lin" valueType="num">
                                      <p:cBhvr>
                                        <p:cTn id="68" dur="500" fill="hold"/>
                                        <p:tgtEl>
                                          <p:spTgt spid="161"/>
                                        </p:tgtEl>
                                        <p:attrNameLst>
                                          <p:attrName>ppt_x</p:attrName>
                                        </p:attrNameLst>
                                      </p:cBhvr>
                                      <p:tavLst>
                                        <p:tav tm="0">
                                          <p:val>
                                            <p:strVal val="#ppt_x"/>
                                          </p:val>
                                        </p:tav>
                                        <p:tav tm="100000">
                                          <p:val>
                                            <p:strVal val="#ppt_x"/>
                                          </p:val>
                                        </p:tav>
                                      </p:tavLst>
                                    </p:anim>
                                    <p:anim calcmode="lin" valueType="num">
                                      <p:cBhvr>
                                        <p:cTn id="69" dur="500" fill="hold"/>
                                        <p:tgtEl>
                                          <p:spTgt spid="161"/>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162"/>
                                        </p:tgtEl>
                                        <p:attrNameLst>
                                          <p:attrName>style.visibility</p:attrName>
                                        </p:attrNameLst>
                                      </p:cBhvr>
                                      <p:to>
                                        <p:strVal val="visible"/>
                                      </p:to>
                                    </p:set>
                                    <p:animEffect transition="in" filter="fade">
                                      <p:cBhvr>
                                        <p:cTn id="73" dur="500"/>
                                        <p:tgtEl>
                                          <p:spTgt spid="16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left)">
                                      <p:cBhvr>
                                        <p:cTn id="78" dur="25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left)">
                                      <p:cBhvr>
                                        <p:cTn id="83" dur="25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wipe(left)">
                                      <p:cBhvr>
                                        <p:cTn id="88"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61" grpId="0"/>
      <p:bldP spid="162" grpId="0"/>
      <p:bldP spid="15" grpId="0" animBg="1"/>
      <p:bldP spid="16" grpId="0" animBg="1"/>
      <p:bldP spid="17" grpId="0" animBg="1"/>
      <p:bldP spid="165" grpId="0"/>
      <p:bldP spid="166" grpId="0"/>
      <p:bldP spid="12" grpId="0" animBg="1"/>
      <p:bldP spid="13" grpId="0" animBg="1"/>
      <p:bldP spid="14" grpId="0" animBg="1"/>
      <p:bldP spid="18" grpId="0"/>
      <p:bldP spid="160" grpId="0"/>
      <p:bldP spid="1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nector Line"/>
          <p:cNvSpPr>
            <a:spLocks noChangeShapeType="1"/>
          </p:cNvSpPr>
          <p:nvPr/>
        </p:nvSpPr>
        <p:spPr bwMode="auto">
          <a:xfrm flipV="1">
            <a:off x="4572001" y="-8822"/>
            <a:ext cx="0" cy="6866822"/>
          </a:xfrm>
          <a:prstGeom prst="line">
            <a:avLst/>
          </a:prstGeom>
          <a:noFill/>
          <a:ln w="317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2" name="Check Circle 4"/>
          <p:cNvSpPr>
            <a:spLocks noChangeArrowheads="1"/>
          </p:cNvSpPr>
          <p:nvPr/>
        </p:nvSpPr>
        <p:spPr bwMode="auto">
          <a:xfrm>
            <a:off x="4476495" y="5748548"/>
            <a:ext cx="191010" cy="191010"/>
          </a:xfrm>
          <a:prstGeom prst="ellipse">
            <a:avLst/>
          </a:prstGeom>
          <a:solidFill>
            <a:srgbClr val="FFFFFF"/>
          </a:solidFill>
          <a:ln w="19050" cap="flat">
            <a:solidFill>
              <a:schemeClr val="accent6"/>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123" name="Line 4"/>
          <p:cNvSpPr>
            <a:spLocks noChangeShapeType="1"/>
          </p:cNvSpPr>
          <p:nvPr/>
        </p:nvSpPr>
        <p:spPr bwMode="auto">
          <a:xfrm flipH="1">
            <a:off x="4731175" y="5844052"/>
            <a:ext cx="3019556" cy="0"/>
          </a:xfrm>
          <a:prstGeom prst="line">
            <a:avLst/>
          </a:prstGeom>
          <a:noFill/>
          <a:ln w="19050" cap="rnd">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4" name="Check Mark 4"/>
          <p:cNvSpPr>
            <a:spLocks/>
          </p:cNvSpPr>
          <p:nvPr/>
        </p:nvSpPr>
        <p:spPr bwMode="auto">
          <a:xfrm>
            <a:off x="4530614" y="5813810"/>
            <a:ext cx="82772" cy="63670"/>
          </a:xfrm>
          <a:custGeom>
            <a:avLst/>
            <a:gdLst>
              <a:gd name="T0" fmla="*/ 51 w 52"/>
              <a:gd name="T1" fmla="*/ 10 h 40"/>
              <a:gd name="T2" fmla="*/ 27 w 52"/>
              <a:gd name="T3" fmla="*/ 34 h 40"/>
              <a:gd name="T4" fmla="*/ 22 w 52"/>
              <a:gd name="T5" fmla="*/ 39 h 40"/>
              <a:gd name="T6" fmla="*/ 20 w 52"/>
              <a:gd name="T7" fmla="*/ 40 h 40"/>
              <a:gd name="T8" fmla="*/ 17 w 52"/>
              <a:gd name="T9" fmla="*/ 39 h 40"/>
              <a:gd name="T10" fmla="*/ 13 w 52"/>
              <a:gd name="T11" fmla="*/ 34 h 40"/>
              <a:gd name="T12" fmla="*/ 1 w 52"/>
              <a:gd name="T13" fmla="*/ 22 h 40"/>
              <a:gd name="T14" fmla="*/ 0 w 52"/>
              <a:gd name="T15" fmla="*/ 19 h 40"/>
              <a:gd name="T16" fmla="*/ 1 w 52"/>
              <a:gd name="T17" fmla="*/ 17 h 40"/>
              <a:gd name="T18" fmla="*/ 5 w 52"/>
              <a:gd name="T19" fmla="*/ 12 h 40"/>
              <a:gd name="T20" fmla="*/ 8 w 52"/>
              <a:gd name="T21" fmla="*/ 11 h 40"/>
              <a:gd name="T22" fmla="*/ 10 w 52"/>
              <a:gd name="T23" fmla="*/ 12 h 40"/>
              <a:gd name="T24" fmla="*/ 20 w 52"/>
              <a:gd name="T25" fmla="*/ 23 h 40"/>
              <a:gd name="T26" fmla="*/ 42 w 52"/>
              <a:gd name="T27" fmla="*/ 0 h 40"/>
              <a:gd name="T28" fmla="*/ 45 w 52"/>
              <a:gd name="T29" fmla="*/ 0 h 40"/>
              <a:gd name="T30" fmla="*/ 47 w 52"/>
              <a:gd name="T31" fmla="*/ 1 h 40"/>
              <a:gd name="T32" fmla="*/ 52 w 52"/>
              <a:gd name="T33" fmla="*/ 5 h 40"/>
              <a:gd name="T34" fmla="*/ 52 w 52"/>
              <a:gd name="T35" fmla="*/ 8 h 40"/>
              <a:gd name="T36" fmla="*/ 51 w 52"/>
              <a:gd name="T3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40">
                <a:moveTo>
                  <a:pt x="51" y="10"/>
                </a:moveTo>
                <a:cubicBezTo>
                  <a:pt x="27" y="34"/>
                  <a:pt x="27" y="34"/>
                  <a:pt x="27" y="34"/>
                </a:cubicBezTo>
                <a:cubicBezTo>
                  <a:pt x="22" y="39"/>
                  <a:pt x="22" y="39"/>
                  <a:pt x="22" y="39"/>
                </a:cubicBezTo>
                <a:cubicBezTo>
                  <a:pt x="21" y="39"/>
                  <a:pt x="21" y="40"/>
                  <a:pt x="20" y="40"/>
                </a:cubicBezTo>
                <a:cubicBezTo>
                  <a:pt x="19" y="40"/>
                  <a:pt x="18" y="39"/>
                  <a:pt x="17" y="39"/>
                </a:cubicBezTo>
                <a:cubicBezTo>
                  <a:pt x="13" y="34"/>
                  <a:pt x="13" y="34"/>
                  <a:pt x="13" y="34"/>
                </a:cubicBezTo>
                <a:cubicBezTo>
                  <a:pt x="1" y="22"/>
                  <a:pt x="1" y="22"/>
                  <a:pt x="1" y="22"/>
                </a:cubicBezTo>
                <a:cubicBezTo>
                  <a:pt x="0" y="21"/>
                  <a:pt x="0" y="20"/>
                  <a:pt x="0" y="19"/>
                </a:cubicBezTo>
                <a:cubicBezTo>
                  <a:pt x="0" y="18"/>
                  <a:pt x="0" y="18"/>
                  <a:pt x="1" y="17"/>
                </a:cubicBezTo>
                <a:cubicBezTo>
                  <a:pt x="5" y="12"/>
                  <a:pt x="5" y="12"/>
                  <a:pt x="5" y="12"/>
                </a:cubicBezTo>
                <a:cubicBezTo>
                  <a:pt x="6" y="12"/>
                  <a:pt x="7" y="11"/>
                  <a:pt x="8" y="11"/>
                </a:cubicBezTo>
                <a:cubicBezTo>
                  <a:pt x="9" y="11"/>
                  <a:pt x="9" y="12"/>
                  <a:pt x="10" y="12"/>
                </a:cubicBezTo>
                <a:cubicBezTo>
                  <a:pt x="20" y="23"/>
                  <a:pt x="20" y="23"/>
                  <a:pt x="20" y="23"/>
                </a:cubicBezTo>
                <a:cubicBezTo>
                  <a:pt x="42" y="0"/>
                  <a:pt x="42" y="0"/>
                  <a:pt x="42" y="0"/>
                </a:cubicBezTo>
                <a:cubicBezTo>
                  <a:pt x="43" y="0"/>
                  <a:pt x="44" y="0"/>
                  <a:pt x="45" y="0"/>
                </a:cubicBezTo>
                <a:cubicBezTo>
                  <a:pt x="46" y="0"/>
                  <a:pt x="46" y="0"/>
                  <a:pt x="47" y="1"/>
                </a:cubicBezTo>
                <a:cubicBezTo>
                  <a:pt x="52" y="5"/>
                  <a:pt x="52" y="5"/>
                  <a:pt x="52" y="5"/>
                </a:cubicBezTo>
                <a:cubicBezTo>
                  <a:pt x="52" y="6"/>
                  <a:pt x="52" y="7"/>
                  <a:pt x="52" y="8"/>
                </a:cubicBezTo>
                <a:cubicBezTo>
                  <a:pt x="52" y="8"/>
                  <a:pt x="52" y="9"/>
                  <a:pt x="51" y="10"/>
                </a:cubicBezTo>
                <a:close/>
              </a:path>
            </a:pathLst>
          </a:custGeom>
          <a:solidFill>
            <a:schemeClr val="accent1">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70" name="Title 4"/>
          <p:cNvSpPr>
            <a:spLocks noChangeArrowheads="1"/>
          </p:cNvSpPr>
          <p:nvPr/>
        </p:nvSpPr>
        <p:spPr bwMode="auto">
          <a:xfrm>
            <a:off x="4846110" y="4663141"/>
            <a:ext cx="129791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smtClean="0">
                <a:solidFill>
                  <a:schemeClr val="accent6"/>
                </a:solidFill>
                <a:latin typeface="Arial Black" panose="020B0A04020102020204" pitchFamily="34" charset="0"/>
              </a:rPr>
              <a:t>ACTIVITY 7</a:t>
            </a:r>
            <a:endParaRPr lang="en-US" altLang="en-US" sz="1600" dirty="0">
              <a:solidFill>
                <a:schemeClr val="accent6"/>
              </a:solidFill>
            </a:endParaRPr>
          </a:p>
        </p:txBody>
      </p:sp>
      <p:sp>
        <p:nvSpPr>
          <p:cNvPr id="171" name="Textbox 4"/>
          <p:cNvSpPr txBox="1"/>
          <p:nvPr/>
        </p:nvSpPr>
        <p:spPr>
          <a:xfrm>
            <a:off x="4647120" y="4925321"/>
            <a:ext cx="3226879" cy="967479"/>
          </a:xfrm>
          <a:prstGeom prst="rect">
            <a:avLst/>
          </a:prstGeom>
          <a:noFill/>
        </p:spPr>
        <p:txBody>
          <a:bodyPr wrap="square" rtlCol="0">
            <a:noAutofit/>
          </a:bodyPr>
          <a:lstStyle/>
          <a:p>
            <a:pPr>
              <a:lnSpc>
                <a:spcPct val="150000"/>
              </a:lnSpc>
            </a:pPr>
            <a:r>
              <a:rPr lang="en-US" sz="1400" b="1" dirty="0" smtClean="0"/>
              <a:t>Short term exchanges of groups of pupils-“Equal but different!”</a:t>
            </a:r>
          </a:p>
          <a:p>
            <a:pPr>
              <a:lnSpc>
                <a:spcPct val="150000"/>
              </a:lnSpc>
            </a:pPr>
            <a:r>
              <a:rPr lang="en-US" sz="1400" b="1" dirty="0" smtClean="0"/>
              <a:t>May 2020-Spain</a:t>
            </a:r>
            <a:endParaRPr lang="en-US" sz="1400" b="1" dirty="0"/>
          </a:p>
        </p:txBody>
      </p:sp>
      <p:sp>
        <p:nvSpPr>
          <p:cNvPr id="9" name="Check Circle 3"/>
          <p:cNvSpPr>
            <a:spLocks noChangeArrowheads="1"/>
          </p:cNvSpPr>
          <p:nvPr/>
        </p:nvSpPr>
        <p:spPr bwMode="auto">
          <a:xfrm>
            <a:off x="4476495" y="4430576"/>
            <a:ext cx="191010" cy="191010"/>
          </a:xfrm>
          <a:prstGeom prst="ellipse">
            <a:avLst/>
          </a:prstGeom>
          <a:solidFill>
            <a:srgbClr val="FFFFFF"/>
          </a:solidFill>
          <a:ln w="19050" cap="flat">
            <a:solidFill>
              <a:schemeClr val="accent4"/>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10" name="Line 3"/>
          <p:cNvSpPr>
            <a:spLocks noChangeShapeType="1"/>
          </p:cNvSpPr>
          <p:nvPr/>
        </p:nvSpPr>
        <p:spPr bwMode="auto">
          <a:xfrm flipH="1">
            <a:off x="1393269" y="4526081"/>
            <a:ext cx="3019556" cy="0"/>
          </a:xfrm>
          <a:prstGeom prst="line">
            <a:avLst/>
          </a:prstGeom>
          <a:noFill/>
          <a:ln w="19050" cap="rnd">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Check Mark 3"/>
          <p:cNvSpPr>
            <a:spLocks/>
          </p:cNvSpPr>
          <p:nvPr/>
        </p:nvSpPr>
        <p:spPr bwMode="auto">
          <a:xfrm>
            <a:off x="4530614" y="4494246"/>
            <a:ext cx="82772" cy="63670"/>
          </a:xfrm>
          <a:custGeom>
            <a:avLst/>
            <a:gdLst>
              <a:gd name="T0" fmla="*/ 51 w 52"/>
              <a:gd name="T1" fmla="*/ 10 h 40"/>
              <a:gd name="T2" fmla="*/ 27 w 52"/>
              <a:gd name="T3" fmla="*/ 35 h 40"/>
              <a:gd name="T4" fmla="*/ 22 w 52"/>
              <a:gd name="T5" fmla="*/ 39 h 40"/>
              <a:gd name="T6" fmla="*/ 20 w 52"/>
              <a:gd name="T7" fmla="*/ 40 h 40"/>
              <a:gd name="T8" fmla="*/ 17 w 52"/>
              <a:gd name="T9" fmla="*/ 39 h 40"/>
              <a:gd name="T10" fmla="*/ 13 w 52"/>
              <a:gd name="T11" fmla="*/ 35 h 40"/>
              <a:gd name="T12" fmla="*/ 1 w 52"/>
              <a:gd name="T13" fmla="*/ 22 h 40"/>
              <a:gd name="T14" fmla="*/ 0 w 52"/>
              <a:gd name="T15" fmla="*/ 20 h 40"/>
              <a:gd name="T16" fmla="*/ 1 w 52"/>
              <a:gd name="T17" fmla="*/ 18 h 40"/>
              <a:gd name="T18" fmla="*/ 5 w 52"/>
              <a:gd name="T19" fmla="*/ 13 h 40"/>
              <a:gd name="T20" fmla="*/ 8 w 52"/>
              <a:gd name="T21" fmla="*/ 12 h 40"/>
              <a:gd name="T22" fmla="*/ 10 w 52"/>
              <a:gd name="T23" fmla="*/ 13 h 40"/>
              <a:gd name="T24" fmla="*/ 20 w 52"/>
              <a:gd name="T25" fmla="*/ 23 h 40"/>
              <a:gd name="T26" fmla="*/ 42 w 52"/>
              <a:gd name="T27" fmla="*/ 1 h 40"/>
              <a:gd name="T28" fmla="*/ 45 w 52"/>
              <a:gd name="T29" fmla="*/ 0 h 40"/>
              <a:gd name="T30" fmla="*/ 47 w 52"/>
              <a:gd name="T31" fmla="*/ 1 h 40"/>
              <a:gd name="T32" fmla="*/ 52 w 52"/>
              <a:gd name="T33" fmla="*/ 6 h 40"/>
              <a:gd name="T34" fmla="*/ 52 w 52"/>
              <a:gd name="T35" fmla="*/ 8 h 40"/>
              <a:gd name="T36" fmla="*/ 51 w 52"/>
              <a:gd name="T3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40">
                <a:moveTo>
                  <a:pt x="51" y="10"/>
                </a:moveTo>
                <a:cubicBezTo>
                  <a:pt x="27" y="35"/>
                  <a:pt x="27" y="35"/>
                  <a:pt x="27" y="35"/>
                </a:cubicBezTo>
                <a:cubicBezTo>
                  <a:pt x="22" y="39"/>
                  <a:pt x="22" y="39"/>
                  <a:pt x="22" y="39"/>
                </a:cubicBezTo>
                <a:cubicBezTo>
                  <a:pt x="21" y="40"/>
                  <a:pt x="21" y="40"/>
                  <a:pt x="20" y="40"/>
                </a:cubicBezTo>
                <a:cubicBezTo>
                  <a:pt x="19" y="40"/>
                  <a:pt x="18" y="40"/>
                  <a:pt x="17" y="39"/>
                </a:cubicBezTo>
                <a:cubicBezTo>
                  <a:pt x="13" y="35"/>
                  <a:pt x="13" y="35"/>
                  <a:pt x="13" y="35"/>
                </a:cubicBezTo>
                <a:cubicBezTo>
                  <a:pt x="1" y="22"/>
                  <a:pt x="1" y="22"/>
                  <a:pt x="1" y="22"/>
                </a:cubicBezTo>
                <a:cubicBezTo>
                  <a:pt x="0" y="22"/>
                  <a:pt x="0" y="21"/>
                  <a:pt x="0" y="20"/>
                </a:cubicBezTo>
                <a:cubicBezTo>
                  <a:pt x="0" y="19"/>
                  <a:pt x="0" y="18"/>
                  <a:pt x="1" y="18"/>
                </a:cubicBezTo>
                <a:cubicBezTo>
                  <a:pt x="5" y="13"/>
                  <a:pt x="5" y="13"/>
                  <a:pt x="5" y="13"/>
                </a:cubicBezTo>
                <a:cubicBezTo>
                  <a:pt x="6" y="12"/>
                  <a:pt x="7" y="12"/>
                  <a:pt x="8" y="12"/>
                </a:cubicBezTo>
                <a:cubicBezTo>
                  <a:pt x="9" y="12"/>
                  <a:pt x="9" y="12"/>
                  <a:pt x="10" y="13"/>
                </a:cubicBezTo>
                <a:cubicBezTo>
                  <a:pt x="20" y="23"/>
                  <a:pt x="20" y="23"/>
                  <a:pt x="20" y="23"/>
                </a:cubicBezTo>
                <a:cubicBezTo>
                  <a:pt x="42" y="1"/>
                  <a:pt x="42" y="1"/>
                  <a:pt x="42" y="1"/>
                </a:cubicBezTo>
                <a:cubicBezTo>
                  <a:pt x="43" y="0"/>
                  <a:pt x="44" y="0"/>
                  <a:pt x="45" y="0"/>
                </a:cubicBezTo>
                <a:cubicBezTo>
                  <a:pt x="46" y="0"/>
                  <a:pt x="46" y="1"/>
                  <a:pt x="47" y="1"/>
                </a:cubicBezTo>
                <a:cubicBezTo>
                  <a:pt x="52" y="6"/>
                  <a:pt x="52" y="6"/>
                  <a:pt x="52" y="6"/>
                </a:cubicBezTo>
                <a:cubicBezTo>
                  <a:pt x="52" y="6"/>
                  <a:pt x="52" y="7"/>
                  <a:pt x="52" y="8"/>
                </a:cubicBezTo>
                <a:cubicBezTo>
                  <a:pt x="52" y="9"/>
                  <a:pt x="52" y="10"/>
                  <a:pt x="51" y="10"/>
                </a:cubicBezTo>
                <a:close/>
              </a:path>
            </a:pathLst>
          </a:custGeom>
          <a:solidFill>
            <a:schemeClr val="accent1">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66" name="Title 3"/>
          <p:cNvSpPr>
            <a:spLocks noChangeArrowheads="1"/>
          </p:cNvSpPr>
          <p:nvPr/>
        </p:nvSpPr>
        <p:spPr bwMode="auto">
          <a:xfrm>
            <a:off x="2833036" y="3091138"/>
            <a:ext cx="123219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1600" b="1" dirty="0">
                <a:solidFill>
                  <a:schemeClr val="accent4"/>
                </a:solidFill>
                <a:latin typeface="Arial Black" panose="020B0A04020102020204" pitchFamily="34" charset="0"/>
              </a:rPr>
              <a:t>ACTIVITY6</a:t>
            </a:r>
            <a:endParaRPr lang="en-US" altLang="en-US" sz="1600" dirty="0">
              <a:solidFill>
                <a:schemeClr val="accent4"/>
              </a:solidFill>
            </a:endParaRPr>
          </a:p>
        </p:txBody>
      </p:sp>
      <p:sp>
        <p:nvSpPr>
          <p:cNvPr id="167" name="Textbox 3"/>
          <p:cNvSpPr txBox="1"/>
          <p:nvPr/>
        </p:nvSpPr>
        <p:spPr>
          <a:xfrm>
            <a:off x="876300" y="3429518"/>
            <a:ext cx="3487673" cy="1053582"/>
          </a:xfrm>
          <a:prstGeom prst="rect">
            <a:avLst/>
          </a:prstGeom>
          <a:noFill/>
        </p:spPr>
        <p:txBody>
          <a:bodyPr wrap="square" rtlCol="0">
            <a:normAutofit/>
          </a:bodyPr>
          <a:lstStyle/>
          <a:p>
            <a:pPr algn="r">
              <a:lnSpc>
                <a:spcPct val="150000"/>
              </a:lnSpc>
            </a:pPr>
            <a:r>
              <a:rPr lang="en-US" sz="1400" b="1" dirty="0" smtClean="0">
                <a:solidFill>
                  <a:srgbClr val="0070C0"/>
                </a:solidFill>
              </a:rPr>
              <a:t>The second  </a:t>
            </a:r>
            <a:r>
              <a:rPr lang="en-US" sz="1400" b="1" dirty="0" err="1" smtClean="0">
                <a:solidFill>
                  <a:srgbClr val="0070C0"/>
                </a:solidFill>
              </a:rPr>
              <a:t>etwinning</a:t>
            </a:r>
            <a:r>
              <a:rPr lang="en-US" sz="1400" b="1" dirty="0" smtClean="0">
                <a:solidFill>
                  <a:srgbClr val="0070C0"/>
                </a:solidFill>
              </a:rPr>
              <a:t> meeting-April 2020</a:t>
            </a:r>
            <a:r>
              <a:rPr lang="en-US" sz="1400" dirty="0" smtClean="0"/>
              <a:t>.</a:t>
            </a:r>
            <a:endParaRPr lang="en-US" sz="1400" dirty="0"/>
          </a:p>
        </p:txBody>
      </p:sp>
      <p:sp>
        <p:nvSpPr>
          <p:cNvPr id="12" name="Check Circle 2"/>
          <p:cNvSpPr>
            <a:spLocks noChangeArrowheads="1"/>
          </p:cNvSpPr>
          <p:nvPr/>
        </p:nvSpPr>
        <p:spPr bwMode="auto">
          <a:xfrm>
            <a:off x="4476495" y="3111012"/>
            <a:ext cx="191010" cy="191010"/>
          </a:xfrm>
          <a:prstGeom prst="ellipse">
            <a:avLst/>
          </a:prstGeom>
          <a:solidFill>
            <a:srgbClr val="FFFFFF"/>
          </a:solidFill>
          <a:ln w="19050" cap="flat">
            <a:solidFill>
              <a:schemeClr val="accent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13" name="Line 2"/>
          <p:cNvSpPr>
            <a:spLocks noChangeShapeType="1"/>
          </p:cNvSpPr>
          <p:nvPr/>
        </p:nvSpPr>
        <p:spPr bwMode="auto">
          <a:xfrm flipH="1">
            <a:off x="4731175" y="3206518"/>
            <a:ext cx="3019556" cy="0"/>
          </a:xfrm>
          <a:prstGeom prst="line">
            <a:avLst/>
          </a:prstGeom>
          <a:noFill/>
          <a:ln w="19050" cap="rnd">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 name="Check Mark 2"/>
          <p:cNvSpPr>
            <a:spLocks/>
          </p:cNvSpPr>
          <p:nvPr/>
        </p:nvSpPr>
        <p:spPr bwMode="auto">
          <a:xfrm>
            <a:off x="4530614" y="3174683"/>
            <a:ext cx="82772" cy="65262"/>
          </a:xfrm>
          <a:custGeom>
            <a:avLst/>
            <a:gdLst>
              <a:gd name="T0" fmla="*/ 51 w 52"/>
              <a:gd name="T1" fmla="*/ 11 h 41"/>
              <a:gd name="T2" fmla="*/ 27 w 52"/>
              <a:gd name="T3" fmla="*/ 35 h 41"/>
              <a:gd name="T4" fmla="*/ 22 w 52"/>
              <a:gd name="T5" fmla="*/ 40 h 41"/>
              <a:gd name="T6" fmla="*/ 20 w 52"/>
              <a:gd name="T7" fmla="*/ 41 h 41"/>
              <a:gd name="T8" fmla="*/ 17 w 52"/>
              <a:gd name="T9" fmla="*/ 40 h 41"/>
              <a:gd name="T10" fmla="*/ 13 w 52"/>
              <a:gd name="T11" fmla="*/ 35 h 41"/>
              <a:gd name="T12" fmla="*/ 1 w 52"/>
              <a:gd name="T13" fmla="*/ 22 h 41"/>
              <a:gd name="T14" fmla="*/ 0 w 52"/>
              <a:gd name="T15" fmla="*/ 20 h 41"/>
              <a:gd name="T16" fmla="*/ 1 w 52"/>
              <a:gd name="T17" fmla="*/ 18 h 41"/>
              <a:gd name="T18" fmla="*/ 5 w 52"/>
              <a:gd name="T19" fmla="*/ 13 h 41"/>
              <a:gd name="T20" fmla="*/ 8 w 52"/>
              <a:gd name="T21" fmla="*/ 12 h 41"/>
              <a:gd name="T22" fmla="*/ 10 w 52"/>
              <a:gd name="T23" fmla="*/ 13 h 41"/>
              <a:gd name="T24" fmla="*/ 20 w 52"/>
              <a:gd name="T25" fmla="*/ 23 h 41"/>
              <a:gd name="T26" fmla="*/ 42 w 52"/>
              <a:gd name="T27" fmla="*/ 1 h 41"/>
              <a:gd name="T28" fmla="*/ 45 w 52"/>
              <a:gd name="T29" fmla="*/ 1 h 41"/>
              <a:gd name="T30" fmla="*/ 47 w 52"/>
              <a:gd name="T31" fmla="*/ 1 h 41"/>
              <a:gd name="T32" fmla="*/ 52 w 52"/>
              <a:gd name="T33" fmla="*/ 6 h 41"/>
              <a:gd name="T34" fmla="*/ 52 w 52"/>
              <a:gd name="T35" fmla="*/ 8 h 41"/>
              <a:gd name="T36" fmla="*/ 51 w 52"/>
              <a:gd name="T3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41">
                <a:moveTo>
                  <a:pt x="51" y="11"/>
                </a:moveTo>
                <a:cubicBezTo>
                  <a:pt x="27" y="35"/>
                  <a:pt x="27" y="35"/>
                  <a:pt x="27" y="35"/>
                </a:cubicBezTo>
                <a:cubicBezTo>
                  <a:pt x="22" y="40"/>
                  <a:pt x="22" y="40"/>
                  <a:pt x="22" y="40"/>
                </a:cubicBezTo>
                <a:cubicBezTo>
                  <a:pt x="21" y="40"/>
                  <a:pt x="21" y="41"/>
                  <a:pt x="20" y="41"/>
                </a:cubicBezTo>
                <a:cubicBezTo>
                  <a:pt x="19" y="40"/>
                  <a:pt x="18" y="40"/>
                  <a:pt x="17" y="40"/>
                </a:cubicBezTo>
                <a:cubicBezTo>
                  <a:pt x="13" y="35"/>
                  <a:pt x="13" y="35"/>
                  <a:pt x="13" y="35"/>
                </a:cubicBezTo>
                <a:cubicBezTo>
                  <a:pt x="1" y="22"/>
                  <a:pt x="1" y="22"/>
                  <a:pt x="1" y="22"/>
                </a:cubicBezTo>
                <a:cubicBezTo>
                  <a:pt x="0" y="22"/>
                  <a:pt x="0" y="21"/>
                  <a:pt x="0" y="20"/>
                </a:cubicBezTo>
                <a:cubicBezTo>
                  <a:pt x="0" y="19"/>
                  <a:pt x="0" y="18"/>
                  <a:pt x="1" y="18"/>
                </a:cubicBezTo>
                <a:cubicBezTo>
                  <a:pt x="5" y="13"/>
                  <a:pt x="5" y="13"/>
                  <a:pt x="5" y="13"/>
                </a:cubicBezTo>
                <a:cubicBezTo>
                  <a:pt x="6" y="13"/>
                  <a:pt x="7" y="12"/>
                  <a:pt x="8" y="12"/>
                </a:cubicBezTo>
                <a:cubicBezTo>
                  <a:pt x="9" y="12"/>
                  <a:pt x="9" y="13"/>
                  <a:pt x="10" y="13"/>
                </a:cubicBezTo>
                <a:cubicBezTo>
                  <a:pt x="20" y="23"/>
                  <a:pt x="20" y="23"/>
                  <a:pt x="20" y="23"/>
                </a:cubicBezTo>
                <a:cubicBezTo>
                  <a:pt x="42" y="1"/>
                  <a:pt x="42" y="1"/>
                  <a:pt x="42" y="1"/>
                </a:cubicBezTo>
                <a:cubicBezTo>
                  <a:pt x="43" y="1"/>
                  <a:pt x="44" y="0"/>
                  <a:pt x="45" y="1"/>
                </a:cubicBezTo>
                <a:cubicBezTo>
                  <a:pt x="46" y="1"/>
                  <a:pt x="46" y="1"/>
                  <a:pt x="47" y="1"/>
                </a:cubicBezTo>
                <a:cubicBezTo>
                  <a:pt x="52" y="6"/>
                  <a:pt x="52" y="6"/>
                  <a:pt x="52" y="6"/>
                </a:cubicBezTo>
                <a:cubicBezTo>
                  <a:pt x="52" y="7"/>
                  <a:pt x="52" y="8"/>
                  <a:pt x="52" y="8"/>
                </a:cubicBezTo>
                <a:cubicBezTo>
                  <a:pt x="52" y="9"/>
                  <a:pt x="52" y="10"/>
                  <a:pt x="51" y="11"/>
                </a:cubicBezTo>
                <a:close/>
              </a:path>
            </a:pathLst>
          </a:custGeom>
          <a:solidFill>
            <a:schemeClr val="accent1">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68" name="Title 2"/>
          <p:cNvSpPr>
            <a:spLocks noChangeArrowheads="1"/>
          </p:cNvSpPr>
          <p:nvPr/>
        </p:nvSpPr>
        <p:spPr bwMode="auto">
          <a:xfrm>
            <a:off x="4839906" y="1956074"/>
            <a:ext cx="129791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smtClean="0">
                <a:solidFill>
                  <a:schemeClr val="accent3"/>
                </a:solidFill>
                <a:latin typeface="Arial Black" panose="020B0A04020102020204" pitchFamily="34" charset="0"/>
              </a:rPr>
              <a:t>ACTIVITY 5</a:t>
            </a:r>
            <a:endParaRPr lang="en-US" altLang="en-US" sz="1600" dirty="0">
              <a:solidFill>
                <a:schemeClr val="accent3"/>
              </a:solidFill>
            </a:endParaRPr>
          </a:p>
        </p:txBody>
      </p:sp>
      <p:sp>
        <p:nvSpPr>
          <p:cNvPr id="169" name="Textbox 2"/>
          <p:cNvSpPr txBox="1"/>
          <p:nvPr/>
        </p:nvSpPr>
        <p:spPr>
          <a:xfrm>
            <a:off x="4755217" y="2332554"/>
            <a:ext cx="2963844" cy="874299"/>
          </a:xfrm>
          <a:prstGeom prst="rect">
            <a:avLst/>
          </a:prstGeom>
          <a:noFill/>
        </p:spPr>
        <p:txBody>
          <a:bodyPr wrap="square" rtlCol="0">
            <a:normAutofit/>
          </a:bodyPr>
          <a:lstStyle/>
          <a:p>
            <a:pPr>
              <a:lnSpc>
                <a:spcPct val="150000"/>
              </a:lnSpc>
            </a:pPr>
            <a:r>
              <a:rPr lang="en-US" sz="800" dirty="0" smtClean="0">
                <a:solidFill>
                  <a:schemeClr val="tx2">
                    <a:lumMod val="75000"/>
                  </a:schemeClr>
                </a:solidFill>
              </a:rPr>
              <a:t>.</a:t>
            </a:r>
            <a:endParaRPr lang="en-US" sz="800" dirty="0">
              <a:solidFill>
                <a:schemeClr val="tx2">
                  <a:lumMod val="75000"/>
                </a:schemeClr>
              </a:solidFill>
            </a:endParaRPr>
          </a:p>
        </p:txBody>
      </p:sp>
      <p:sp>
        <p:nvSpPr>
          <p:cNvPr id="15" name="Check Circle 1"/>
          <p:cNvSpPr>
            <a:spLocks noChangeArrowheads="1"/>
          </p:cNvSpPr>
          <p:nvPr/>
        </p:nvSpPr>
        <p:spPr bwMode="auto">
          <a:xfrm>
            <a:off x="4476495" y="1799408"/>
            <a:ext cx="191010" cy="191010"/>
          </a:xfrm>
          <a:prstGeom prst="ellipse">
            <a:avLst/>
          </a:prstGeom>
          <a:solidFill>
            <a:srgbClr val="FFFFFF"/>
          </a:solidFill>
          <a:ln w="19050"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16" name="Line 1"/>
          <p:cNvSpPr>
            <a:spLocks noChangeShapeType="1"/>
          </p:cNvSpPr>
          <p:nvPr/>
        </p:nvSpPr>
        <p:spPr bwMode="auto">
          <a:xfrm flipH="1">
            <a:off x="1393269" y="1894914"/>
            <a:ext cx="3019556" cy="0"/>
          </a:xfrm>
          <a:prstGeom prst="line">
            <a:avLst/>
          </a:prstGeom>
          <a:noFill/>
          <a:ln w="19050" cap="rnd">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7" name="Check Mark 1"/>
          <p:cNvSpPr>
            <a:spLocks/>
          </p:cNvSpPr>
          <p:nvPr/>
        </p:nvSpPr>
        <p:spPr bwMode="auto">
          <a:xfrm>
            <a:off x="4530614" y="1863078"/>
            <a:ext cx="82772" cy="63670"/>
          </a:xfrm>
          <a:custGeom>
            <a:avLst/>
            <a:gdLst>
              <a:gd name="T0" fmla="*/ 51 w 52"/>
              <a:gd name="T1" fmla="*/ 10 h 40"/>
              <a:gd name="T2" fmla="*/ 27 w 52"/>
              <a:gd name="T3" fmla="*/ 34 h 40"/>
              <a:gd name="T4" fmla="*/ 22 w 52"/>
              <a:gd name="T5" fmla="*/ 39 h 40"/>
              <a:gd name="T6" fmla="*/ 20 w 52"/>
              <a:gd name="T7" fmla="*/ 40 h 40"/>
              <a:gd name="T8" fmla="*/ 17 w 52"/>
              <a:gd name="T9" fmla="*/ 39 h 40"/>
              <a:gd name="T10" fmla="*/ 13 w 52"/>
              <a:gd name="T11" fmla="*/ 34 h 40"/>
              <a:gd name="T12" fmla="*/ 1 w 52"/>
              <a:gd name="T13" fmla="*/ 22 h 40"/>
              <a:gd name="T14" fmla="*/ 0 w 52"/>
              <a:gd name="T15" fmla="*/ 19 h 40"/>
              <a:gd name="T16" fmla="*/ 1 w 52"/>
              <a:gd name="T17" fmla="*/ 17 h 40"/>
              <a:gd name="T18" fmla="*/ 5 w 52"/>
              <a:gd name="T19" fmla="*/ 13 h 40"/>
              <a:gd name="T20" fmla="*/ 8 w 52"/>
              <a:gd name="T21" fmla="*/ 12 h 40"/>
              <a:gd name="T22" fmla="*/ 10 w 52"/>
              <a:gd name="T23" fmla="*/ 13 h 40"/>
              <a:gd name="T24" fmla="*/ 20 w 52"/>
              <a:gd name="T25" fmla="*/ 23 h 40"/>
              <a:gd name="T26" fmla="*/ 42 w 52"/>
              <a:gd name="T27" fmla="*/ 1 h 40"/>
              <a:gd name="T28" fmla="*/ 45 w 52"/>
              <a:gd name="T29" fmla="*/ 0 h 40"/>
              <a:gd name="T30" fmla="*/ 47 w 52"/>
              <a:gd name="T31" fmla="*/ 1 h 40"/>
              <a:gd name="T32" fmla="*/ 52 w 52"/>
              <a:gd name="T33" fmla="*/ 5 h 40"/>
              <a:gd name="T34" fmla="*/ 52 w 52"/>
              <a:gd name="T35" fmla="*/ 8 h 40"/>
              <a:gd name="T36" fmla="*/ 51 w 52"/>
              <a:gd name="T3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40">
                <a:moveTo>
                  <a:pt x="51" y="10"/>
                </a:moveTo>
                <a:cubicBezTo>
                  <a:pt x="27" y="34"/>
                  <a:pt x="27" y="34"/>
                  <a:pt x="27" y="34"/>
                </a:cubicBezTo>
                <a:cubicBezTo>
                  <a:pt x="22" y="39"/>
                  <a:pt x="22" y="39"/>
                  <a:pt x="22" y="39"/>
                </a:cubicBezTo>
                <a:cubicBezTo>
                  <a:pt x="21" y="40"/>
                  <a:pt x="21" y="40"/>
                  <a:pt x="20" y="40"/>
                </a:cubicBezTo>
                <a:cubicBezTo>
                  <a:pt x="19" y="40"/>
                  <a:pt x="18" y="39"/>
                  <a:pt x="17" y="39"/>
                </a:cubicBezTo>
                <a:cubicBezTo>
                  <a:pt x="13" y="34"/>
                  <a:pt x="13" y="34"/>
                  <a:pt x="13" y="34"/>
                </a:cubicBezTo>
                <a:cubicBezTo>
                  <a:pt x="1" y="22"/>
                  <a:pt x="1" y="22"/>
                  <a:pt x="1" y="22"/>
                </a:cubicBezTo>
                <a:cubicBezTo>
                  <a:pt x="0" y="21"/>
                  <a:pt x="0" y="20"/>
                  <a:pt x="0" y="19"/>
                </a:cubicBezTo>
                <a:cubicBezTo>
                  <a:pt x="0" y="19"/>
                  <a:pt x="0" y="18"/>
                  <a:pt x="1" y="17"/>
                </a:cubicBezTo>
                <a:cubicBezTo>
                  <a:pt x="5" y="13"/>
                  <a:pt x="5" y="13"/>
                  <a:pt x="5" y="13"/>
                </a:cubicBezTo>
                <a:cubicBezTo>
                  <a:pt x="6" y="12"/>
                  <a:pt x="7" y="12"/>
                  <a:pt x="8" y="12"/>
                </a:cubicBezTo>
                <a:cubicBezTo>
                  <a:pt x="9" y="12"/>
                  <a:pt x="9" y="12"/>
                  <a:pt x="10" y="13"/>
                </a:cubicBezTo>
                <a:cubicBezTo>
                  <a:pt x="20" y="23"/>
                  <a:pt x="20" y="23"/>
                  <a:pt x="20" y="23"/>
                </a:cubicBezTo>
                <a:cubicBezTo>
                  <a:pt x="42" y="1"/>
                  <a:pt x="42" y="1"/>
                  <a:pt x="42" y="1"/>
                </a:cubicBezTo>
                <a:cubicBezTo>
                  <a:pt x="43" y="0"/>
                  <a:pt x="44" y="0"/>
                  <a:pt x="45" y="0"/>
                </a:cubicBezTo>
                <a:cubicBezTo>
                  <a:pt x="46" y="0"/>
                  <a:pt x="46" y="0"/>
                  <a:pt x="47" y="1"/>
                </a:cubicBezTo>
                <a:cubicBezTo>
                  <a:pt x="52" y="5"/>
                  <a:pt x="52" y="5"/>
                  <a:pt x="52" y="5"/>
                </a:cubicBezTo>
                <a:cubicBezTo>
                  <a:pt x="52" y="6"/>
                  <a:pt x="52" y="7"/>
                  <a:pt x="52" y="8"/>
                </a:cubicBezTo>
                <a:cubicBezTo>
                  <a:pt x="52" y="9"/>
                  <a:pt x="52" y="9"/>
                  <a:pt x="51" y="10"/>
                </a:cubicBezTo>
                <a:close/>
              </a:path>
            </a:pathLst>
          </a:custGeom>
          <a:solidFill>
            <a:schemeClr val="accent1">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64" name="Title 1"/>
          <p:cNvSpPr>
            <a:spLocks noChangeArrowheads="1"/>
          </p:cNvSpPr>
          <p:nvPr/>
        </p:nvSpPr>
        <p:spPr bwMode="auto">
          <a:xfrm>
            <a:off x="3046920" y="771470"/>
            <a:ext cx="123219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1600" b="1" dirty="0">
                <a:solidFill>
                  <a:schemeClr val="accent2"/>
                </a:solidFill>
                <a:latin typeface="Arial Black" panose="020B0A04020102020204" pitchFamily="34" charset="0"/>
              </a:rPr>
              <a:t>ACTIVITY4</a:t>
            </a:r>
            <a:endParaRPr lang="en-US" altLang="en-US" sz="1600" dirty="0">
              <a:solidFill>
                <a:schemeClr val="accent2"/>
              </a:solidFill>
            </a:endParaRPr>
          </a:p>
        </p:txBody>
      </p:sp>
      <p:sp>
        <p:nvSpPr>
          <p:cNvPr id="165" name="Textbox 1"/>
          <p:cNvSpPr txBox="1"/>
          <p:nvPr/>
        </p:nvSpPr>
        <p:spPr>
          <a:xfrm>
            <a:off x="1423514" y="1020949"/>
            <a:ext cx="2963844" cy="874299"/>
          </a:xfrm>
          <a:prstGeom prst="rect">
            <a:avLst/>
          </a:prstGeom>
          <a:noFill/>
        </p:spPr>
        <p:txBody>
          <a:bodyPr wrap="square" rtlCol="0">
            <a:normAutofit lnSpcReduction="10000"/>
          </a:bodyPr>
          <a:lstStyle/>
          <a:p>
            <a:pPr algn="r">
              <a:lnSpc>
                <a:spcPct val="150000"/>
              </a:lnSpc>
            </a:pPr>
            <a:r>
              <a:rPr lang="en-US" sz="1400" b="1" dirty="0" smtClean="0">
                <a:solidFill>
                  <a:srgbClr val="0070C0"/>
                </a:solidFill>
              </a:rPr>
              <a:t>The first local event.-January-February 2020</a:t>
            </a:r>
            <a:r>
              <a:rPr lang="en-US" sz="1400" dirty="0" smtClean="0"/>
              <a:t>.</a:t>
            </a:r>
            <a:endParaRPr lang="en-US" sz="1400" dirty="0"/>
          </a:p>
          <a:p>
            <a:pPr algn="r">
              <a:lnSpc>
                <a:spcPct val="150000"/>
              </a:lnSpc>
            </a:pPr>
            <a:r>
              <a:rPr lang="en-US" sz="800" dirty="0">
                <a:solidFill>
                  <a:schemeClr val="tx2">
                    <a:lumMod val="75000"/>
                  </a:schemeClr>
                </a:solidFill>
              </a:rPr>
              <a:t>.</a:t>
            </a:r>
          </a:p>
        </p:txBody>
      </p:sp>
      <p:sp>
        <p:nvSpPr>
          <p:cNvPr id="23" name="Dreptunghi 22"/>
          <p:cNvSpPr/>
          <p:nvPr/>
        </p:nvSpPr>
        <p:spPr>
          <a:xfrm>
            <a:off x="4687319" y="2279134"/>
            <a:ext cx="3758181" cy="1169551"/>
          </a:xfrm>
          <a:prstGeom prst="rect">
            <a:avLst/>
          </a:prstGeom>
        </p:spPr>
        <p:txBody>
          <a:bodyPr wrap="square">
            <a:spAutoFit/>
          </a:bodyPr>
          <a:lstStyle/>
          <a:p>
            <a:r>
              <a:rPr lang="en-US" sz="1400" b="1" dirty="0" smtClean="0">
                <a:solidFill>
                  <a:srgbClr val="FF0000"/>
                </a:solidFill>
              </a:rPr>
              <a:t>The short-</a:t>
            </a:r>
            <a:r>
              <a:rPr lang="en-US" sz="1400" b="1" dirty="0" err="1" smtClean="0">
                <a:solidFill>
                  <a:srgbClr val="FF0000"/>
                </a:solidFill>
              </a:rPr>
              <a:t>therm</a:t>
            </a:r>
            <a:r>
              <a:rPr lang="en-US" sz="1400" b="1" dirty="0" smtClean="0">
                <a:solidFill>
                  <a:srgbClr val="FF0000"/>
                </a:solidFill>
              </a:rPr>
              <a:t> joint staff training-Athens-March 2020</a:t>
            </a:r>
          </a:p>
          <a:p>
            <a:r>
              <a:rPr lang="en-US" sz="1400" b="1" dirty="0" smtClean="0"/>
              <a:t>Developing emotional intelligence, creativity and independent thinking </a:t>
            </a:r>
            <a:r>
              <a:rPr lang="en-US" sz="1400" b="1" dirty="0" smtClean="0"/>
              <a:t>through </a:t>
            </a:r>
            <a:r>
              <a:rPr lang="en-US" sz="1400" b="1" dirty="0" err="1" smtClean="0"/>
              <a:t>eTwinning</a:t>
            </a:r>
            <a:endParaRPr lang="ro-RO" sz="1400" b="1" dirty="0"/>
          </a:p>
        </p:txBody>
      </p:sp>
    </p:spTree>
    <p:extLst>
      <p:ext uri="{BB962C8B-B14F-4D97-AF65-F5344CB8AC3E}">
        <p14:creationId xmlns:p14="http://schemas.microsoft.com/office/powerpoint/2010/main" xmlns="" val="1121838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fade">
                                      <p:cBhvr>
                                        <p:cTn id="17" dur="500"/>
                                        <p:tgtEl>
                                          <p:spTgt spid="164"/>
                                        </p:tgtEl>
                                      </p:cBhvr>
                                    </p:animEffect>
                                    <p:anim calcmode="lin" valueType="num">
                                      <p:cBhvr>
                                        <p:cTn id="18" dur="500" fill="hold"/>
                                        <p:tgtEl>
                                          <p:spTgt spid="164"/>
                                        </p:tgtEl>
                                        <p:attrNameLst>
                                          <p:attrName>ppt_x</p:attrName>
                                        </p:attrNameLst>
                                      </p:cBhvr>
                                      <p:tavLst>
                                        <p:tav tm="0">
                                          <p:val>
                                            <p:strVal val="#ppt_x"/>
                                          </p:val>
                                        </p:tav>
                                        <p:tav tm="100000">
                                          <p:val>
                                            <p:strVal val="#ppt_x"/>
                                          </p:val>
                                        </p:tav>
                                      </p:tavLst>
                                    </p:anim>
                                    <p:anim calcmode="lin" valueType="num">
                                      <p:cBhvr>
                                        <p:cTn id="19" dur="500" fill="hold"/>
                                        <p:tgtEl>
                                          <p:spTgt spid="16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65"/>
                                        </p:tgtEl>
                                        <p:attrNameLst>
                                          <p:attrName>style.visibility</p:attrName>
                                        </p:attrNameLst>
                                      </p:cBhvr>
                                      <p:to>
                                        <p:strVal val="visible"/>
                                      </p:to>
                                    </p:set>
                                    <p:animEffect transition="in" filter="fade">
                                      <p:cBhvr>
                                        <p:cTn id="23" dur="500"/>
                                        <p:tgtEl>
                                          <p:spTgt spid="165"/>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3000"/>
                            </p:stCondLst>
                            <p:childTnLst>
                              <p:par>
                                <p:cTn id="35" presetID="47" presetClass="entr" presetSubtype="0" fill="hold" grpId="0" nodeType="afterEffect">
                                  <p:stCondLst>
                                    <p:cond delay="0"/>
                                  </p:stCondLst>
                                  <p:childTnLst>
                                    <p:set>
                                      <p:cBhvr>
                                        <p:cTn id="36" dur="1" fill="hold">
                                          <p:stCondLst>
                                            <p:cond delay="0"/>
                                          </p:stCondLst>
                                        </p:cTn>
                                        <p:tgtEl>
                                          <p:spTgt spid="168"/>
                                        </p:tgtEl>
                                        <p:attrNameLst>
                                          <p:attrName>style.visibility</p:attrName>
                                        </p:attrNameLst>
                                      </p:cBhvr>
                                      <p:to>
                                        <p:strVal val="visible"/>
                                      </p:to>
                                    </p:set>
                                    <p:animEffect transition="in" filter="fade">
                                      <p:cBhvr>
                                        <p:cTn id="37" dur="500"/>
                                        <p:tgtEl>
                                          <p:spTgt spid="168"/>
                                        </p:tgtEl>
                                      </p:cBhvr>
                                    </p:animEffect>
                                    <p:anim calcmode="lin" valueType="num">
                                      <p:cBhvr>
                                        <p:cTn id="38" dur="500" fill="hold"/>
                                        <p:tgtEl>
                                          <p:spTgt spid="168"/>
                                        </p:tgtEl>
                                        <p:attrNameLst>
                                          <p:attrName>ppt_x</p:attrName>
                                        </p:attrNameLst>
                                      </p:cBhvr>
                                      <p:tavLst>
                                        <p:tav tm="0">
                                          <p:val>
                                            <p:strVal val="#ppt_x"/>
                                          </p:val>
                                        </p:tav>
                                        <p:tav tm="100000">
                                          <p:val>
                                            <p:strVal val="#ppt_x"/>
                                          </p:val>
                                        </p:tav>
                                      </p:tavLst>
                                    </p:anim>
                                    <p:anim calcmode="lin" valueType="num">
                                      <p:cBhvr>
                                        <p:cTn id="39" dur="500" fill="hold"/>
                                        <p:tgtEl>
                                          <p:spTgt spid="168"/>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69"/>
                                        </p:tgtEl>
                                        <p:attrNameLst>
                                          <p:attrName>style.visibility</p:attrName>
                                        </p:attrNameLst>
                                      </p:cBhvr>
                                      <p:to>
                                        <p:strVal val="visible"/>
                                      </p:to>
                                    </p:set>
                                    <p:animEffect transition="in" filter="fade">
                                      <p:cBhvr>
                                        <p:cTn id="43" dur="500"/>
                                        <p:tgtEl>
                                          <p:spTgt spid="169"/>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right)">
                                      <p:cBhvr>
                                        <p:cTn id="53" dur="500"/>
                                        <p:tgtEl>
                                          <p:spTgt spid="10"/>
                                        </p:tgtEl>
                                      </p:cBhvr>
                                    </p:animEffect>
                                  </p:childTnLst>
                                </p:cTn>
                              </p:par>
                            </p:childTnLst>
                          </p:cTn>
                        </p:par>
                        <p:par>
                          <p:cTn id="54" fill="hold">
                            <p:stCondLst>
                              <p:cond delay="5000"/>
                            </p:stCondLst>
                            <p:childTnLst>
                              <p:par>
                                <p:cTn id="55" presetID="47" presetClass="entr" presetSubtype="0" fill="hold" grpId="0" nodeType="afterEffect">
                                  <p:stCondLst>
                                    <p:cond delay="0"/>
                                  </p:stCondLst>
                                  <p:childTnLst>
                                    <p:set>
                                      <p:cBhvr>
                                        <p:cTn id="56" dur="1" fill="hold">
                                          <p:stCondLst>
                                            <p:cond delay="0"/>
                                          </p:stCondLst>
                                        </p:cTn>
                                        <p:tgtEl>
                                          <p:spTgt spid="166"/>
                                        </p:tgtEl>
                                        <p:attrNameLst>
                                          <p:attrName>style.visibility</p:attrName>
                                        </p:attrNameLst>
                                      </p:cBhvr>
                                      <p:to>
                                        <p:strVal val="visible"/>
                                      </p:to>
                                    </p:set>
                                    <p:animEffect transition="in" filter="fade">
                                      <p:cBhvr>
                                        <p:cTn id="57" dur="500"/>
                                        <p:tgtEl>
                                          <p:spTgt spid="166"/>
                                        </p:tgtEl>
                                      </p:cBhvr>
                                    </p:animEffect>
                                    <p:anim calcmode="lin" valueType="num">
                                      <p:cBhvr>
                                        <p:cTn id="58" dur="500" fill="hold"/>
                                        <p:tgtEl>
                                          <p:spTgt spid="166"/>
                                        </p:tgtEl>
                                        <p:attrNameLst>
                                          <p:attrName>ppt_x</p:attrName>
                                        </p:attrNameLst>
                                      </p:cBhvr>
                                      <p:tavLst>
                                        <p:tav tm="0">
                                          <p:val>
                                            <p:strVal val="#ppt_x"/>
                                          </p:val>
                                        </p:tav>
                                        <p:tav tm="100000">
                                          <p:val>
                                            <p:strVal val="#ppt_x"/>
                                          </p:val>
                                        </p:tav>
                                      </p:tavLst>
                                    </p:anim>
                                    <p:anim calcmode="lin" valueType="num">
                                      <p:cBhvr>
                                        <p:cTn id="59" dur="500" fill="hold"/>
                                        <p:tgtEl>
                                          <p:spTgt spid="16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167"/>
                                        </p:tgtEl>
                                        <p:attrNameLst>
                                          <p:attrName>style.visibility</p:attrName>
                                        </p:attrNameLst>
                                      </p:cBhvr>
                                      <p:to>
                                        <p:strVal val="visible"/>
                                      </p:to>
                                    </p:set>
                                    <p:animEffect transition="in" filter="fade">
                                      <p:cBhvr>
                                        <p:cTn id="63" dur="500"/>
                                        <p:tgtEl>
                                          <p:spTgt spid="167"/>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22"/>
                                        </p:tgtEl>
                                        <p:attrNameLst>
                                          <p:attrName>style.visibility</p:attrName>
                                        </p:attrNameLst>
                                      </p:cBhvr>
                                      <p:to>
                                        <p:strVal val="visible"/>
                                      </p:to>
                                    </p:set>
                                    <p:anim calcmode="lin" valueType="num">
                                      <p:cBhvr>
                                        <p:cTn id="67" dur="500" fill="hold"/>
                                        <p:tgtEl>
                                          <p:spTgt spid="122"/>
                                        </p:tgtEl>
                                        <p:attrNameLst>
                                          <p:attrName>ppt_w</p:attrName>
                                        </p:attrNameLst>
                                      </p:cBhvr>
                                      <p:tavLst>
                                        <p:tav tm="0">
                                          <p:val>
                                            <p:fltVal val="0"/>
                                          </p:val>
                                        </p:tav>
                                        <p:tav tm="100000">
                                          <p:val>
                                            <p:strVal val="#ppt_w"/>
                                          </p:val>
                                        </p:tav>
                                      </p:tavLst>
                                    </p:anim>
                                    <p:anim calcmode="lin" valueType="num">
                                      <p:cBhvr>
                                        <p:cTn id="68" dur="500" fill="hold"/>
                                        <p:tgtEl>
                                          <p:spTgt spid="122"/>
                                        </p:tgtEl>
                                        <p:attrNameLst>
                                          <p:attrName>ppt_h</p:attrName>
                                        </p:attrNameLst>
                                      </p:cBhvr>
                                      <p:tavLst>
                                        <p:tav tm="0">
                                          <p:val>
                                            <p:fltVal val="0"/>
                                          </p:val>
                                        </p:tav>
                                        <p:tav tm="100000">
                                          <p:val>
                                            <p:strVal val="#ppt_h"/>
                                          </p:val>
                                        </p:tav>
                                      </p:tavLst>
                                    </p:anim>
                                    <p:animEffect transition="in" filter="fade">
                                      <p:cBhvr>
                                        <p:cTn id="69" dur="500"/>
                                        <p:tgtEl>
                                          <p:spTgt spid="122"/>
                                        </p:tgtEl>
                                      </p:cBhvr>
                                    </p:animEffect>
                                  </p:childTnLst>
                                </p:cTn>
                              </p:par>
                            </p:childTnLst>
                          </p:cTn>
                        </p:par>
                        <p:par>
                          <p:cTn id="70" fill="hold">
                            <p:stCondLst>
                              <p:cond delay="6500"/>
                            </p:stCondLst>
                            <p:childTnLst>
                              <p:par>
                                <p:cTn id="71" presetID="22" presetClass="entr" presetSubtype="8" fill="hold" grpId="0" nodeType="afterEffect">
                                  <p:stCondLst>
                                    <p:cond delay="0"/>
                                  </p:stCondLst>
                                  <p:childTnLst>
                                    <p:set>
                                      <p:cBhvr>
                                        <p:cTn id="72" dur="1" fill="hold">
                                          <p:stCondLst>
                                            <p:cond delay="0"/>
                                          </p:stCondLst>
                                        </p:cTn>
                                        <p:tgtEl>
                                          <p:spTgt spid="123"/>
                                        </p:tgtEl>
                                        <p:attrNameLst>
                                          <p:attrName>style.visibility</p:attrName>
                                        </p:attrNameLst>
                                      </p:cBhvr>
                                      <p:to>
                                        <p:strVal val="visible"/>
                                      </p:to>
                                    </p:set>
                                    <p:animEffect transition="in" filter="wipe(left)">
                                      <p:cBhvr>
                                        <p:cTn id="73" dur="500"/>
                                        <p:tgtEl>
                                          <p:spTgt spid="123"/>
                                        </p:tgtEl>
                                      </p:cBhvr>
                                    </p:animEffect>
                                  </p:childTnLst>
                                </p:cTn>
                              </p:par>
                            </p:childTnLst>
                          </p:cTn>
                        </p:par>
                        <p:par>
                          <p:cTn id="74" fill="hold">
                            <p:stCondLst>
                              <p:cond delay="7000"/>
                            </p:stCondLst>
                            <p:childTnLst>
                              <p:par>
                                <p:cTn id="75" presetID="47" presetClass="entr" presetSubtype="0" fill="hold" grpId="0" nodeType="afterEffect">
                                  <p:stCondLst>
                                    <p:cond delay="0"/>
                                  </p:stCondLst>
                                  <p:childTnLst>
                                    <p:set>
                                      <p:cBhvr>
                                        <p:cTn id="76" dur="1" fill="hold">
                                          <p:stCondLst>
                                            <p:cond delay="0"/>
                                          </p:stCondLst>
                                        </p:cTn>
                                        <p:tgtEl>
                                          <p:spTgt spid="170"/>
                                        </p:tgtEl>
                                        <p:attrNameLst>
                                          <p:attrName>style.visibility</p:attrName>
                                        </p:attrNameLst>
                                      </p:cBhvr>
                                      <p:to>
                                        <p:strVal val="visible"/>
                                      </p:to>
                                    </p:set>
                                    <p:animEffect transition="in" filter="fade">
                                      <p:cBhvr>
                                        <p:cTn id="77" dur="500"/>
                                        <p:tgtEl>
                                          <p:spTgt spid="170"/>
                                        </p:tgtEl>
                                      </p:cBhvr>
                                    </p:animEffect>
                                    <p:anim calcmode="lin" valueType="num">
                                      <p:cBhvr>
                                        <p:cTn id="78" dur="500" fill="hold"/>
                                        <p:tgtEl>
                                          <p:spTgt spid="170"/>
                                        </p:tgtEl>
                                        <p:attrNameLst>
                                          <p:attrName>ppt_x</p:attrName>
                                        </p:attrNameLst>
                                      </p:cBhvr>
                                      <p:tavLst>
                                        <p:tav tm="0">
                                          <p:val>
                                            <p:strVal val="#ppt_x"/>
                                          </p:val>
                                        </p:tav>
                                        <p:tav tm="100000">
                                          <p:val>
                                            <p:strVal val="#ppt_x"/>
                                          </p:val>
                                        </p:tav>
                                      </p:tavLst>
                                    </p:anim>
                                    <p:anim calcmode="lin" valueType="num">
                                      <p:cBhvr>
                                        <p:cTn id="79" dur="500" fill="hold"/>
                                        <p:tgtEl>
                                          <p:spTgt spid="170"/>
                                        </p:tgtEl>
                                        <p:attrNameLst>
                                          <p:attrName>ppt_y</p:attrName>
                                        </p:attrNameLst>
                                      </p:cBhvr>
                                      <p:tavLst>
                                        <p:tav tm="0">
                                          <p:val>
                                            <p:strVal val="#ppt_y-.1"/>
                                          </p:val>
                                        </p:tav>
                                        <p:tav tm="100000">
                                          <p:val>
                                            <p:strVal val="#ppt_y"/>
                                          </p:val>
                                        </p:tav>
                                      </p:tavLst>
                                    </p:anim>
                                  </p:childTnLst>
                                </p:cTn>
                              </p:par>
                            </p:childTnLst>
                          </p:cTn>
                        </p:par>
                        <p:par>
                          <p:cTn id="80" fill="hold">
                            <p:stCondLst>
                              <p:cond delay="7500"/>
                            </p:stCondLst>
                            <p:childTnLst>
                              <p:par>
                                <p:cTn id="81" presetID="10" presetClass="entr" presetSubtype="0" fill="hold" grpId="0" nodeType="afterEffect">
                                  <p:stCondLst>
                                    <p:cond delay="0"/>
                                  </p:stCondLst>
                                  <p:childTnLst>
                                    <p:set>
                                      <p:cBhvr>
                                        <p:cTn id="82" dur="1" fill="hold">
                                          <p:stCondLst>
                                            <p:cond delay="0"/>
                                          </p:stCondLst>
                                        </p:cTn>
                                        <p:tgtEl>
                                          <p:spTgt spid="171"/>
                                        </p:tgtEl>
                                        <p:attrNameLst>
                                          <p:attrName>style.visibility</p:attrName>
                                        </p:attrNameLst>
                                      </p:cBhvr>
                                      <p:to>
                                        <p:strVal val="visible"/>
                                      </p:to>
                                    </p:set>
                                    <p:animEffect transition="in" filter="fade">
                                      <p:cBhvr>
                                        <p:cTn id="83" dur="500"/>
                                        <p:tgtEl>
                                          <p:spTgt spid="17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wipe(left)">
                                      <p:cBhvr>
                                        <p:cTn id="88" dur="250"/>
                                        <p:tgtEl>
                                          <p:spTgt spid="1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wipe(left)">
                                      <p:cBhvr>
                                        <p:cTn id="93" dur="250"/>
                                        <p:tgtEl>
                                          <p:spTgt spid="14"/>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wipe(left)">
                                      <p:cBhvr>
                                        <p:cTn id="98" dur="250"/>
                                        <p:tgtEl>
                                          <p:spTgt spid="11"/>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24"/>
                                        </p:tgtEl>
                                        <p:attrNameLst>
                                          <p:attrName>style.visibility</p:attrName>
                                        </p:attrNameLst>
                                      </p:cBhvr>
                                      <p:to>
                                        <p:strVal val="visible"/>
                                      </p:to>
                                    </p:set>
                                    <p:animEffect transition="in" filter="wipe(left)">
                                      <p:cBhvr>
                                        <p:cTn id="103" dur="25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3" grpId="0" animBg="1"/>
      <p:bldP spid="124" grpId="0" animBg="1"/>
      <p:bldP spid="170" grpId="0"/>
      <p:bldP spid="171" grpId="0"/>
      <p:bldP spid="9" grpId="0" animBg="1"/>
      <p:bldP spid="10" grpId="0" animBg="1"/>
      <p:bldP spid="11" grpId="0" animBg="1"/>
      <p:bldP spid="166" grpId="0"/>
      <p:bldP spid="167" grpId="0"/>
      <p:bldP spid="12" grpId="0" animBg="1"/>
      <p:bldP spid="13" grpId="0" animBg="1"/>
      <p:bldP spid="14" grpId="0" animBg="1"/>
      <p:bldP spid="168" grpId="0"/>
      <p:bldP spid="169" grpId="0"/>
      <p:bldP spid="15" grpId="0" animBg="1"/>
      <p:bldP spid="16" grpId="0" animBg="1"/>
      <p:bldP spid="17" grpId="0" animBg="1"/>
      <p:bldP spid="164" grpId="0"/>
      <p:bldP spid="1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nector Line"/>
          <p:cNvSpPr>
            <a:spLocks noChangeShapeType="1"/>
          </p:cNvSpPr>
          <p:nvPr/>
        </p:nvSpPr>
        <p:spPr bwMode="auto">
          <a:xfrm flipV="1">
            <a:off x="4572001" y="-8822"/>
            <a:ext cx="0" cy="6866822"/>
          </a:xfrm>
          <a:prstGeom prst="line">
            <a:avLst/>
          </a:prstGeom>
          <a:noFill/>
          <a:ln w="317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2" name="Check Circle 4"/>
          <p:cNvSpPr>
            <a:spLocks noChangeArrowheads="1"/>
          </p:cNvSpPr>
          <p:nvPr/>
        </p:nvSpPr>
        <p:spPr bwMode="auto">
          <a:xfrm>
            <a:off x="4476495" y="5748548"/>
            <a:ext cx="191010" cy="191010"/>
          </a:xfrm>
          <a:prstGeom prst="ellipse">
            <a:avLst/>
          </a:prstGeom>
          <a:solidFill>
            <a:srgbClr val="FFFFFF"/>
          </a:solidFill>
          <a:ln w="19050" cap="flat">
            <a:solidFill>
              <a:schemeClr val="accent6"/>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123" name="Line 4"/>
          <p:cNvSpPr>
            <a:spLocks noChangeShapeType="1"/>
          </p:cNvSpPr>
          <p:nvPr/>
        </p:nvSpPr>
        <p:spPr bwMode="auto">
          <a:xfrm flipH="1">
            <a:off x="4731175" y="5844052"/>
            <a:ext cx="3019556" cy="0"/>
          </a:xfrm>
          <a:prstGeom prst="line">
            <a:avLst/>
          </a:prstGeom>
          <a:noFill/>
          <a:ln w="19050" cap="rnd">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4" name="Check Mark 4"/>
          <p:cNvSpPr>
            <a:spLocks/>
          </p:cNvSpPr>
          <p:nvPr/>
        </p:nvSpPr>
        <p:spPr bwMode="auto">
          <a:xfrm>
            <a:off x="4530614" y="5813810"/>
            <a:ext cx="82772" cy="63670"/>
          </a:xfrm>
          <a:custGeom>
            <a:avLst/>
            <a:gdLst>
              <a:gd name="T0" fmla="*/ 51 w 52"/>
              <a:gd name="T1" fmla="*/ 10 h 40"/>
              <a:gd name="T2" fmla="*/ 27 w 52"/>
              <a:gd name="T3" fmla="*/ 34 h 40"/>
              <a:gd name="T4" fmla="*/ 22 w 52"/>
              <a:gd name="T5" fmla="*/ 39 h 40"/>
              <a:gd name="T6" fmla="*/ 20 w 52"/>
              <a:gd name="T7" fmla="*/ 40 h 40"/>
              <a:gd name="T8" fmla="*/ 17 w 52"/>
              <a:gd name="T9" fmla="*/ 39 h 40"/>
              <a:gd name="T10" fmla="*/ 13 w 52"/>
              <a:gd name="T11" fmla="*/ 34 h 40"/>
              <a:gd name="T12" fmla="*/ 1 w 52"/>
              <a:gd name="T13" fmla="*/ 22 h 40"/>
              <a:gd name="T14" fmla="*/ 0 w 52"/>
              <a:gd name="T15" fmla="*/ 19 h 40"/>
              <a:gd name="T16" fmla="*/ 1 w 52"/>
              <a:gd name="T17" fmla="*/ 17 h 40"/>
              <a:gd name="T18" fmla="*/ 5 w 52"/>
              <a:gd name="T19" fmla="*/ 12 h 40"/>
              <a:gd name="T20" fmla="*/ 8 w 52"/>
              <a:gd name="T21" fmla="*/ 11 h 40"/>
              <a:gd name="T22" fmla="*/ 10 w 52"/>
              <a:gd name="T23" fmla="*/ 12 h 40"/>
              <a:gd name="T24" fmla="*/ 20 w 52"/>
              <a:gd name="T25" fmla="*/ 23 h 40"/>
              <a:gd name="T26" fmla="*/ 42 w 52"/>
              <a:gd name="T27" fmla="*/ 0 h 40"/>
              <a:gd name="T28" fmla="*/ 45 w 52"/>
              <a:gd name="T29" fmla="*/ 0 h 40"/>
              <a:gd name="T30" fmla="*/ 47 w 52"/>
              <a:gd name="T31" fmla="*/ 1 h 40"/>
              <a:gd name="T32" fmla="*/ 52 w 52"/>
              <a:gd name="T33" fmla="*/ 5 h 40"/>
              <a:gd name="T34" fmla="*/ 52 w 52"/>
              <a:gd name="T35" fmla="*/ 8 h 40"/>
              <a:gd name="T36" fmla="*/ 51 w 52"/>
              <a:gd name="T3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40">
                <a:moveTo>
                  <a:pt x="51" y="10"/>
                </a:moveTo>
                <a:cubicBezTo>
                  <a:pt x="27" y="34"/>
                  <a:pt x="27" y="34"/>
                  <a:pt x="27" y="34"/>
                </a:cubicBezTo>
                <a:cubicBezTo>
                  <a:pt x="22" y="39"/>
                  <a:pt x="22" y="39"/>
                  <a:pt x="22" y="39"/>
                </a:cubicBezTo>
                <a:cubicBezTo>
                  <a:pt x="21" y="39"/>
                  <a:pt x="21" y="40"/>
                  <a:pt x="20" y="40"/>
                </a:cubicBezTo>
                <a:cubicBezTo>
                  <a:pt x="19" y="40"/>
                  <a:pt x="18" y="39"/>
                  <a:pt x="17" y="39"/>
                </a:cubicBezTo>
                <a:cubicBezTo>
                  <a:pt x="13" y="34"/>
                  <a:pt x="13" y="34"/>
                  <a:pt x="13" y="34"/>
                </a:cubicBezTo>
                <a:cubicBezTo>
                  <a:pt x="1" y="22"/>
                  <a:pt x="1" y="22"/>
                  <a:pt x="1" y="22"/>
                </a:cubicBezTo>
                <a:cubicBezTo>
                  <a:pt x="0" y="21"/>
                  <a:pt x="0" y="20"/>
                  <a:pt x="0" y="19"/>
                </a:cubicBezTo>
                <a:cubicBezTo>
                  <a:pt x="0" y="18"/>
                  <a:pt x="0" y="18"/>
                  <a:pt x="1" y="17"/>
                </a:cubicBezTo>
                <a:cubicBezTo>
                  <a:pt x="5" y="12"/>
                  <a:pt x="5" y="12"/>
                  <a:pt x="5" y="12"/>
                </a:cubicBezTo>
                <a:cubicBezTo>
                  <a:pt x="6" y="12"/>
                  <a:pt x="7" y="11"/>
                  <a:pt x="8" y="11"/>
                </a:cubicBezTo>
                <a:cubicBezTo>
                  <a:pt x="9" y="11"/>
                  <a:pt x="9" y="12"/>
                  <a:pt x="10" y="12"/>
                </a:cubicBezTo>
                <a:cubicBezTo>
                  <a:pt x="20" y="23"/>
                  <a:pt x="20" y="23"/>
                  <a:pt x="20" y="23"/>
                </a:cubicBezTo>
                <a:cubicBezTo>
                  <a:pt x="42" y="0"/>
                  <a:pt x="42" y="0"/>
                  <a:pt x="42" y="0"/>
                </a:cubicBezTo>
                <a:cubicBezTo>
                  <a:pt x="43" y="0"/>
                  <a:pt x="44" y="0"/>
                  <a:pt x="45" y="0"/>
                </a:cubicBezTo>
                <a:cubicBezTo>
                  <a:pt x="46" y="0"/>
                  <a:pt x="46" y="0"/>
                  <a:pt x="47" y="1"/>
                </a:cubicBezTo>
                <a:cubicBezTo>
                  <a:pt x="52" y="5"/>
                  <a:pt x="52" y="5"/>
                  <a:pt x="52" y="5"/>
                </a:cubicBezTo>
                <a:cubicBezTo>
                  <a:pt x="52" y="6"/>
                  <a:pt x="52" y="7"/>
                  <a:pt x="52" y="8"/>
                </a:cubicBezTo>
                <a:cubicBezTo>
                  <a:pt x="52" y="8"/>
                  <a:pt x="52" y="9"/>
                  <a:pt x="51" y="10"/>
                </a:cubicBezTo>
                <a:close/>
              </a:path>
            </a:pathLst>
          </a:custGeom>
          <a:solidFill>
            <a:schemeClr val="accent1">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70" name="Title 4"/>
          <p:cNvSpPr>
            <a:spLocks noChangeArrowheads="1"/>
          </p:cNvSpPr>
          <p:nvPr/>
        </p:nvSpPr>
        <p:spPr bwMode="auto">
          <a:xfrm>
            <a:off x="4846110" y="4726641"/>
            <a:ext cx="136845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chemeClr val="accent6"/>
                </a:solidFill>
                <a:latin typeface="Arial Black" panose="020B0A04020102020204" pitchFamily="34" charset="0"/>
              </a:rPr>
              <a:t>ACTIVITY11</a:t>
            </a:r>
            <a:endParaRPr lang="en-US" altLang="en-US" sz="1600" dirty="0">
              <a:solidFill>
                <a:schemeClr val="accent6"/>
              </a:solidFill>
            </a:endParaRPr>
          </a:p>
        </p:txBody>
      </p:sp>
      <p:sp>
        <p:nvSpPr>
          <p:cNvPr id="171" name="Textbox 4"/>
          <p:cNvSpPr txBox="1"/>
          <p:nvPr/>
        </p:nvSpPr>
        <p:spPr>
          <a:xfrm>
            <a:off x="4763011" y="4929959"/>
            <a:ext cx="2963844" cy="874299"/>
          </a:xfrm>
          <a:prstGeom prst="rect">
            <a:avLst/>
          </a:prstGeom>
          <a:noFill/>
        </p:spPr>
        <p:txBody>
          <a:bodyPr wrap="square" rtlCol="0">
            <a:normAutofit/>
          </a:bodyPr>
          <a:lstStyle/>
          <a:p>
            <a:pPr>
              <a:lnSpc>
                <a:spcPct val="150000"/>
              </a:lnSpc>
            </a:pPr>
            <a:endParaRPr lang="en-US" sz="1400" dirty="0">
              <a:solidFill>
                <a:schemeClr val="tx2">
                  <a:lumMod val="75000"/>
                </a:schemeClr>
              </a:solidFill>
            </a:endParaRPr>
          </a:p>
        </p:txBody>
      </p:sp>
      <p:sp>
        <p:nvSpPr>
          <p:cNvPr id="9" name="Check Circle 3"/>
          <p:cNvSpPr>
            <a:spLocks noChangeArrowheads="1"/>
          </p:cNvSpPr>
          <p:nvPr/>
        </p:nvSpPr>
        <p:spPr bwMode="auto">
          <a:xfrm>
            <a:off x="4476495" y="4430576"/>
            <a:ext cx="191010" cy="191010"/>
          </a:xfrm>
          <a:prstGeom prst="ellipse">
            <a:avLst/>
          </a:prstGeom>
          <a:solidFill>
            <a:srgbClr val="FFFFFF"/>
          </a:solidFill>
          <a:ln w="19050" cap="flat">
            <a:solidFill>
              <a:schemeClr val="accent4"/>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10" name="Line 3"/>
          <p:cNvSpPr>
            <a:spLocks noChangeShapeType="1"/>
          </p:cNvSpPr>
          <p:nvPr/>
        </p:nvSpPr>
        <p:spPr bwMode="auto">
          <a:xfrm flipH="1">
            <a:off x="1393269" y="4526081"/>
            <a:ext cx="3019556" cy="0"/>
          </a:xfrm>
          <a:prstGeom prst="line">
            <a:avLst/>
          </a:prstGeom>
          <a:noFill/>
          <a:ln w="19050" cap="rnd">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Check Mark 3"/>
          <p:cNvSpPr>
            <a:spLocks/>
          </p:cNvSpPr>
          <p:nvPr/>
        </p:nvSpPr>
        <p:spPr bwMode="auto">
          <a:xfrm>
            <a:off x="4530614" y="4494246"/>
            <a:ext cx="82772" cy="63670"/>
          </a:xfrm>
          <a:custGeom>
            <a:avLst/>
            <a:gdLst>
              <a:gd name="T0" fmla="*/ 51 w 52"/>
              <a:gd name="T1" fmla="*/ 10 h 40"/>
              <a:gd name="T2" fmla="*/ 27 w 52"/>
              <a:gd name="T3" fmla="*/ 35 h 40"/>
              <a:gd name="T4" fmla="*/ 22 w 52"/>
              <a:gd name="T5" fmla="*/ 39 h 40"/>
              <a:gd name="T6" fmla="*/ 20 w 52"/>
              <a:gd name="T7" fmla="*/ 40 h 40"/>
              <a:gd name="T8" fmla="*/ 17 w 52"/>
              <a:gd name="T9" fmla="*/ 39 h 40"/>
              <a:gd name="T10" fmla="*/ 13 w 52"/>
              <a:gd name="T11" fmla="*/ 35 h 40"/>
              <a:gd name="T12" fmla="*/ 1 w 52"/>
              <a:gd name="T13" fmla="*/ 22 h 40"/>
              <a:gd name="T14" fmla="*/ 0 w 52"/>
              <a:gd name="T15" fmla="*/ 20 h 40"/>
              <a:gd name="T16" fmla="*/ 1 w 52"/>
              <a:gd name="T17" fmla="*/ 18 h 40"/>
              <a:gd name="T18" fmla="*/ 5 w 52"/>
              <a:gd name="T19" fmla="*/ 13 h 40"/>
              <a:gd name="T20" fmla="*/ 8 w 52"/>
              <a:gd name="T21" fmla="*/ 12 h 40"/>
              <a:gd name="T22" fmla="*/ 10 w 52"/>
              <a:gd name="T23" fmla="*/ 13 h 40"/>
              <a:gd name="T24" fmla="*/ 20 w 52"/>
              <a:gd name="T25" fmla="*/ 23 h 40"/>
              <a:gd name="T26" fmla="*/ 42 w 52"/>
              <a:gd name="T27" fmla="*/ 1 h 40"/>
              <a:gd name="T28" fmla="*/ 45 w 52"/>
              <a:gd name="T29" fmla="*/ 0 h 40"/>
              <a:gd name="T30" fmla="*/ 47 w 52"/>
              <a:gd name="T31" fmla="*/ 1 h 40"/>
              <a:gd name="T32" fmla="*/ 52 w 52"/>
              <a:gd name="T33" fmla="*/ 6 h 40"/>
              <a:gd name="T34" fmla="*/ 52 w 52"/>
              <a:gd name="T35" fmla="*/ 8 h 40"/>
              <a:gd name="T36" fmla="*/ 51 w 52"/>
              <a:gd name="T3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40">
                <a:moveTo>
                  <a:pt x="51" y="10"/>
                </a:moveTo>
                <a:cubicBezTo>
                  <a:pt x="27" y="35"/>
                  <a:pt x="27" y="35"/>
                  <a:pt x="27" y="35"/>
                </a:cubicBezTo>
                <a:cubicBezTo>
                  <a:pt x="22" y="39"/>
                  <a:pt x="22" y="39"/>
                  <a:pt x="22" y="39"/>
                </a:cubicBezTo>
                <a:cubicBezTo>
                  <a:pt x="21" y="40"/>
                  <a:pt x="21" y="40"/>
                  <a:pt x="20" y="40"/>
                </a:cubicBezTo>
                <a:cubicBezTo>
                  <a:pt x="19" y="40"/>
                  <a:pt x="18" y="40"/>
                  <a:pt x="17" y="39"/>
                </a:cubicBezTo>
                <a:cubicBezTo>
                  <a:pt x="13" y="35"/>
                  <a:pt x="13" y="35"/>
                  <a:pt x="13" y="35"/>
                </a:cubicBezTo>
                <a:cubicBezTo>
                  <a:pt x="1" y="22"/>
                  <a:pt x="1" y="22"/>
                  <a:pt x="1" y="22"/>
                </a:cubicBezTo>
                <a:cubicBezTo>
                  <a:pt x="0" y="22"/>
                  <a:pt x="0" y="21"/>
                  <a:pt x="0" y="20"/>
                </a:cubicBezTo>
                <a:cubicBezTo>
                  <a:pt x="0" y="19"/>
                  <a:pt x="0" y="18"/>
                  <a:pt x="1" y="18"/>
                </a:cubicBezTo>
                <a:cubicBezTo>
                  <a:pt x="5" y="13"/>
                  <a:pt x="5" y="13"/>
                  <a:pt x="5" y="13"/>
                </a:cubicBezTo>
                <a:cubicBezTo>
                  <a:pt x="6" y="12"/>
                  <a:pt x="7" y="12"/>
                  <a:pt x="8" y="12"/>
                </a:cubicBezTo>
                <a:cubicBezTo>
                  <a:pt x="9" y="12"/>
                  <a:pt x="9" y="12"/>
                  <a:pt x="10" y="13"/>
                </a:cubicBezTo>
                <a:cubicBezTo>
                  <a:pt x="20" y="23"/>
                  <a:pt x="20" y="23"/>
                  <a:pt x="20" y="23"/>
                </a:cubicBezTo>
                <a:cubicBezTo>
                  <a:pt x="42" y="1"/>
                  <a:pt x="42" y="1"/>
                  <a:pt x="42" y="1"/>
                </a:cubicBezTo>
                <a:cubicBezTo>
                  <a:pt x="43" y="0"/>
                  <a:pt x="44" y="0"/>
                  <a:pt x="45" y="0"/>
                </a:cubicBezTo>
                <a:cubicBezTo>
                  <a:pt x="46" y="0"/>
                  <a:pt x="46" y="1"/>
                  <a:pt x="47" y="1"/>
                </a:cubicBezTo>
                <a:cubicBezTo>
                  <a:pt x="52" y="6"/>
                  <a:pt x="52" y="6"/>
                  <a:pt x="52" y="6"/>
                </a:cubicBezTo>
                <a:cubicBezTo>
                  <a:pt x="52" y="6"/>
                  <a:pt x="52" y="7"/>
                  <a:pt x="52" y="8"/>
                </a:cubicBezTo>
                <a:cubicBezTo>
                  <a:pt x="52" y="9"/>
                  <a:pt x="52" y="10"/>
                  <a:pt x="51" y="10"/>
                </a:cubicBezTo>
                <a:close/>
              </a:path>
            </a:pathLst>
          </a:custGeom>
          <a:solidFill>
            <a:schemeClr val="accent1">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66" name="Title 3"/>
          <p:cNvSpPr>
            <a:spLocks noChangeArrowheads="1"/>
          </p:cNvSpPr>
          <p:nvPr/>
        </p:nvSpPr>
        <p:spPr bwMode="auto">
          <a:xfrm>
            <a:off x="2887281" y="3395938"/>
            <a:ext cx="136845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1600" b="1" dirty="0">
                <a:solidFill>
                  <a:schemeClr val="accent4"/>
                </a:solidFill>
                <a:latin typeface="Arial Black" panose="020B0A04020102020204" pitchFamily="34" charset="0"/>
              </a:rPr>
              <a:t>ACTIVITY10</a:t>
            </a:r>
            <a:endParaRPr lang="en-US" altLang="en-US" sz="1600" dirty="0">
              <a:solidFill>
                <a:schemeClr val="accent4"/>
              </a:solidFill>
            </a:endParaRPr>
          </a:p>
        </p:txBody>
      </p:sp>
      <p:sp>
        <p:nvSpPr>
          <p:cNvPr id="167" name="Textbox 3"/>
          <p:cNvSpPr txBox="1"/>
          <p:nvPr/>
        </p:nvSpPr>
        <p:spPr>
          <a:xfrm>
            <a:off x="1400129" y="3645418"/>
            <a:ext cx="2963844" cy="874299"/>
          </a:xfrm>
          <a:prstGeom prst="rect">
            <a:avLst/>
          </a:prstGeom>
          <a:noFill/>
        </p:spPr>
        <p:txBody>
          <a:bodyPr wrap="square" rtlCol="0">
            <a:normAutofit/>
          </a:bodyPr>
          <a:lstStyle/>
          <a:p>
            <a:pPr algn="r">
              <a:lnSpc>
                <a:spcPct val="150000"/>
              </a:lnSpc>
            </a:pPr>
            <a:r>
              <a:rPr lang="en-GB" dirty="0" smtClean="0"/>
              <a:t>,</a:t>
            </a:r>
            <a:r>
              <a:rPr lang="en-US" sz="1200" dirty="0">
                <a:solidFill>
                  <a:schemeClr val="tx2">
                    <a:lumMod val="75000"/>
                  </a:schemeClr>
                </a:solidFill>
              </a:rPr>
              <a:t>.</a:t>
            </a:r>
          </a:p>
        </p:txBody>
      </p:sp>
      <p:sp>
        <p:nvSpPr>
          <p:cNvPr id="12" name="Check Circle 2"/>
          <p:cNvSpPr>
            <a:spLocks noChangeArrowheads="1"/>
          </p:cNvSpPr>
          <p:nvPr/>
        </p:nvSpPr>
        <p:spPr bwMode="auto">
          <a:xfrm>
            <a:off x="4476495" y="3111012"/>
            <a:ext cx="191010" cy="191010"/>
          </a:xfrm>
          <a:prstGeom prst="ellipse">
            <a:avLst/>
          </a:prstGeom>
          <a:solidFill>
            <a:srgbClr val="FFFFFF"/>
          </a:solidFill>
          <a:ln w="19050" cap="flat">
            <a:solidFill>
              <a:schemeClr val="accent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13" name="Line 2"/>
          <p:cNvSpPr>
            <a:spLocks noChangeShapeType="1"/>
          </p:cNvSpPr>
          <p:nvPr/>
        </p:nvSpPr>
        <p:spPr bwMode="auto">
          <a:xfrm flipH="1">
            <a:off x="4731175" y="3206518"/>
            <a:ext cx="3019556" cy="0"/>
          </a:xfrm>
          <a:prstGeom prst="line">
            <a:avLst/>
          </a:prstGeom>
          <a:noFill/>
          <a:ln w="19050" cap="rnd">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 name="Check Mark 2"/>
          <p:cNvSpPr>
            <a:spLocks/>
          </p:cNvSpPr>
          <p:nvPr/>
        </p:nvSpPr>
        <p:spPr bwMode="auto">
          <a:xfrm>
            <a:off x="4530614" y="3174683"/>
            <a:ext cx="82772" cy="65262"/>
          </a:xfrm>
          <a:custGeom>
            <a:avLst/>
            <a:gdLst>
              <a:gd name="T0" fmla="*/ 51 w 52"/>
              <a:gd name="T1" fmla="*/ 11 h 41"/>
              <a:gd name="T2" fmla="*/ 27 w 52"/>
              <a:gd name="T3" fmla="*/ 35 h 41"/>
              <a:gd name="T4" fmla="*/ 22 w 52"/>
              <a:gd name="T5" fmla="*/ 40 h 41"/>
              <a:gd name="T6" fmla="*/ 20 w 52"/>
              <a:gd name="T7" fmla="*/ 41 h 41"/>
              <a:gd name="T8" fmla="*/ 17 w 52"/>
              <a:gd name="T9" fmla="*/ 40 h 41"/>
              <a:gd name="T10" fmla="*/ 13 w 52"/>
              <a:gd name="T11" fmla="*/ 35 h 41"/>
              <a:gd name="T12" fmla="*/ 1 w 52"/>
              <a:gd name="T13" fmla="*/ 22 h 41"/>
              <a:gd name="T14" fmla="*/ 0 w 52"/>
              <a:gd name="T15" fmla="*/ 20 h 41"/>
              <a:gd name="T16" fmla="*/ 1 w 52"/>
              <a:gd name="T17" fmla="*/ 18 h 41"/>
              <a:gd name="T18" fmla="*/ 5 w 52"/>
              <a:gd name="T19" fmla="*/ 13 h 41"/>
              <a:gd name="T20" fmla="*/ 8 w 52"/>
              <a:gd name="T21" fmla="*/ 12 h 41"/>
              <a:gd name="T22" fmla="*/ 10 w 52"/>
              <a:gd name="T23" fmla="*/ 13 h 41"/>
              <a:gd name="T24" fmla="*/ 20 w 52"/>
              <a:gd name="T25" fmla="*/ 23 h 41"/>
              <a:gd name="T26" fmla="*/ 42 w 52"/>
              <a:gd name="T27" fmla="*/ 1 h 41"/>
              <a:gd name="T28" fmla="*/ 45 w 52"/>
              <a:gd name="T29" fmla="*/ 1 h 41"/>
              <a:gd name="T30" fmla="*/ 47 w 52"/>
              <a:gd name="T31" fmla="*/ 1 h 41"/>
              <a:gd name="T32" fmla="*/ 52 w 52"/>
              <a:gd name="T33" fmla="*/ 6 h 41"/>
              <a:gd name="T34" fmla="*/ 52 w 52"/>
              <a:gd name="T35" fmla="*/ 8 h 41"/>
              <a:gd name="T36" fmla="*/ 51 w 52"/>
              <a:gd name="T3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41">
                <a:moveTo>
                  <a:pt x="51" y="11"/>
                </a:moveTo>
                <a:cubicBezTo>
                  <a:pt x="27" y="35"/>
                  <a:pt x="27" y="35"/>
                  <a:pt x="27" y="35"/>
                </a:cubicBezTo>
                <a:cubicBezTo>
                  <a:pt x="22" y="40"/>
                  <a:pt x="22" y="40"/>
                  <a:pt x="22" y="40"/>
                </a:cubicBezTo>
                <a:cubicBezTo>
                  <a:pt x="21" y="40"/>
                  <a:pt x="21" y="41"/>
                  <a:pt x="20" y="41"/>
                </a:cubicBezTo>
                <a:cubicBezTo>
                  <a:pt x="19" y="40"/>
                  <a:pt x="18" y="40"/>
                  <a:pt x="17" y="40"/>
                </a:cubicBezTo>
                <a:cubicBezTo>
                  <a:pt x="13" y="35"/>
                  <a:pt x="13" y="35"/>
                  <a:pt x="13" y="35"/>
                </a:cubicBezTo>
                <a:cubicBezTo>
                  <a:pt x="1" y="22"/>
                  <a:pt x="1" y="22"/>
                  <a:pt x="1" y="22"/>
                </a:cubicBezTo>
                <a:cubicBezTo>
                  <a:pt x="0" y="22"/>
                  <a:pt x="0" y="21"/>
                  <a:pt x="0" y="20"/>
                </a:cubicBezTo>
                <a:cubicBezTo>
                  <a:pt x="0" y="19"/>
                  <a:pt x="0" y="18"/>
                  <a:pt x="1" y="18"/>
                </a:cubicBezTo>
                <a:cubicBezTo>
                  <a:pt x="5" y="13"/>
                  <a:pt x="5" y="13"/>
                  <a:pt x="5" y="13"/>
                </a:cubicBezTo>
                <a:cubicBezTo>
                  <a:pt x="6" y="13"/>
                  <a:pt x="7" y="12"/>
                  <a:pt x="8" y="12"/>
                </a:cubicBezTo>
                <a:cubicBezTo>
                  <a:pt x="9" y="12"/>
                  <a:pt x="9" y="13"/>
                  <a:pt x="10" y="13"/>
                </a:cubicBezTo>
                <a:cubicBezTo>
                  <a:pt x="20" y="23"/>
                  <a:pt x="20" y="23"/>
                  <a:pt x="20" y="23"/>
                </a:cubicBezTo>
                <a:cubicBezTo>
                  <a:pt x="42" y="1"/>
                  <a:pt x="42" y="1"/>
                  <a:pt x="42" y="1"/>
                </a:cubicBezTo>
                <a:cubicBezTo>
                  <a:pt x="43" y="1"/>
                  <a:pt x="44" y="0"/>
                  <a:pt x="45" y="1"/>
                </a:cubicBezTo>
                <a:cubicBezTo>
                  <a:pt x="46" y="1"/>
                  <a:pt x="46" y="1"/>
                  <a:pt x="47" y="1"/>
                </a:cubicBezTo>
                <a:cubicBezTo>
                  <a:pt x="52" y="6"/>
                  <a:pt x="52" y="6"/>
                  <a:pt x="52" y="6"/>
                </a:cubicBezTo>
                <a:cubicBezTo>
                  <a:pt x="52" y="7"/>
                  <a:pt x="52" y="8"/>
                  <a:pt x="52" y="8"/>
                </a:cubicBezTo>
                <a:cubicBezTo>
                  <a:pt x="52" y="9"/>
                  <a:pt x="52" y="10"/>
                  <a:pt x="51" y="11"/>
                </a:cubicBezTo>
                <a:close/>
              </a:path>
            </a:pathLst>
          </a:custGeom>
          <a:solidFill>
            <a:schemeClr val="accent1">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68" name="Title 2"/>
          <p:cNvSpPr>
            <a:spLocks noChangeArrowheads="1"/>
          </p:cNvSpPr>
          <p:nvPr/>
        </p:nvSpPr>
        <p:spPr bwMode="auto">
          <a:xfrm>
            <a:off x="4839906" y="2083074"/>
            <a:ext cx="123219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chemeClr val="accent3"/>
                </a:solidFill>
                <a:latin typeface="Arial Black" panose="020B0A04020102020204" pitchFamily="34" charset="0"/>
              </a:rPr>
              <a:t>ACTIVITY9</a:t>
            </a:r>
            <a:endParaRPr lang="en-US" altLang="en-US" sz="1600" dirty="0">
              <a:solidFill>
                <a:schemeClr val="accent3"/>
              </a:solidFill>
            </a:endParaRPr>
          </a:p>
        </p:txBody>
      </p:sp>
      <p:sp>
        <p:nvSpPr>
          <p:cNvPr id="169" name="Textbox 2"/>
          <p:cNvSpPr txBox="1"/>
          <p:nvPr/>
        </p:nvSpPr>
        <p:spPr>
          <a:xfrm>
            <a:off x="4755217" y="2332554"/>
            <a:ext cx="2963844" cy="874299"/>
          </a:xfrm>
          <a:prstGeom prst="rect">
            <a:avLst/>
          </a:prstGeom>
          <a:noFill/>
        </p:spPr>
        <p:txBody>
          <a:bodyPr wrap="square" rtlCol="0">
            <a:normAutofit/>
          </a:bodyPr>
          <a:lstStyle/>
          <a:p>
            <a:pPr>
              <a:lnSpc>
                <a:spcPct val="150000"/>
              </a:lnSpc>
            </a:pPr>
            <a:endParaRPr lang="en-US" sz="800" dirty="0">
              <a:solidFill>
                <a:schemeClr val="tx2">
                  <a:lumMod val="75000"/>
                </a:schemeClr>
              </a:solidFill>
            </a:endParaRPr>
          </a:p>
        </p:txBody>
      </p:sp>
      <p:sp>
        <p:nvSpPr>
          <p:cNvPr id="15" name="Check Circle 1"/>
          <p:cNvSpPr>
            <a:spLocks noChangeArrowheads="1"/>
          </p:cNvSpPr>
          <p:nvPr/>
        </p:nvSpPr>
        <p:spPr bwMode="auto">
          <a:xfrm>
            <a:off x="4476495" y="1799408"/>
            <a:ext cx="191010" cy="191010"/>
          </a:xfrm>
          <a:prstGeom prst="ellipse">
            <a:avLst/>
          </a:prstGeom>
          <a:solidFill>
            <a:srgbClr val="FFFFFF"/>
          </a:solidFill>
          <a:ln w="19050"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16" name="Line 1"/>
          <p:cNvSpPr>
            <a:spLocks noChangeShapeType="1"/>
          </p:cNvSpPr>
          <p:nvPr/>
        </p:nvSpPr>
        <p:spPr bwMode="auto">
          <a:xfrm flipH="1">
            <a:off x="1393269" y="1894914"/>
            <a:ext cx="3019556" cy="0"/>
          </a:xfrm>
          <a:prstGeom prst="line">
            <a:avLst/>
          </a:prstGeom>
          <a:noFill/>
          <a:ln w="19050" cap="rnd">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7" name="Check Mark 1"/>
          <p:cNvSpPr>
            <a:spLocks/>
          </p:cNvSpPr>
          <p:nvPr/>
        </p:nvSpPr>
        <p:spPr bwMode="auto">
          <a:xfrm>
            <a:off x="4530614" y="1863078"/>
            <a:ext cx="82772" cy="63670"/>
          </a:xfrm>
          <a:custGeom>
            <a:avLst/>
            <a:gdLst>
              <a:gd name="T0" fmla="*/ 51 w 52"/>
              <a:gd name="T1" fmla="*/ 10 h 40"/>
              <a:gd name="T2" fmla="*/ 27 w 52"/>
              <a:gd name="T3" fmla="*/ 34 h 40"/>
              <a:gd name="T4" fmla="*/ 22 w 52"/>
              <a:gd name="T5" fmla="*/ 39 h 40"/>
              <a:gd name="T6" fmla="*/ 20 w 52"/>
              <a:gd name="T7" fmla="*/ 40 h 40"/>
              <a:gd name="T8" fmla="*/ 17 w 52"/>
              <a:gd name="T9" fmla="*/ 39 h 40"/>
              <a:gd name="T10" fmla="*/ 13 w 52"/>
              <a:gd name="T11" fmla="*/ 34 h 40"/>
              <a:gd name="T12" fmla="*/ 1 w 52"/>
              <a:gd name="T13" fmla="*/ 22 h 40"/>
              <a:gd name="T14" fmla="*/ 0 w 52"/>
              <a:gd name="T15" fmla="*/ 19 h 40"/>
              <a:gd name="T16" fmla="*/ 1 w 52"/>
              <a:gd name="T17" fmla="*/ 17 h 40"/>
              <a:gd name="T18" fmla="*/ 5 w 52"/>
              <a:gd name="T19" fmla="*/ 13 h 40"/>
              <a:gd name="T20" fmla="*/ 8 w 52"/>
              <a:gd name="T21" fmla="*/ 12 h 40"/>
              <a:gd name="T22" fmla="*/ 10 w 52"/>
              <a:gd name="T23" fmla="*/ 13 h 40"/>
              <a:gd name="T24" fmla="*/ 20 w 52"/>
              <a:gd name="T25" fmla="*/ 23 h 40"/>
              <a:gd name="T26" fmla="*/ 42 w 52"/>
              <a:gd name="T27" fmla="*/ 1 h 40"/>
              <a:gd name="T28" fmla="*/ 45 w 52"/>
              <a:gd name="T29" fmla="*/ 0 h 40"/>
              <a:gd name="T30" fmla="*/ 47 w 52"/>
              <a:gd name="T31" fmla="*/ 1 h 40"/>
              <a:gd name="T32" fmla="*/ 52 w 52"/>
              <a:gd name="T33" fmla="*/ 5 h 40"/>
              <a:gd name="T34" fmla="*/ 52 w 52"/>
              <a:gd name="T35" fmla="*/ 8 h 40"/>
              <a:gd name="T36" fmla="*/ 51 w 52"/>
              <a:gd name="T3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40">
                <a:moveTo>
                  <a:pt x="51" y="10"/>
                </a:moveTo>
                <a:cubicBezTo>
                  <a:pt x="27" y="34"/>
                  <a:pt x="27" y="34"/>
                  <a:pt x="27" y="34"/>
                </a:cubicBezTo>
                <a:cubicBezTo>
                  <a:pt x="22" y="39"/>
                  <a:pt x="22" y="39"/>
                  <a:pt x="22" y="39"/>
                </a:cubicBezTo>
                <a:cubicBezTo>
                  <a:pt x="21" y="40"/>
                  <a:pt x="21" y="40"/>
                  <a:pt x="20" y="40"/>
                </a:cubicBezTo>
                <a:cubicBezTo>
                  <a:pt x="19" y="40"/>
                  <a:pt x="18" y="39"/>
                  <a:pt x="17" y="39"/>
                </a:cubicBezTo>
                <a:cubicBezTo>
                  <a:pt x="13" y="34"/>
                  <a:pt x="13" y="34"/>
                  <a:pt x="13" y="34"/>
                </a:cubicBezTo>
                <a:cubicBezTo>
                  <a:pt x="1" y="22"/>
                  <a:pt x="1" y="22"/>
                  <a:pt x="1" y="22"/>
                </a:cubicBezTo>
                <a:cubicBezTo>
                  <a:pt x="0" y="21"/>
                  <a:pt x="0" y="20"/>
                  <a:pt x="0" y="19"/>
                </a:cubicBezTo>
                <a:cubicBezTo>
                  <a:pt x="0" y="19"/>
                  <a:pt x="0" y="18"/>
                  <a:pt x="1" y="17"/>
                </a:cubicBezTo>
                <a:cubicBezTo>
                  <a:pt x="5" y="13"/>
                  <a:pt x="5" y="13"/>
                  <a:pt x="5" y="13"/>
                </a:cubicBezTo>
                <a:cubicBezTo>
                  <a:pt x="6" y="12"/>
                  <a:pt x="7" y="12"/>
                  <a:pt x="8" y="12"/>
                </a:cubicBezTo>
                <a:cubicBezTo>
                  <a:pt x="9" y="12"/>
                  <a:pt x="9" y="12"/>
                  <a:pt x="10" y="13"/>
                </a:cubicBezTo>
                <a:cubicBezTo>
                  <a:pt x="20" y="23"/>
                  <a:pt x="20" y="23"/>
                  <a:pt x="20" y="23"/>
                </a:cubicBezTo>
                <a:cubicBezTo>
                  <a:pt x="42" y="1"/>
                  <a:pt x="42" y="1"/>
                  <a:pt x="42" y="1"/>
                </a:cubicBezTo>
                <a:cubicBezTo>
                  <a:pt x="43" y="0"/>
                  <a:pt x="44" y="0"/>
                  <a:pt x="45" y="0"/>
                </a:cubicBezTo>
                <a:cubicBezTo>
                  <a:pt x="46" y="0"/>
                  <a:pt x="46" y="0"/>
                  <a:pt x="47" y="1"/>
                </a:cubicBezTo>
                <a:cubicBezTo>
                  <a:pt x="52" y="5"/>
                  <a:pt x="52" y="5"/>
                  <a:pt x="52" y="5"/>
                </a:cubicBezTo>
                <a:cubicBezTo>
                  <a:pt x="52" y="6"/>
                  <a:pt x="52" y="7"/>
                  <a:pt x="52" y="8"/>
                </a:cubicBezTo>
                <a:cubicBezTo>
                  <a:pt x="52" y="9"/>
                  <a:pt x="52" y="9"/>
                  <a:pt x="51" y="10"/>
                </a:cubicBezTo>
                <a:close/>
              </a:path>
            </a:pathLst>
          </a:custGeom>
          <a:solidFill>
            <a:schemeClr val="accent1">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64" name="Title 1"/>
          <p:cNvSpPr>
            <a:spLocks noChangeArrowheads="1"/>
          </p:cNvSpPr>
          <p:nvPr/>
        </p:nvSpPr>
        <p:spPr bwMode="auto">
          <a:xfrm>
            <a:off x="3059620" y="301570"/>
            <a:ext cx="123219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1600" b="1" dirty="0">
                <a:solidFill>
                  <a:schemeClr val="accent2"/>
                </a:solidFill>
                <a:latin typeface="Arial Black" panose="020B0A04020102020204" pitchFamily="34" charset="0"/>
              </a:rPr>
              <a:t>ACTIVITY8</a:t>
            </a:r>
            <a:endParaRPr lang="en-US" altLang="en-US" sz="1600" dirty="0">
              <a:solidFill>
                <a:schemeClr val="accent2"/>
              </a:solidFill>
            </a:endParaRPr>
          </a:p>
        </p:txBody>
      </p:sp>
      <p:sp>
        <p:nvSpPr>
          <p:cNvPr id="165" name="Textbox 1"/>
          <p:cNvSpPr txBox="1"/>
          <p:nvPr/>
        </p:nvSpPr>
        <p:spPr>
          <a:xfrm>
            <a:off x="990600" y="551049"/>
            <a:ext cx="3422158" cy="1519051"/>
          </a:xfrm>
          <a:prstGeom prst="rect">
            <a:avLst/>
          </a:prstGeom>
          <a:noFill/>
        </p:spPr>
        <p:txBody>
          <a:bodyPr wrap="square" rtlCol="0">
            <a:noAutofit/>
          </a:bodyPr>
          <a:lstStyle/>
          <a:p>
            <a:pPr algn="r">
              <a:lnSpc>
                <a:spcPct val="150000"/>
              </a:lnSpc>
            </a:pPr>
            <a:r>
              <a:rPr lang="en-US" sz="1400" b="1" dirty="0" smtClean="0">
                <a:solidFill>
                  <a:schemeClr val="tx2">
                    <a:lumMod val="75000"/>
                  </a:schemeClr>
                </a:solidFill>
              </a:rPr>
              <a:t>“Inclusion and non-segregation in non-formal school activities to combat school </a:t>
            </a:r>
            <a:r>
              <a:rPr lang="en-US" sz="1400" b="1" dirty="0" err="1" smtClean="0">
                <a:solidFill>
                  <a:schemeClr val="tx2">
                    <a:lumMod val="75000"/>
                  </a:schemeClr>
                </a:solidFill>
              </a:rPr>
              <a:t>droput</a:t>
            </a:r>
            <a:r>
              <a:rPr lang="en-US" sz="1400" b="1" dirty="0" smtClean="0">
                <a:solidFill>
                  <a:schemeClr val="tx2">
                    <a:lumMod val="75000"/>
                  </a:schemeClr>
                </a:solidFill>
              </a:rPr>
              <a:t>”-local event –September 2020</a:t>
            </a:r>
          </a:p>
          <a:p>
            <a:pPr algn="r">
              <a:lnSpc>
                <a:spcPct val="150000"/>
              </a:lnSpc>
            </a:pPr>
            <a:endParaRPr lang="en-US" sz="1400" b="1" dirty="0">
              <a:solidFill>
                <a:schemeClr val="tx2">
                  <a:lumMod val="75000"/>
                </a:schemeClr>
              </a:solidFill>
            </a:endParaRPr>
          </a:p>
        </p:txBody>
      </p:sp>
      <p:sp>
        <p:nvSpPr>
          <p:cNvPr id="23" name="Dreptunghi 22"/>
          <p:cNvSpPr/>
          <p:nvPr/>
        </p:nvSpPr>
        <p:spPr>
          <a:xfrm>
            <a:off x="6159500" y="431800"/>
            <a:ext cx="2733426" cy="646331"/>
          </a:xfrm>
          <a:prstGeom prst="rect">
            <a:avLst/>
          </a:prstGeom>
        </p:spPr>
        <p:txBody>
          <a:bodyPr wrap="square">
            <a:spAutoFit/>
          </a:bodyPr>
          <a:lstStyle/>
          <a:p>
            <a:pPr algn="ctr" defTabSz="685800"/>
            <a:r>
              <a:rPr lang="en-US" altLang="en-US" b="1" dirty="0" smtClean="0">
                <a:solidFill>
                  <a:schemeClr val="tx2"/>
                </a:solidFill>
                <a:latin typeface="Arial Black" panose="020B0A04020102020204" pitchFamily="34" charset="0"/>
              </a:rPr>
              <a:t>The second year 2020-2021</a:t>
            </a:r>
            <a:endParaRPr lang="en-US" altLang="en-US" dirty="0">
              <a:solidFill>
                <a:schemeClr val="tx2"/>
              </a:solidFill>
            </a:endParaRPr>
          </a:p>
        </p:txBody>
      </p:sp>
      <p:sp>
        <p:nvSpPr>
          <p:cNvPr id="25" name="CasetăText 24"/>
          <p:cNvSpPr txBox="1"/>
          <p:nvPr/>
        </p:nvSpPr>
        <p:spPr>
          <a:xfrm>
            <a:off x="4737100" y="2349500"/>
            <a:ext cx="2895600" cy="923330"/>
          </a:xfrm>
          <a:prstGeom prst="rect">
            <a:avLst/>
          </a:prstGeom>
          <a:noFill/>
        </p:spPr>
        <p:txBody>
          <a:bodyPr wrap="square" rtlCol="0">
            <a:spAutoFit/>
          </a:bodyPr>
          <a:lstStyle/>
          <a:p>
            <a:r>
              <a:rPr lang="en-US" dirty="0" smtClean="0"/>
              <a:t>Short-term joint staff training events- London-October 2020</a:t>
            </a:r>
            <a:endParaRPr lang="ro-RO" dirty="0"/>
          </a:p>
        </p:txBody>
      </p:sp>
      <p:sp>
        <p:nvSpPr>
          <p:cNvPr id="26" name="CasetăText 25"/>
          <p:cNvSpPr txBox="1"/>
          <p:nvPr/>
        </p:nvSpPr>
        <p:spPr>
          <a:xfrm>
            <a:off x="1054100" y="3619500"/>
            <a:ext cx="3378200" cy="1338828"/>
          </a:xfrm>
          <a:prstGeom prst="rect">
            <a:avLst/>
          </a:prstGeom>
          <a:noFill/>
        </p:spPr>
        <p:txBody>
          <a:bodyPr wrap="square" rtlCol="0">
            <a:spAutoFit/>
          </a:bodyPr>
          <a:lstStyle/>
          <a:p>
            <a:pPr algn="r">
              <a:lnSpc>
                <a:spcPct val="150000"/>
              </a:lnSpc>
            </a:pPr>
            <a:r>
              <a:rPr lang="en-US" b="1" dirty="0" smtClean="0">
                <a:solidFill>
                  <a:schemeClr val="tx2">
                    <a:lumMod val="75000"/>
                  </a:schemeClr>
                </a:solidFill>
              </a:rPr>
              <a:t>The third </a:t>
            </a:r>
            <a:r>
              <a:rPr lang="en-US" b="1" dirty="0" err="1" smtClean="0">
                <a:solidFill>
                  <a:schemeClr val="tx2">
                    <a:lumMod val="75000"/>
                  </a:schemeClr>
                </a:solidFill>
              </a:rPr>
              <a:t>eTwinning</a:t>
            </a:r>
            <a:r>
              <a:rPr lang="en-US" b="1" dirty="0" smtClean="0">
                <a:solidFill>
                  <a:schemeClr val="tx2">
                    <a:lumMod val="75000"/>
                  </a:schemeClr>
                </a:solidFill>
              </a:rPr>
              <a:t> meeting with students</a:t>
            </a:r>
          </a:p>
          <a:p>
            <a:pPr algn="r">
              <a:lnSpc>
                <a:spcPct val="150000"/>
              </a:lnSpc>
            </a:pPr>
            <a:r>
              <a:rPr lang="en-US" b="1" dirty="0" smtClean="0">
                <a:solidFill>
                  <a:schemeClr val="tx2">
                    <a:lumMod val="75000"/>
                  </a:schemeClr>
                </a:solidFill>
              </a:rPr>
              <a:t>November 2020</a:t>
            </a:r>
          </a:p>
        </p:txBody>
      </p:sp>
      <p:sp>
        <p:nvSpPr>
          <p:cNvPr id="27" name="CasetăText 26"/>
          <p:cNvSpPr txBox="1"/>
          <p:nvPr/>
        </p:nvSpPr>
        <p:spPr>
          <a:xfrm>
            <a:off x="4775200" y="5295900"/>
            <a:ext cx="3746500" cy="646331"/>
          </a:xfrm>
          <a:prstGeom prst="rect">
            <a:avLst/>
          </a:prstGeom>
          <a:noFill/>
        </p:spPr>
        <p:txBody>
          <a:bodyPr wrap="square" rtlCol="0">
            <a:spAutoFit/>
          </a:bodyPr>
          <a:lstStyle/>
          <a:p>
            <a:r>
              <a:rPr lang="en-US" dirty="0" smtClean="0"/>
              <a:t>The four </a:t>
            </a:r>
            <a:r>
              <a:rPr lang="en-US" dirty="0" err="1" smtClean="0"/>
              <a:t>etwinning</a:t>
            </a:r>
            <a:r>
              <a:rPr lang="en-US" dirty="0" smtClean="0"/>
              <a:t> virtual meetings-December 2020</a:t>
            </a:r>
            <a:endParaRPr lang="ro-RO" dirty="0"/>
          </a:p>
        </p:txBody>
      </p:sp>
    </p:spTree>
    <p:extLst>
      <p:ext uri="{BB962C8B-B14F-4D97-AF65-F5344CB8AC3E}">
        <p14:creationId xmlns:p14="http://schemas.microsoft.com/office/powerpoint/2010/main" xmlns="" val="1989873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fade">
                                      <p:cBhvr>
                                        <p:cTn id="17" dur="500"/>
                                        <p:tgtEl>
                                          <p:spTgt spid="164"/>
                                        </p:tgtEl>
                                      </p:cBhvr>
                                    </p:animEffect>
                                    <p:anim calcmode="lin" valueType="num">
                                      <p:cBhvr>
                                        <p:cTn id="18" dur="500" fill="hold"/>
                                        <p:tgtEl>
                                          <p:spTgt spid="164"/>
                                        </p:tgtEl>
                                        <p:attrNameLst>
                                          <p:attrName>ppt_x</p:attrName>
                                        </p:attrNameLst>
                                      </p:cBhvr>
                                      <p:tavLst>
                                        <p:tav tm="0">
                                          <p:val>
                                            <p:strVal val="#ppt_x"/>
                                          </p:val>
                                        </p:tav>
                                        <p:tav tm="100000">
                                          <p:val>
                                            <p:strVal val="#ppt_x"/>
                                          </p:val>
                                        </p:tav>
                                      </p:tavLst>
                                    </p:anim>
                                    <p:anim calcmode="lin" valueType="num">
                                      <p:cBhvr>
                                        <p:cTn id="19" dur="500" fill="hold"/>
                                        <p:tgtEl>
                                          <p:spTgt spid="16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65"/>
                                        </p:tgtEl>
                                        <p:attrNameLst>
                                          <p:attrName>style.visibility</p:attrName>
                                        </p:attrNameLst>
                                      </p:cBhvr>
                                      <p:to>
                                        <p:strVal val="visible"/>
                                      </p:to>
                                    </p:set>
                                    <p:animEffect transition="in" filter="fade">
                                      <p:cBhvr>
                                        <p:cTn id="23" dur="500"/>
                                        <p:tgtEl>
                                          <p:spTgt spid="165"/>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3000"/>
                            </p:stCondLst>
                            <p:childTnLst>
                              <p:par>
                                <p:cTn id="35" presetID="47" presetClass="entr" presetSubtype="0" fill="hold" grpId="0" nodeType="afterEffect">
                                  <p:stCondLst>
                                    <p:cond delay="0"/>
                                  </p:stCondLst>
                                  <p:childTnLst>
                                    <p:set>
                                      <p:cBhvr>
                                        <p:cTn id="36" dur="1" fill="hold">
                                          <p:stCondLst>
                                            <p:cond delay="0"/>
                                          </p:stCondLst>
                                        </p:cTn>
                                        <p:tgtEl>
                                          <p:spTgt spid="168"/>
                                        </p:tgtEl>
                                        <p:attrNameLst>
                                          <p:attrName>style.visibility</p:attrName>
                                        </p:attrNameLst>
                                      </p:cBhvr>
                                      <p:to>
                                        <p:strVal val="visible"/>
                                      </p:to>
                                    </p:set>
                                    <p:animEffect transition="in" filter="fade">
                                      <p:cBhvr>
                                        <p:cTn id="37" dur="500"/>
                                        <p:tgtEl>
                                          <p:spTgt spid="168"/>
                                        </p:tgtEl>
                                      </p:cBhvr>
                                    </p:animEffect>
                                    <p:anim calcmode="lin" valueType="num">
                                      <p:cBhvr>
                                        <p:cTn id="38" dur="500" fill="hold"/>
                                        <p:tgtEl>
                                          <p:spTgt spid="168"/>
                                        </p:tgtEl>
                                        <p:attrNameLst>
                                          <p:attrName>ppt_x</p:attrName>
                                        </p:attrNameLst>
                                      </p:cBhvr>
                                      <p:tavLst>
                                        <p:tav tm="0">
                                          <p:val>
                                            <p:strVal val="#ppt_x"/>
                                          </p:val>
                                        </p:tav>
                                        <p:tav tm="100000">
                                          <p:val>
                                            <p:strVal val="#ppt_x"/>
                                          </p:val>
                                        </p:tav>
                                      </p:tavLst>
                                    </p:anim>
                                    <p:anim calcmode="lin" valueType="num">
                                      <p:cBhvr>
                                        <p:cTn id="39" dur="500" fill="hold"/>
                                        <p:tgtEl>
                                          <p:spTgt spid="168"/>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0" presetClass="entr" presetSubtype="0" fill="hold" grpId="0" nodeType="afterEffect" nodePh="1">
                                  <p:stCondLst>
                                    <p:cond delay="0"/>
                                  </p:stCondLst>
                                  <p:endCondLst>
                                    <p:cond evt="begin" delay="0">
                                      <p:tn val="41"/>
                                    </p:cond>
                                  </p:endCondLst>
                                  <p:childTnLst>
                                    <p:set>
                                      <p:cBhvr>
                                        <p:cTn id="42" dur="1" fill="hold">
                                          <p:stCondLst>
                                            <p:cond delay="0"/>
                                          </p:stCondLst>
                                        </p:cTn>
                                        <p:tgtEl>
                                          <p:spTgt spid="169"/>
                                        </p:tgtEl>
                                        <p:attrNameLst>
                                          <p:attrName>style.visibility</p:attrName>
                                        </p:attrNameLst>
                                      </p:cBhvr>
                                      <p:to>
                                        <p:strVal val="visible"/>
                                      </p:to>
                                    </p:set>
                                    <p:animEffect transition="in" filter="fade">
                                      <p:cBhvr>
                                        <p:cTn id="43" dur="500"/>
                                        <p:tgtEl>
                                          <p:spTgt spid="169"/>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right)">
                                      <p:cBhvr>
                                        <p:cTn id="53" dur="500"/>
                                        <p:tgtEl>
                                          <p:spTgt spid="10"/>
                                        </p:tgtEl>
                                      </p:cBhvr>
                                    </p:animEffect>
                                  </p:childTnLst>
                                </p:cTn>
                              </p:par>
                            </p:childTnLst>
                          </p:cTn>
                        </p:par>
                        <p:par>
                          <p:cTn id="54" fill="hold">
                            <p:stCondLst>
                              <p:cond delay="5000"/>
                            </p:stCondLst>
                            <p:childTnLst>
                              <p:par>
                                <p:cTn id="55" presetID="47" presetClass="entr" presetSubtype="0" fill="hold" grpId="0" nodeType="afterEffect">
                                  <p:stCondLst>
                                    <p:cond delay="0"/>
                                  </p:stCondLst>
                                  <p:childTnLst>
                                    <p:set>
                                      <p:cBhvr>
                                        <p:cTn id="56" dur="1" fill="hold">
                                          <p:stCondLst>
                                            <p:cond delay="0"/>
                                          </p:stCondLst>
                                        </p:cTn>
                                        <p:tgtEl>
                                          <p:spTgt spid="166"/>
                                        </p:tgtEl>
                                        <p:attrNameLst>
                                          <p:attrName>style.visibility</p:attrName>
                                        </p:attrNameLst>
                                      </p:cBhvr>
                                      <p:to>
                                        <p:strVal val="visible"/>
                                      </p:to>
                                    </p:set>
                                    <p:animEffect transition="in" filter="fade">
                                      <p:cBhvr>
                                        <p:cTn id="57" dur="500"/>
                                        <p:tgtEl>
                                          <p:spTgt spid="166"/>
                                        </p:tgtEl>
                                      </p:cBhvr>
                                    </p:animEffect>
                                    <p:anim calcmode="lin" valueType="num">
                                      <p:cBhvr>
                                        <p:cTn id="58" dur="500" fill="hold"/>
                                        <p:tgtEl>
                                          <p:spTgt spid="166"/>
                                        </p:tgtEl>
                                        <p:attrNameLst>
                                          <p:attrName>ppt_x</p:attrName>
                                        </p:attrNameLst>
                                      </p:cBhvr>
                                      <p:tavLst>
                                        <p:tav tm="0">
                                          <p:val>
                                            <p:strVal val="#ppt_x"/>
                                          </p:val>
                                        </p:tav>
                                        <p:tav tm="100000">
                                          <p:val>
                                            <p:strVal val="#ppt_x"/>
                                          </p:val>
                                        </p:tav>
                                      </p:tavLst>
                                    </p:anim>
                                    <p:anim calcmode="lin" valueType="num">
                                      <p:cBhvr>
                                        <p:cTn id="59" dur="500" fill="hold"/>
                                        <p:tgtEl>
                                          <p:spTgt spid="16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167"/>
                                        </p:tgtEl>
                                        <p:attrNameLst>
                                          <p:attrName>style.visibility</p:attrName>
                                        </p:attrNameLst>
                                      </p:cBhvr>
                                      <p:to>
                                        <p:strVal val="visible"/>
                                      </p:to>
                                    </p:set>
                                    <p:animEffect transition="in" filter="fade">
                                      <p:cBhvr>
                                        <p:cTn id="63" dur="500"/>
                                        <p:tgtEl>
                                          <p:spTgt spid="167"/>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22"/>
                                        </p:tgtEl>
                                        <p:attrNameLst>
                                          <p:attrName>style.visibility</p:attrName>
                                        </p:attrNameLst>
                                      </p:cBhvr>
                                      <p:to>
                                        <p:strVal val="visible"/>
                                      </p:to>
                                    </p:set>
                                    <p:anim calcmode="lin" valueType="num">
                                      <p:cBhvr>
                                        <p:cTn id="67" dur="500" fill="hold"/>
                                        <p:tgtEl>
                                          <p:spTgt spid="122"/>
                                        </p:tgtEl>
                                        <p:attrNameLst>
                                          <p:attrName>ppt_w</p:attrName>
                                        </p:attrNameLst>
                                      </p:cBhvr>
                                      <p:tavLst>
                                        <p:tav tm="0">
                                          <p:val>
                                            <p:fltVal val="0"/>
                                          </p:val>
                                        </p:tav>
                                        <p:tav tm="100000">
                                          <p:val>
                                            <p:strVal val="#ppt_w"/>
                                          </p:val>
                                        </p:tav>
                                      </p:tavLst>
                                    </p:anim>
                                    <p:anim calcmode="lin" valueType="num">
                                      <p:cBhvr>
                                        <p:cTn id="68" dur="500" fill="hold"/>
                                        <p:tgtEl>
                                          <p:spTgt spid="122"/>
                                        </p:tgtEl>
                                        <p:attrNameLst>
                                          <p:attrName>ppt_h</p:attrName>
                                        </p:attrNameLst>
                                      </p:cBhvr>
                                      <p:tavLst>
                                        <p:tav tm="0">
                                          <p:val>
                                            <p:fltVal val="0"/>
                                          </p:val>
                                        </p:tav>
                                        <p:tav tm="100000">
                                          <p:val>
                                            <p:strVal val="#ppt_h"/>
                                          </p:val>
                                        </p:tav>
                                      </p:tavLst>
                                    </p:anim>
                                    <p:animEffect transition="in" filter="fade">
                                      <p:cBhvr>
                                        <p:cTn id="69" dur="500"/>
                                        <p:tgtEl>
                                          <p:spTgt spid="122"/>
                                        </p:tgtEl>
                                      </p:cBhvr>
                                    </p:animEffect>
                                  </p:childTnLst>
                                </p:cTn>
                              </p:par>
                            </p:childTnLst>
                          </p:cTn>
                        </p:par>
                        <p:par>
                          <p:cTn id="70" fill="hold">
                            <p:stCondLst>
                              <p:cond delay="6500"/>
                            </p:stCondLst>
                            <p:childTnLst>
                              <p:par>
                                <p:cTn id="71" presetID="22" presetClass="entr" presetSubtype="8" fill="hold" grpId="0" nodeType="afterEffect">
                                  <p:stCondLst>
                                    <p:cond delay="0"/>
                                  </p:stCondLst>
                                  <p:childTnLst>
                                    <p:set>
                                      <p:cBhvr>
                                        <p:cTn id="72" dur="1" fill="hold">
                                          <p:stCondLst>
                                            <p:cond delay="0"/>
                                          </p:stCondLst>
                                        </p:cTn>
                                        <p:tgtEl>
                                          <p:spTgt spid="123"/>
                                        </p:tgtEl>
                                        <p:attrNameLst>
                                          <p:attrName>style.visibility</p:attrName>
                                        </p:attrNameLst>
                                      </p:cBhvr>
                                      <p:to>
                                        <p:strVal val="visible"/>
                                      </p:to>
                                    </p:set>
                                    <p:animEffect transition="in" filter="wipe(left)">
                                      <p:cBhvr>
                                        <p:cTn id="73" dur="500"/>
                                        <p:tgtEl>
                                          <p:spTgt spid="123"/>
                                        </p:tgtEl>
                                      </p:cBhvr>
                                    </p:animEffect>
                                  </p:childTnLst>
                                </p:cTn>
                              </p:par>
                            </p:childTnLst>
                          </p:cTn>
                        </p:par>
                        <p:par>
                          <p:cTn id="74" fill="hold">
                            <p:stCondLst>
                              <p:cond delay="7000"/>
                            </p:stCondLst>
                            <p:childTnLst>
                              <p:par>
                                <p:cTn id="75" presetID="47" presetClass="entr" presetSubtype="0" fill="hold" grpId="0" nodeType="afterEffect">
                                  <p:stCondLst>
                                    <p:cond delay="0"/>
                                  </p:stCondLst>
                                  <p:childTnLst>
                                    <p:set>
                                      <p:cBhvr>
                                        <p:cTn id="76" dur="1" fill="hold">
                                          <p:stCondLst>
                                            <p:cond delay="0"/>
                                          </p:stCondLst>
                                        </p:cTn>
                                        <p:tgtEl>
                                          <p:spTgt spid="170"/>
                                        </p:tgtEl>
                                        <p:attrNameLst>
                                          <p:attrName>style.visibility</p:attrName>
                                        </p:attrNameLst>
                                      </p:cBhvr>
                                      <p:to>
                                        <p:strVal val="visible"/>
                                      </p:to>
                                    </p:set>
                                    <p:animEffect transition="in" filter="fade">
                                      <p:cBhvr>
                                        <p:cTn id="77" dur="500"/>
                                        <p:tgtEl>
                                          <p:spTgt spid="170"/>
                                        </p:tgtEl>
                                      </p:cBhvr>
                                    </p:animEffect>
                                    <p:anim calcmode="lin" valueType="num">
                                      <p:cBhvr>
                                        <p:cTn id="78" dur="500" fill="hold"/>
                                        <p:tgtEl>
                                          <p:spTgt spid="170"/>
                                        </p:tgtEl>
                                        <p:attrNameLst>
                                          <p:attrName>ppt_x</p:attrName>
                                        </p:attrNameLst>
                                      </p:cBhvr>
                                      <p:tavLst>
                                        <p:tav tm="0">
                                          <p:val>
                                            <p:strVal val="#ppt_x"/>
                                          </p:val>
                                        </p:tav>
                                        <p:tav tm="100000">
                                          <p:val>
                                            <p:strVal val="#ppt_x"/>
                                          </p:val>
                                        </p:tav>
                                      </p:tavLst>
                                    </p:anim>
                                    <p:anim calcmode="lin" valueType="num">
                                      <p:cBhvr>
                                        <p:cTn id="79" dur="500" fill="hold"/>
                                        <p:tgtEl>
                                          <p:spTgt spid="170"/>
                                        </p:tgtEl>
                                        <p:attrNameLst>
                                          <p:attrName>ppt_y</p:attrName>
                                        </p:attrNameLst>
                                      </p:cBhvr>
                                      <p:tavLst>
                                        <p:tav tm="0">
                                          <p:val>
                                            <p:strVal val="#ppt_y-.1"/>
                                          </p:val>
                                        </p:tav>
                                        <p:tav tm="100000">
                                          <p:val>
                                            <p:strVal val="#ppt_y"/>
                                          </p:val>
                                        </p:tav>
                                      </p:tavLst>
                                    </p:anim>
                                  </p:childTnLst>
                                </p:cTn>
                              </p:par>
                            </p:childTnLst>
                          </p:cTn>
                        </p:par>
                        <p:par>
                          <p:cTn id="80" fill="hold">
                            <p:stCondLst>
                              <p:cond delay="7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71"/>
                                        </p:tgtEl>
                                        <p:attrNameLst>
                                          <p:attrName>style.visibility</p:attrName>
                                        </p:attrNameLst>
                                      </p:cBhvr>
                                      <p:to>
                                        <p:strVal val="visible"/>
                                      </p:to>
                                    </p:set>
                                    <p:animEffect transition="in" filter="fade">
                                      <p:cBhvr>
                                        <p:cTn id="83" dur="500"/>
                                        <p:tgtEl>
                                          <p:spTgt spid="17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wipe(left)">
                                      <p:cBhvr>
                                        <p:cTn id="88" dur="250"/>
                                        <p:tgtEl>
                                          <p:spTgt spid="1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wipe(left)">
                                      <p:cBhvr>
                                        <p:cTn id="93" dur="250"/>
                                        <p:tgtEl>
                                          <p:spTgt spid="14"/>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wipe(left)">
                                      <p:cBhvr>
                                        <p:cTn id="98" dur="250"/>
                                        <p:tgtEl>
                                          <p:spTgt spid="11"/>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24"/>
                                        </p:tgtEl>
                                        <p:attrNameLst>
                                          <p:attrName>style.visibility</p:attrName>
                                        </p:attrNameLst>
                                      </p:cBhvr>
                                      <p:to>
                                        <p:strVal val="visible"/>
                                      </p:to>
                                    </p:set>
                                    <p:animEffect transition="in" filter="wipe(left)">
                                      <p:cBhvr>
                                        <p:cTn id="103" dur="25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3" grpId="0" animBg="1"/>
      <p:bldP spid="124" grpId="0" animBg="1"/>
      <p:bldP spid="170" grpId="0"/>
      <p:bldP spid="171" grpId="0"/>
      <p:bldP spid="9" grpId="0" animBg="1"/>
      <p:bldP spid="10" grpId="0" animBg="1"/>
      <p:bldP spid="11" grpId="0" animBg="1"/>
      <p:bldP spid="166" grpId="0"/>
      <p:bldP spid="167" grpId="0"/>
      <p:bldP spid="12" grpId="0" animBg="1"/>
      <p:bldP spid="13" grpId="0" animBg="1"/>
      <p:bldP spid="14" grpId="0" animBg="1"/>
      <p:bldP spid="168" grpId="0"/>
      <p:bldP spid="169" grpId="0"/>
      <p:bldP spid="15" grpId="0" animBg="1"/>
      <p:bldP spid="16" grpId="0" animBg="1"/>
      <p:bldP spid="17" grpId="0" animBg="1"/>
      <p:bldP spid="164" grpId="0"/>
      <p:bldP spid="1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nector Line"/>
          <p:cNvSpPr>
            <a:spLocks noChangeShapeType="1"/>
          </p:cNvSpPr>
          <p:nvPr/>
        </p:nvSpPr>
        <p:spPr bwMode="auto">
          <a:xfrm flipV="1">
            <a:off x="4572001" y="0"/>
            <a:ext cx="0" cy="4770454"/>
          </a:xfrm>
          <a:prstGeom prst="line">
            <a:avLst/>
          </a:prstGeom>
          <a:noFill/>
          <a:ln w="30163" cap="rnd">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Check Circle 3"/>
          <p:cNvSpPr>
            <a:spLocks noChangeArrowheads="1"/>
          </p:cNvSpPr>
          <p:nvPr/>
        </p:nvSpPr>
        <p:spPr bwMode="auto">
          <a:xfrm>
            <a:off x="4476531" y="4694025"/>
            <a:ext cx="190938" cy="191072"/>
          </a:xfrm>
          <a:prstGeom prst="ellipse">
            <a:avLst/>
          </a:prstGeom>
          <a:solidFill>
            <a:srgbClr val="FFFFFF"/>
          </a:solidFill>
          <a:ln w="19050" cap="flat">
            <a:solidFill>
              <a:schemeClr val="accent6"/>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10" name="Line 3"/>
          <p:cNvSpPr>
            <a:spLocks noChangeShapeType="1"/>
          </p:cNvSpPr>
          <p:nvPr/>
        </p:nvSpPr>
        <p:spPr bwMode="auto">
          <a:xfrm flipH="1">
            <a:off x="1394460" y="4789561"/>
            <a:ext cx="3018424" cy="0"/>
          </a:xfrm>
          <a:prstGeom prst="line">
            <a:avLst/>
          </a:prstGeom>
          <a:noFill/>
          <a:ln w="19050" cap="rnd">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Check Mark 3"/>
          <p:cNvSpPr>
            <a:spLocks/>
          </p:cNvSpPr>
          <p:nvPr/>
        </p:nvSpPr>
        <p:spPr bwMode="auto">
          <a:xfrm>
            <a:off x="4530629" y="4759309"/>
            <a:ext cx="82741" cy="63691"/>
          </a:xfrm>
          <a:custGeom>
            <a:avLst/>
            <a:gdLst>
              <a:gd name="T0" fmla="*/ 51 w 52"/>
              <a:gd name="T1" fmla="*/ 10 h 40"/>
              <a:gd name="T2" fmla="*/ 27 w 52"/>
              <a:gd name="T3" fmla="*/ 34 h 40"/>
              <a:gd name="T4" fmla="*/ 22 w 52"/>
              <a:gd name="T5" fmla="*/ 39 h 40"/>
              <a:gd name="T6" fmla="*/ 20 w 52"/>
              <a:gd name="T7" fmla="*/ 40 h 40"/>
              <a:gd name="T8" fmla="*/ 17 w 52"/>
              <a:gd name="T9" fmla="*/ 39 h 40"/>
              <a:gd name="T10" fmla="*/ 13 w 52"/>
              <a:gd name="T11" fmla="*/ 34 h 40"/>
              <a:gd name="T12" fmla="*/ 1 w 52"/>
              <a:gd name="T13" fmla="*/ 22 h 40"/>
              <a:gd name="T14" fmla="*/ 0 w 52"/>
              <a:gd name="T15" fmla="*/ 19 h 40"/>
              <a:gd name="T16" fmla="*/ 1 w 52"/>
              <a:gd name="T17" fmla="*/ 17 h 40"/>
              <a:gd name="T18" fmla="*/ 5 w 52"/>
              <a:gd name="T19" fmla="*/ 12 h 40"/>
              <a:gd name="T20" fmla="*/ 8 w 52"/>
              <a:gd name="T21" fmla="*/ 11 h 40"/>
              <a:gd name="T22" fmla="*/ 10 w 52"/>
              <a:gd name="T23" fmla="*/ 12 h 40"/>
              <a:gd name="T24" fmla="*/ 20 w 52"/>
              <a:gd name="T25" fmla="*/ 23 h 40"/>
              <a:gd name="T26" fmla="*/ 42 w 52"/>
              <a:gd name="T27" fmla="*/ 1 h 40"/>
              <a:gd name="T28" fmla="*/ 45 w 52"/>
              <a:gd name="T29" fmla="*/ 0 h 40"/>
              <a:gd name="T30" fmla="*/ 47 w 52"/>
              <a:gd name="T31" fmla="*/ 1 h 40"/>
              <a:gd name="T32" fmla="*/ 52 w 52"/>
              <a:gd name="T33" fmla="*/ 5 h 40"/>
              <a:gd name="T34" fmla="*/ 52 w 52"/>
              <a:gd name="T35" fmla="*/ 8 h 40"/>
              <a:gd name="T36" fmla="*/ 51 w 52"/>
              <a:gd name="T3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40">
                <a:moveTo>
                  <a:pt x="51" y="10"/>
                </a:moveTo>
                <a:cubicBezTo>
                  <a:pt x="27" y="34"/>
                  <a:pt x="27" y="34"/>
                  <a:pt x="27" y="34"/>
                </a:cubicBezTo>
                <a:cubicBezTo>
                  <a:pt x="22" y="39"/>
                  <a:pt x="22" y="39"/>
                  <a:pt x="22" y="39"/>
                </a:cubicBezTo>
                <a:cubicBezTo>
                  <a:pt x="21" y="39"/>
                  <a:pt x="21" y="40"/>
                  <a:pt x="20" y="40"/>
                </a:cubicBezTo>
                <a:cubicBezTo>
                  <a:pt x="19" y="40"/>
                  <a:pt x="18" y="39"/>
                  <a:pt x="17" y="39"/>
                </a:cubicBezTo>
                <a:cubicBezTo>
                  <a:pt x="13" y="34"/>
                  <a:pt x="13" y="34"/>
                  <a:pt x="13" y="34"/>
                </a:cubicBezTo>
                <a:cubicBezTo>
                  <a:pt x="1" y="22"/>
                  <a:pt x="1" y="22"/>
                  <a:pt x="1" y="22"/>
                </a:cubicBezTo>
                <a:cubicBezTo>
                  <a:pt x="0" y="21"/>
                  <a:pt x="0" y="20"/>
                  <a:pt x="0" y="19"/>
                </a:cubicBezTo>
                <a:cubicBezTo>
                  <a:pt x="0" y="18"/>
                  <a:pt x="0" y="18"/>
                  <a:pt x="1" y="17"/>
                </a:cubicBezTo>
                <a:cubicBezTo>
                  <a:pt x="5" y="12"/>
                  <a:pt x="5" y="12"/>
                  <a:pt x="5" y="12"/>
                </a:cubicBezTo>
                <a:cubicBezTo>
                  <a:pt x="6" y="12"/>
                  <a:pt x="7" y="11"/>
                  <a:pt x="8" y="11"/>
                </a:cubicBezTo>
                <a:cubicBezTo>
                  <a:pt x="9" y="11"/>
                  <a:pt x="9" y="12"/>
                  <a:pt x="10" y="12"/>
                </a:cubicBezTo>
                <a:cubicBezTo>
                  <a:pt x="20" y="23"/>
                  <a:pt x="20" y="23"/>
                  <a:pt x="20" y="23"/>
                </a:cubicBezTo>
                <a:cubicBezTo>
                  <a:pt x="42" y="1"/>
                  <a:pt x="42" y="1"/>
                  <a:pt x="42" y="1"/>
                </a:cubicBezTo>
                <a:cubicBezTo>
                  <a:pt x="43" y="0"/>
                  <a:pt x="44" y="0"/>
                  <a:pt x="45" y="0"/>
                </a:cubicBezTo>
                <a:cubicBezTo>
                  <a:pt x="46" y="0"/>
                  <a:pt x="46" y="0"/>
                  <a:pt x="47" y="1"/>
                </a:cubicBezTo>
                <a:cubicBezTo>
                  <a:pt x="52" y="5"/>
                  <a:pt x="52" y="5"/>
                  <a:pt x="52" y="5"/>
                </a:cubicBezTo>
                <a:cubicBezTo>
                  <a:pt x="52" y="6"/>
                  <a:pt x="52" y="7"/>
                  <a:pt x="52" y="8"/>
                </a:cubicBezTo>
                <a:cubicBezTo>
                  <a:pt x="52" y="8"/>
                  <a:pt x="52" y="9"/>
                  <a:pt x="51" y="10"/>
                </a:cubicBezTo>
                <a:close/>
              </a:path>
            </a:pathLst>
          </a:custGeom>
          <a:solidFill>
            <a:schemeClr val="accent1">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28" name="Title 3"/>
          <p:cNvSpPr>
            <a:spLocks noChangeArrowheads="1"/>
          </p:cNvSpPr>
          <p:nvPr/>
        </p:nvSpPr>
        <p:spPr bwMode="auto">
          <a:xfrm>
            <a:off x="1423987" y="3983554"/>
            <a:ext cx="3046413"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b="1" dirty="0">
                <a:solidFill>
                  <a:schemeClr val="accent6"/>
                </a:solidFill>
                <a:latin typeface="Arial Black" panose="020B0A04020102020204" pitchFamily="34" charset="0"/>
              </a:rPr>
              <a:t>PUBLIC </a:t>
            </a:r>
            <a:r>
              <a:rPr lang="en-US" altLang="en-US" b="1" dirty="0" smtClean="0">
                <a:solidFill>
                  <a:schemeClr val="accent6"/>
                </a:solidFill>
                <a:latin typeface="Arial Black" panose="020B0A04020102020204" pitchFamily="34" charset="0"/>
              </a:rPr>
              <a:t> FINAL EVENT</a:t>
            </a:r>
          </a:p>
          <a:p>
            <a:pPr algn="r" defTabSz="685800"/>
            <a:r>
              <a:rPr lang="en-US" altLang="en-US" b="1" dirty="0" smtClean="0">
                <a:solidFill>
                  <a:schemeClr val="accent6"/>
                </a:solidFill>
                <a:latin typeface="Arial Black" panose="020B0A04020102020204" pitchFamily="34" charset="0"/>
              </a:rPr>
              <a:t>June 2021</a:t>
            </a:r>
            <a:endParaRPr lang="en-US" altLang="en-US" dirty="0">
              <a:solidFill>
                <a:schemeClr val="accent6"/>
              </a:solidFill>
            </a:endParaRPr>
          </a:p>
        </p:txBody>
      </p:sp>
      <p:sp>
        <p:nvSpPr>
          <p:cNvPr id="129" name="TextBox 3"/>
          <p:cNvSpPr txBox="1"/>
          <p:nvPr/>
        </p:nvSpPr>
        <p:spPr>
          <a:xfrm>
            <a:off x="1401316" y="3915615"/>
            <a:ext cx="3119883" cy="874585"/>
          </a:xfrm>
          <a:prstGeom prst="rect">
            <a:avLst/>
          </a:prstGeom>
          <a:noFill/>
        </p:spPr>
        <p:txBody>
          <a:bodyPr wrap="square" rtlCol="0">
            <a:normAutofit/>
          </a:bodyPr>
          <a:lstStyle/>
          <a:p>
            <a:pPr algn="r">
              <a:lnSpc>
                <a:spcPct val="150000"/>
              </a:lnSpc>
            </a:pPr>
            <a:endParaRPr lang="en-US" sz="800" dirty="0">
              <a:solidFill>
                <a:schemeClr val="tx2">
                  <a:lumMod val="75000"/>
                </a:schemeClr>
              </a:solidFill>
            </a:endParaRPr>
          </a:p>
        </p:txBody>
      </p:sp>
      <p:sp>
        <p:nvSpPr>
          <p:cNvPr id="12" name="Check Circle 2"/>
          <p:cNvSpPr>
            <a:spLocks noChangeArrowheads="1"/>
          </p:cNvSpPr>
          <p:nvPr/>
        </p:nvSpPr>
        <p:spPr bwMode="auto">
          <a:xfrm>
            <a:off x="4476531" y="3375622"/>
            <a:ext cx="190938" cy="191072"/>
          </a:xfrm>
          <a:prstGeom prst="ellipse">
            <a:avLst/>
          </a:prstGeom>
          <a:solidFill>
            <a:srgbClr val="FFFFFF"/>
          </a:solidFill>
          <a:ln w="19050" cap="flat">
            <a:solidFill>
              <a:schemeClr val="accent4"/>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13" name="Line 2"/>
          <p:cNvSpPr>
            <a:spLocks noChangeShapeType="1"/>
          </p:cNvSpPr>
          <p:nvPr/>
        </p:nvSpPr>
        <p:spPr bwMode="auto">
          <a:xfrm flipH="1">
            <a:off x="4731116" y="3471159"/>
            <a:ext cx="3018424" cy="0"/>
          </a:xfrm>
          <a:prstGeom prst="line">
            <a:avLst/>
          </a:prstGeom>
          <a:noFill/>
          <a:ln w="19050" cap="rnd">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 name="Check Mark 2"/>
          <p:cNvSpPr>
            <a:spLocks/>
          </p:cNvSpPr>
          <p:nvPr/>
        </p:nvSpPr>
        <p:spPr bwMode="auto">
          <a:xfrm>
            <a:off x="4530629" y="3439313"/>
            <a:ext cx="82741" cy="63691"/>
          </a:xfrm>
          <a:custGeom>
            <a:avLst/>
            <a:gdLst>
              <a:gd name="T0" fmla="*/ 51 w 52"/>
              <a:gd name="T1" fmla="*/ 10 h 40"/>
              <a:gd name="T2" fmla="*/ 27 w 52"/>
              <a:gd name="T3" fmla="*/ 34 h 40"/>
              <a:gd name="T4" fmla="*/ 22 w 52"/>
              <a:gd name="T5" fmla="*/ 39 h 40"/>
              <a:gd name="T6" fmla="*/ 20 w 52"/>
              <a:gd name="T7" fmla="*/ 40 h 40"/>
              <a:gd name="T8" fmla="*/ 17 w 52"/>
              <a:gd name="T9" fmla="*/ 39 h 40"/>
              <a:gd name="T10" fmla="*/ 13 w 52"/>
              <a:gd name="T11" fmla="*/ 34 h 40"/>
              <a:gd name="T12" fmla="*/ 1 w 52"/>
              <a:gd name="T13" fmla="*/ 22 h 40"/>
              <a:gd name="T14" fmla="*/ 0 w 52"/>
              <a:gd name="T15" fmla="*/ 20 h 40"/>
              <a:gd name="T16" fmla="*/ 1 w 52"/>
              <a:gd name="T17" fmla="*/ 17 h 40"/>
              <a:gd name="T18" fmla="*/ 5 w 52"/>
              <a:gd name="T19" fmla="*/ 13 h 40"/>
              <a:gd name="T20" fmla="*/ 8 w 52"/>
              <a:gd name="T21" fmla="*/ 12 h 40"/>
              <a:gd name="T22" fmla="*/ 10 w 52"/>
              <a:gd name="T23" fmla="*/ 13 h 40"/>
              <a:gd name="T24" fmla="*/ 20 w 52"/>
              <a:gd name="T25" fmla="*/ 23 h 40"/>
              <a:gd name="T26" fmla="*/ 42 w 52"/>
              <a:gd name="T27" fmla="*/ 1 h 40"/>
              <a:gd name="T28" fmla="*/ 45 w 52"/>
              <a:gd name="T29" fmla="*/ 0 h 40"/>
              <a:gd name="T30" fmla="*/ 47 w 52"/>
              <a:gd name="T31" fmla="*/ 1 h 40"/>
              <a:gd name="T32" fmla="*/ 52 w 52"/>
              <a:gd name="T33" fmla="*/ 6 h 40"/>
              <a:gd name="T34" fmla="*/ 52 w 52"/>
              <a:gd name="T35" fmla="*/ 8 h 40"/>
              <a:gd name="T36" fmla="*/ 51 w 52"/>
              <a:gd name="T3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40">
                <a:moveTo>
                  <a:pt x="51" y="10"/>
                </a:moveTo>
                <a:cubicBezTo>
                  <a:pt x="27" y="34"/>
                  <a:pt x="27" y="34"/>
                  <a:pt x="27" y="34"/>
                </a:cubicBezTo>
                <a:cubicBezTo>
                  <a:pt x="22" y="39"/>
                  <a:pt x="22" y="39"/>
                  <a:pt x="22" y="39"/>
                </a:cubicBezTo>
                <a:cubicBezTo>
                  <a:pt x="21" y="40"/>
                  <a:pt x="21" y="40"/>
                  <a:pt x="20" y="40"/>
                </a:cubicBezTo>
                <a:cubicBezTo>
                  <a:pt x="19" y="40"/>
                  <a:pt x="18" y="40"/>
                  <a:pt x="17" y="39"/>
                </a:cubicBezTo>
                <a:cubicBezTo>
                  <a:pt x="13" y="34"/>
                  <a:pt x="13" y="34"/>
                  <a:pt x="13" y="34"/>
                </a:cubicBezTo>
                <a:cubicBezTo>
                  <a:pt x="1" y="22"/>
                  <a:pt x="1" y="22"/>
                  <a:pt x="1" y="22"/>
                </a:cubicBezTo>
                <a:cubicBezTo>
                  <a:pt x="0" y="21"/>
                  <a:pt x="0" y="20"/>
                  <a:pt x="0" y="20"/>
                </a:cubicBezTo>
                <a:cubicBezTo>
                  <a:pt x="0" y="19"/>
                  <a:pt x="0" y="18"/>
                  <a:pt x="1" y="17"/>
                </a:cubicBezTo>
                <a:cubicBezTo>
                  <a:pt x="5" y="13"/>
                  <a:pt x="5" y="13"/>
                  <a:pt x="5" y="13"/>
                </a:cubicBezTo>
                <a:cubicBezTo>
                  <a:pt x="6" y="12"/>
                  <a:pt x="7" y="12"/>
                  <a:pt x="8" y="12"/>
                </a:cubicBezTo>
                <a:cubicBezTo>
                  <a:pt x="9" y="12"/>
                  <a:pt x="9" y="12"/>
                  <a:pt x="10" y="13"/>
                </a:cubicBezTo>
                <a:cubicBezTo>
                  <a:pt x="20" y="23"/>
                  <a:pt x="20" y="23"/>
                  <a:pt x="20" y="23"/>
                </a:cubicBezTo>
                <a:cubicBezTo>
                  <a:pt x="42" y="1"/>
                  <a:pt x="42" y="1"/>
                  <a:pt x="42" y="1"/>
                </a:cubicBezTo>
                <a:cubicBezTo>
                  <a:pt x="43" y="0"/>
                  <a:pt x="44" y="0"/>
                  <a:pt x="45" y="0"/>
                </a:cubicBezTo>
                <a:cubicBezTo>
                  <a:pt x="46" y="0"/>
                  <a:pt x="46" y="0"/>
                  <a:pt x="47" y="1"/>
                </a:cubicBezTo>
                <a:cubicBezTo>
                  <a:pt x="52" y="6"/>
                  <a:pt x="52" y="6"/>
                  <a:pt x="52" y="6"/>
                </a:cubicBezTo>
                <a:cubicBezTo>
                  <a:pt x="52" y="6"/>
                  <a:pt x="52" y="7"/>
                  <a:pt x="52" y="8"/>
                </a:cubicBezTo>
                <a:cubicBezTo>
                  <a:pt x="52" y="9"/>
                  <a:pt x="52" y="10"/>
                  <a:pt x="51" y="10"/>
                </a:cubicBezTo>
                <a:close/>
              </a:path>
            </a:pathLst>
          </a:custGeom>
          <a:solidFill>
            <a:schemeClr val="accent1">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30" name="Title 2"/>
          <p:cNvSpPr>
            <a:spLocks noChangeArrowheads="1"/>
          </p:cNvSpPr>
          <p:nvPr/>
        </p:nvSpPr>
        <p:spPr bwMode="auto">
          <a:xfrm>
            <a:off x="4839806" y="2361442"/>
            <a:ext cx="161166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b="1" dirty="0" smtClean="0">
                <a:solidFill>
                  <a:schemeClr val="accent4"/>
                </a:solidFill>
                <a:latin typeface="Arial Black" panose="020B0A04020102020204" pitchFamily="34" charset="0"/>
              </a:rPr>
              <a:t>ACTIVITY 12</a:t>
            </a:r>
            <a:endParaRPr lang="en-US" altLang="en-US" dirty="0">
              <a:solidFill>
                <a:schemeClr val="accent4"/>
              </a:solidFill>
            </a:endParaRPr>
          </a:p>
        </p:txBody>
      </p:sp>
      <p:sp>
        <p:nvSpPr>
          <p:cNvPr id="131" name="TextBox 2"/>
          <p:cNvSpPr txBox="1"/>
          <p:nvPr/>
        </p:nvSpPr>
        <p:spPr>
          <a:xfrm>
            <a:off x="4755149" y="2611003"/>
            <a:ext cx="2962734" cy="874585"/>
          </a:xfrm>
          <a:prstGeom prst="rect">
            <a:avLst/>
          </a:prstGeom>
          <a:noFill/>
        </p:spPr>
        <p:txBody>
          <a:bodyPr wrap="square" rtlCol="0">
            <a:normAutofit/>
          </a:bodyPr>
          <a:lstStyle/>
          <a:p>
            <a:pPr>
              <a:lnSpc>
                <a:spcPct val="150000"/>
              </a:lnSpc>
            </a:pPr>
            <a:endParaRPr lang="en-US" sz="1400" dirty="0">
              <a:solidFill>
                <a:schemeClr val="tx2">
                  <a:lumMod val="75000"/>
                </a:schemeClr>
              </a:solidFill>
            </a:endParaRPr>
          </a:p>
        </p:txBody>
      </p:sp>
      <p:sp>
        <p:nvSpPr>
          <p:cNvPr id="15" name="Check Circle 1"/>
          <p:cNvSpPr>
            <a:spLocks noChangeArrowheads="1"/>
          </p:cNvSpPr>
          <p:nvPr/>
        </p:nvSpPr>
        <p:spPr bwMode="auto">
          <a:xfrm>
            <a:off x="4476531" y="2061996"/>
            <a:ext cx="190938" cy="191072"/>
          </a:xfrm>
          <a:prstGeom prst="ellipse">
            <a:avLst/>
          </a:prstGeom>
          <a:solidFill>
            <a:srgbClr val="FFFFFF"/>
          </a:solidFill>
          <a:ln w="19050"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16" name="Line 1"/>
          <p:cNvSpPr>
            <a:spLocks noChangeShapeType="1"/>
          </p:cNvSpPr>
          <p:nvPr/>
        </p:nvSpPr>
        <p:spPr bwMode="auto">
          <a:xfrm flipH="1">
            <a:off x="1394460" y="2157533"/>
            <a:ext cx="3018424" cy="0"/>
          </a:xfrm>
          <a:prstGeom prst="line">
            <a:avLst/>
          </a:prstGeom>
          <a:noFill/>
          <a:ln w="19050" cap="rnd">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7" name="Check Mark 1"/>
          <p:cNvSpPr>
            <a:spLocks/>
          </p:cNvSpPr>
          <p:nvPr/>
        </p:nvSpPr>
        <p:spPr bwMode="auto">
          <a:xfrm>
            <a:off x="4530629" y="2125687"/>
            <a:ext cx="82741" cy="63691"/>
          </a:xfrm>
          <a:custGeom>
            <a:avLst/>
            <a:gdLst>
              <a:gd name="T0" fmla="*/ 51 w 52"/>
              <a:gd name="T1" fmla="*/ 11 h 40"/>
              <a:gd name="T2" fmla="*/ 27 w 52"/>
              <a:gd name="T3" fmla="*/ 35 h 40"/>
              <a:gd name="T4" fmla="*/ 22 w 52"/>
              <a:gd name="T5" fmla="*/ 39 h 40"/>
              <a:gd name="T6" fmla="*/ 20 w 52"/>
              <a:gd name="T7" fmla="*/ 40 h 40"/>
              <a:gd name="T8" fmla="*/ 17 w 52"/>
              <a:gd name="T9" fmla="*/ 39 h 40"/>
              <a:gd name="T10" fmla="*/ 13 w 52"/>
              <a:gd name="T11" fmla="*/ 35 h 40"/>
              <a:gd name="T12" fmla="*/ 1 w 52"/>
              <a:gd name="T13" fmla="*/ 22 h 40"/>
              <a:gd name="T14" fmla="*/ 0 w 52"/>
              <a:gd name="T15" fmla="*/ 20 h 40"/>
              <a:gd name="T16" fmla="*/ 1 w 52"/>
              <a:gd name="T17" fmla="*/ 18 h 40"/>
              <a:gd name="T18" fmla="*/ 5 w 52"/>
              <a:gd name="T19" fmla="*/ 13 h 40"/>
              <a:gd name="T20" fmla="*/ 8 w 52"/>
              <a:gd name="T21" fmla="*/ 12 h 40"/>
              <a:gd name="T22" fmla="*/ 10 w 52"/>
              <a:gd name="T23" fmla="*/ 13 h 40"/>
              <a:gd name="T24" fmla="*/ 20 w 52"/>
              <a:gd name="T25" fmla="*/ 23 h 40"/>
              <a:gd name="T26" fmla="*/ 42 w 52"/>
              <a:gd name="T27" fmla="*/ 1 h 40"/>
              <a:gd name="T28" fmla="*/ 45 w 52"/>
              <a:gd name="T29" fmla="*/ 0 h 40"/>
              <a:gd name="T30" fmla="*/ 47 w 52"/>
              <a:gd name="T31" fmla="*/ 1 h 40"/>
              <a:gd name="T32" fmla="*/ 52 w 52"/>
              <a:gd name="T33" fmla="*/ 6 h 40"/>
              <a:gd name="T34" fmla="*/ 52 w 52"/>
              <a:gd name="T35" fmla="*/ 8 h 40"/>
              <a:gd name="T36" fmla="*/ 51 w 52"/>
              <a:gd name="T3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40">
                <a:moveTo>
                  <a:pt x="51" y="11"/>
                </a:moveTo>
                <a:cubicBezTo>
                  <a:pt x="27" y="35"/>
                  <a:pt x="27" y="35"/>
                  <a:pt x="27" y="35"/>
                </a:cubicBezTo>
                <a:cubicBezTo>
                  <a:pt x="22" y="39"/>
                  <a:pt x="22" y="39"/>
                  <a:pt x="22" y="39"/>
                </a:cubicBezTo>
                <a:cubicBezTo>
                  <a:pt x="21" y="40"/>
                  <a:pt x="21" y="40"/>
                  <a:pt x="20" y="40"/>
                </a:cubicBezTo>
                <a:cubicBezTo>
                  <a:pt x="19" y="40"/>
                  <a:pt x="18" y="40"/>
                  <a:pt x="17" y="39"/>
                </a:cubicBezTo>
                <a:cubicBezTo>
                  <a:pt x="13" y="35"/>
                  <a:pt x="13" y="35"/>
                  <a:pt x="13" y="35"/>
                </a:cubicBezTo>
                <a:cubicBezTo>
                  <a:pt x="1" y="22"/>
                  <a:pt x="1" y="22"/>
                  <a:pt x="1" y="22"/>
                </a:cubicBezTo>
                <a:cubicBezTo>
                  <a:pt x="0" y="22"/>
                  <a:pt x="0" y="21"/>
                  <a:pt x="0" y="20"/>
                </a:cubicBezTo>
                <a:cubicBezTo>
                  <a:pt x="0" y="19"/>
                  <a:pt x="0" y="18"/>
                  <a:pt x="1" y="18"/>
                </a:cubicBezTo>
                <a:cubicBezTo>
                  <a:pt x="5" y="13"/>
                  <a:pt x="5" y="13"/>
                  <a:pt x="5" y="13"/>
                </a:cubicBezTo>
                <a:cubicBezTo>
                  <a:pt x="6" y="12"/>
                  <a:pt x="7" y="12"/>
                  <a:pt x="8" y="12"/>
                </a:cubicBezTo>
                <a:cubicBezTo>
                  <a:pt x="9" y="12"/>
                  <a:pt x="9" y="12"/>
                  <a:pt x="10" y="13"/>
                </a:cubicBezTo>
                <a:cubicBezTo>
                  <a:pt x="20" y="23"/>
                  <a:pt x="20" y="23"/>
                  <a:pt x="20" y="23"/>
                </a:cubicBezTo>
                <a:cubicBezTo>
                  <a:pt x="42" y="1"/>
                  <a:pt x="42" y="1"/>
                  <a:pt x="42" y="1"/>
                </a:cubicBezTo>
                <a:cubicBezTo>
                  <a:pt x="43" y="1"/>
                  <a:pt x="44" y="0"/>
                  <a:pt x="45" y="0"/>
                </a:cubicBezTo>
                <a:cubicBezTo>
                  <a:pt x="46" y="0"/>
                  <a:pt x="46" y="1"/>
                  <a:pt x="47" y="1"/>
                </a:cubicBezTo>
                <a:cubicBezTo>
                  <a:pt x="52" y="6"/>
                  <a:pt x="52" y="6"/>
                  <a:pt x="52" y="6"/>
                </a:cubicBezTo>
                <a:cubicBezTo>
                  <a:pt x="52" y="7"/>
                  <a:pt x="52" y="7"/>
                  <a:pt x="52" y="8"/>
                </a:cubicBezTo>
                <a:cubicBezTo>
                  <a:pt x="52" y="9"/>
                  <a:pt x="52" y="10"/>
                  <a:pt x="51" y="11"/>
                </a:cubicBezTo>
                <a:close/>
              </a:path>
            </a:pathLst>
          </a:custGeom>
          <a:solidFill>
            <a:schemeClr val="accent1">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26" name="Title 1"/>
          <p:cNvSpPr>
            <a:spLocks noChangeArrowheads="1"/>
          </p:cNvSpPr>
          <p:nvPr/>
        </p:nvSpPr>
        <p:spPr bwMode="auto">
          <a:xfrm>
            <a:off x="2667568" y="1040726"/>
            <a:ext cx="161166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b="1" dirty="0" smtClean="0">
                <a:solidFill>
                  <a:schemeClr val="accent2"/>
                </a:solidFill>
                <a:latin typeface="Arial Black" panose="020B0A04020102020204" pitchFamily="34" charset="0"/>
              </a:rPr>
              <a:t>ACTIVITY 11</a:t>
            </a:r>
            <a:endParaRPr lang="en-US" altLang="en-US" dirty="0">
              <a:solidFill>
                <a:schemeClr val="accent2"/>
              </a:solidFill>
            </a:endParaRPr>
          </a:p>
        </p:txBody>
      </p:sp>
      <p:sp>
        <p:nvSpPr>
          <p:cNvPr id="127" name="TextBox 1"/>
          <p:cNvSpPr txBox="1"/>
          <p:nvPr/>
        </p:nvSpPr>
        <p:spPr>
          <a:xfrm>
            <a:off x="1417034" y="1317725"/>
            <a:ext cx="2962734" cy="874585"/>
          </a:xfrm>
          <a:prstGeom prst="rect">
            <a:avLst/>
          </a:prstGeom>
          <a:noFill/>
        </p:spPr>
        <p:txBody>
          <a:bodyPr wrap="square" rtlCol="0">
            <a:noAutofit/>
          </a:bodyPr>
          <a:lstStyle/>
          <a:p>
            <a:pPr algn="r">
              <a:lnSpc>
                <a:spcPct val="150000"/>
              </a:lnSpc>
            </a:pPr>
            <a:endParaRPr lang="en-US" sz="1200" dirty="0">
              <a:solidFill>
                <a:schemeClr val="tx2">
                  <a:lumMod val="75000"/>
                </a:schemeClr>
              </a:solidFill>
            </a:endParaRPr>
          </a:p>
        </p:txBody>
      </p:sp>
      <p:sp>
        <p:nvSpPr>
          <p:cNvPr id="123" name="Main Title"/>
          <p:cNvSpPr>
            <a:spLocks noChangeArrowheads="1"/>
          </p:cNvSpPr>
          <p:nvPr/>
        </p:nvSpPr>
        <p:spPr bwMode="auto">
          <a:xfrm>
            <a:off x="-37525" y="5759321"/>
            <a:ext cx="9219062"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3600" b="1" dirty="0" smtClean="0">
                <a:solidFill>
                  <a:srgbClr val="0070C0"/>
                </a:solidFill>
                <a:latin typeface="Arial Black" panose="020B0A04020102020204" pitchFamily="34" charset="0"/>
              </a:rPr>
              <a:t>FINAL REPORT-till 30 October 2021  </a:t>
            </a:r>
            <a:endParaRPr lang="en-US" altLang="en-US" sz="3600" dirty="0">
              <a:solidFill>
                <a:srgbClr val="0070C0"/>
              </a:solidFill>
            </a:endParaRPr>
          </a:p>
        </p:txBody>
      </p:sp>
      <p:sp>
        <p:nvSpPr>
          <p:cNvPr id="19" name="CasetăText 18"/>
          <p:cNvSpPr txBox="1"/>
          <p:nvPr/>
        </p:nvSpPr>
        <p:spPr>
          <a:xfrm>
            <a:off x="1104900" y="1371600"/>
            <a:ext cx="3086100" cy="923330"/>
          </a:xfrm>
          <a:prstGeom prst="rect">
            <a:avLst/>
          </a:prstGeom>
          <a:noFill/>
        </p:spPr>
        <p:txBody>
          <a:bodyPr wrap="square" rtlCol="0">
            <a:spAutoFit/>
          </a:bodyPr>
          <a:lstStyle/>
          <a:p>
            <a:r>
              <a:rPr lang="en-US" dirty="0" smtClean="0"/>
              <a:t>Short </a:t>
            </a:r>
            <a:r>
              <a:rPr lang="en-US" dirty="0" err="1" smtClean="0"/>
              <a:t>therm</a:t>
            </a:r>
            <a:r>
              <a:rPr lang="en-US" dirty="0" smtClean="0"/>
              <a:t> exchange of groups of pupils-Portugal- April? May 2021</a:t>
            </a:r>
            <a:endParaRPr lang="ro-RO" dirty="0"/>
          </a:p>
        </p:txBody>
      </p:sp>
      <p:sp>
        <p:nvSpPr>
          <p:cNvPr id="20" name="CasetăText 19"/>
          <p:cNvSpPr txBox="1"/>
          <p:nvPr/>
        </p:nvSpPr>
        <p:spPr>
          <a:xfrm>
            <a:off x="4813300" y="2667000"/>
            <a:ext cx="3403600" cy="646331"/>
          </a:xfrm>
          <a:prstGeom prst="rect">
            <a:avLst/>
          </a:prstGeom>
          <a:noFill/>
        </p:spPr>
        <p:txBody>
          <a:bodyPr wrap="square" rtlCol="0">
            <a:spAutoFit/>
          </a:bodyPr>
          <a:lstStyle/>
          <a:p>
            <a:r>
              <a:rPr lang="en-US" dirty="0" err="1" smtClean="0"/>
              <a:t>Workshoops</a:t>
            </a:r>
            <a:r>
              <a:rPr lang="en-US" dirty="0" smtClean="0"/>
              <a:t> with students “A school of all !”</a:t>
            </a:r>
            <a:endParaRPr lang="ro-RO" dirty="0"/>
          </a:p>
        </p:txBody>
      </p:sp>
    </p:spTree>
    <p:extLst>
      <p:ext uri="{BB962C8B-B14F-4D97-AF65-F5344CB8AC3E}">
        <p14:creationId xmlns:p14="http://schemas.microsoft.com/office/powerpoint/2010/main" xmlns="" val="890427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250"/>
                                        <p:tgtEl>
                                          <p:spTgt spid="123"/>
                                        </p:tgtEl>
                                      </p:cBhvr>
                                    </p:animEffect>
                                    <p:anim calcmode="lin" valueType="num">
                                      <p:cBhvr>
                                        <p:cTn id="8" dur="250" fill="hold"/>
                                        <p:tgtEl>
                                          <p:spTgt spid="123"/>
                                        </p:tgtEl>
                                        <p:attrNameLst>
                                          <p:attrName>ppt_x</p:attrName>
                                        </p:attrNameLst>
                                      </p:cBhvr>
                                      <p:tavLst>
                                        <p:tav tm="0">
                                          <p:val>
                                            <p:strVal val="#ppt_x"/>
                                          </p:val>
                                        </p:tav>
                                        <p:tav tm="100000">
                                          <p:val>
                                            <p:strVal val="#ppt_x"/>
                                          </p:val>
                                        </p:tav>
                                      </p:tavLst>
                                    </p:anim>
                                    <p:anim calcmode="lin" valueType="num">
                                      <p:cBhvr>
                                        <p:cTn id="9" dur="250" fill="hold"/>
                                        <p:tgtEl>
                                          <p:spTgt spid="123"/>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750"/>
                            </p:stCondLst>
                            <p:childTnLst>
                              <p:par>
                                <p:cTn id="17" presetID="22" presetClass="entr" presetSubtype="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par>
                          <p:cTn id="20" fill="hold">
                            <p:stCondLst>
                              <p:cond delay="1250"/>
                            </p:stCondLst>
                            <p:childTnLst>
                              <p:par>
                                <p:cTn id="21" presetID="47" presetClass="entr" presetSubtype="0" fill="hold" grpId="0" nodeType="after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500"/>
                                        <p:tgtEl>
                                          <p:spTgt spid="126"/>
                                        </p:tgtEl>
                                      </p:cBhvr>
                                    </p:animEffect>
                                    <p:anim calcmode="lin" valueType="num">
                                      <p:cBhvr>
                                        <p:cTn id="24" dur="500" fill="hold"/>
                                        <p:tgtEl>
                                          <p:spTgt spid="126"/>
                                        </p:tgtEl>
                                        <p:attrNameLst>
                                          <p:attrName>ppt_x</p:attrName>
                                        </p:attrNameLst>
                                      </p:cBhvr>
                                      <p:tavLst>
                                        <p:tav tm="0">
                                          <p:val>
                                            <p:strVal val="#ppt_x"/>
                                          </p:val>
                                        </p:tav>
                                        <p:tav tm="100000">
                                          <p:val>
                                            <p:strVal val="#ppt_x"/>
                                          </p:val>
                                        </p:tav>
                                      </p:tavLst>
                                    </p:anim>
                                    <p:anim calcmode="lin" valueType="num">
                                      <p:cBhvr>
                                        <p:cTn id="25" dur="500" fill="hold"/>
                                        <p:tgtEl>
                                          <p:spTgt spid="126"/>
                                        </p:tgtEl>
                                        <p:attrNameLst>
                                          <p:attrName>ppt_y</p:attrName>
                                        </p:attrNameLst>
                                      </p:cBhvr>
                                      <p:tavLst>
                                        <p:tav tm="0">
                                          <p:val>
                                            <p:strVal val="#ppt_y-.1"/>
                                          </p:val>
                                        </p:tav>
                                        <p:tav tm="100000">
                                          <p:val>
                                            <p:strVal val="#ppt_y"/>
                                          </p:val>
                                        </p:tav>
                                      </p:tavLst>
                                    </p:anim>
                                  </p:childTnLst>
                                </p:cTn>
                              </p:par>
                            </p:childTnLst>
                          </p:cTn>
                        </p:par>
                        <p:par>
                          <p:cTn id="26" fill="hold">
                            <p:stCondLst>
                              <p:cond delay="175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127"/>
                                        </p:tgtEl>
                                        <p:attrNameLst>
                                          <p:attrName>style.visibility</p:attrName>
                                        </p:attrNameLst>
                                      </p:cBhvr>
                                      <p:to>
                                        <p:strVal val="visible"/>
                                      </p:to>
                                    </p:set>
                                    <p:animEffect transition="in" filter="fade">
                                      <p:cBhvr>
                                        <p:cTn id="29" dur="500"/>
                                        <p:tgtEl>
                                          <p:spTgt spid="127"/>
                                        </p:tgtEl>
                                      </p:cBhvr>
                                    </p:animEffect>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par>
                          <p:cTn id="36" fill="hold">
                            <p:stCondLst>
                              <p:cond delay="27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3250"/>
                            </p:stCondLst>
                            <p:childTnLst>
                              <p:par>
                                <p:cTn id="41" presetID="47" presetClass="entr" presetSubtype="0" fill="hold" grpId="0" nodeType="afterEffect">
                                  <p:stCondLst>
                                    <p:cond delay="0"/>
                                  </p:stCondLst>
                                  <p:childTnLst>
                                    <p:set>
                                      <p:cBhvr>
                                        <p:cTn id="42" dur="1" fill="hold">
                                          <p:stCondLst>
                                            <p:cond delay="0"/>
                                          </p:stCondLst>
                                        </p:cTn>
                                        <p:tgtEl>
                                          <p:spTgt spid="130"/>
                                        </p:tgtEl>
                                        <p:attrNameLst>
                                          <p:attrName>style.visibility</p:attrName>
                                        </p:attrNameLst>
                                      </p:cBhvr>
                                      <p:to>
                                        <p:strVal val="visible"/>
                                      </p:to>
                                    </p:set>
                                    <p:animEffect transition="in" filter="fade">
                                      <p:cBhvr>
                                        <p:cTn id="43" dur="500"/>
                                        <p:tgtEl>
                                          <p:spTgt spid="130"/>
                                        </p:tgtEl>
                                      </p:cBhvr>
                                    </p:animEffect>
                                    <p:anim calcmode="lin" valueType="num">
                                      <p:cBhvr>
                                        <p:cTn id="44" dur="500" fill="hold"/>
                                        <p:tgtEl>
                                          <p:spTgt spid="130"/>
                                        </p:tgtEl>
                                        <p:attrNameLst>
                                          <p:attrName>ppt_x</p:attrName>
                                        </p:attrNameLst>
                                      </p:cBhvr>
                                      <p:tavLst>
                                        <p:tav tm="0">
                                          <p:val>
                                            <p:strVal val="#ppt_x"/>
                                          </p:val>
                                        </p:tav>
                                        <p:tav tm="100000">
                                          <p:val>
                                            <p:strVal val="#ppt_x"/>
                                          </p:val>
                                        </p:tav>
                                      </p:tavLst>
                                    </p:anim>
                                    <p:anim calcmode="lin" valueType="num">
                                      <p:cBhvr>
                                        <p:cTn id="45" dur="500" fill="hold"/>
                                        <p:tgtEl>
                                          <p:spTgt spid="130"/>
                                        </p:tgtEl>
                                        <p:attrNameLst>
                                          <p:attrName>ppt_y</p:attrName>
                                        </p:attrNameLst>
                                      </p:cBhvr>
                                      <p:tavLst>
                                        <p:tav tm="0">
                                          <p:val>
                                            <p:strVal val="#ppt_y-.1"/>
                                          </p:val>
                                        </p:tav>
                                        <p:tav tm="100000">
                                          <p:val>
                                            <p:strVal val="#ppt_y"/>
                                          </p:val>
                                        </p:tav>
                                      </p:tavLst>
                                    </p:anim>
                                  </p:childTnLst>
                                </p:cTn>
                              </p:par>
                            </p:childTnLst>
                          </p:cTn>
                        </p:par>
                        <p:par>
                          <p:cTn id="46" fill="hold">
                            <p:stCondLst>
                              <p:cond delay="3750"/>
                            </p:stCondLst>
                            <p:childTnLst>
                              <p:par>
                                <p:cTn id="47" presetID="10" presetClass="entr" presetSubtype="0" fill="hold" grpId="0" nodeType="afterEffect" nodePh="1">
                                  <p:stCondLst>
                                    <p:cond delay="0"/>
                                  </p:stCondLst>
                                  <p:endCondLst>
                                    <p:cond evt="begin" delay="0">
                                      <p:tn val="47"/>
                                    </p:cond>
                                  </p:endCondLst>
                                  <p:childTnLst>
                                    <p:set>
                                      <p:cBhvr>
                                        <p:cTn id="48" dur="1" fill="hold">
                                          <p:stCondLst>
                                            <p:cond delay="0"/>
                                          </p:stCondLst>
                                        </p:cTn>
                                        <p:tgtEl>
                                          <p:spTgt spid="131"/>
                                        </p:tgtEl>
                                        <p:attrNameLst>
                                          <p:attrName>style.visibility</p:attrName>
                                        </p:attrNameLst>
                                      </p:cBhvr>
                                      <p:to>
                                        <p:strVal val="visible"/>
                                      </p:to>
                                    </p:set>
                                    <p:animEffect transition="in" filter="fade">
                                      <p:cBhvr>
                                        <p:cTn id="49" dur="500"/>
                                        <p:tgtEl>
                                          <p:spTgt spid="131"/>
                                        </p:tgtEl>
                                      </p:cBhvr>
                                    </p:animEffect>
                                  </p:childTnLst>
                                </p:cTn>
                              </p:par>
                            </p:childTnLst>
                          </p:cTn>
                        </p:par>
                        <p:par>
                          <p:cTn id="50" fill="hold">
                            <p:stCondLst>
                              <p:cond delay="4250"/>
                            </p:stCondLst>
                            <p:childTnLst>
                              <p:par>
                                <p:cTn id="51" presetID="53" presetClass="entr" presetSubtype="16"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4750"/>
                            </p:stCondLst>
                            <p:childTnLst>
                              <p:par>
                                <p:cTn id="57" presetID="22" presetClass="entr" presetSubtype="2"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right)">
                                      <p:cBhvr>
                                        <p:cTn id="59" dur="500"/>
                                        <p:tgtEl>
                                          <p:spTgt spid="10"/>
                                        </p:tgtEl>
                                      </p:cBhvr>
                                    </p:animEffect>
                                  </p:childTnLst>
                                </p:cTn>
                              </p:par>
                            </p:childTnLst>
                          </p:cTn>
                        </p:par>
                        <p:par>
                          <p:cTn id="60" fill="hold">
                            <p:stCondLst>
                              <p:cond delay="5250"/>
                            </p:stCondLst>
                            <p:childTnLst>
                              <p:par>
                                <p:cTn id="61" presetID="47" presetClass="entr" presetSubtype="0" fill="hold" grpId="0" nodeType="afterEffect">
                                  <p:stCondLst>
                                    <p:cond delay="0"/>
                                  </p:stCondLst>
                                  <p:childTnLst>
                                    <p:set>
                                      <p:cBhvr>
                                        <p:cTn id="62" dur="1" fill="hold">
                                          <p:stCondLst>
                                            <p:cond delay="0"/>
                                          </p:stCondLst>
                                        </p:cTn>
                                        <p:tgtEl>
                                          <p:spTgt spid="128"/>
                                        </p:tgtEl>
                                        <p:attrNameLst>
                                          <p:attrName>style.visibility</p:attrName>
                                        </p:attrNameLst>
                                      </p:cBhvr>
                                      <p:to>
                                        <p:strVal val="visible"/>
                                      </p:to>
                                    </p:set>
                                    <p:animEffect transition="in" filter="fade">
                                      <p:cBhvr>
                                        <p:cTn id="63" dur="500"/>
                                        <p:tgtEl>
                                          <p:spTgt spid="128"/>
                                        </p:tgtEl>
                                      </p:cBhvr>
                                    </p:animEffect>
                                    <p:anim calcmode="lin" valueType="num">
                                      <p:cBhvr>
                                        <p:cTn id="64" dur="500" fill="hold"/>
                                        <p:tgtEl>
                                          <p:spTgt spid="128"/>
                                        </p:tgtEl>
                                        <p:attrNameLst>
                                          <p:attrName>ppt_x</p:attrName>
                                        </p:attrNameLst>
                                      </p:cBhvr>
                                      <p:tavLst>
                                        <p:tav tm="0">
                                          <p:val>
                                            <p:strVal val="#ppt_x"/>
                                          </p:val>
                                        </p:tav>
                                        <p:tav tm="100000">
                                          <p:val>
                                            <p:strVal val="#ppt_x"/>
                                          </p:val>
                                        </p:tav>
                                      </p:tavLst>
                                    </p:anim>
                                    <p:anim calcmode="lin" valueType="num">
                                      <p:cBhvr>
                                        <p:cTn id="65" dur="500" fill="hold"/>
                                        <p:tgtEl>
                                          <p:spTgt spid="128"/>
                                        </p:tgtEl>
                                        <p:attrNameLst>
                                          <p:attrName>ppt_y</p:attrName>
                                        </p:attrNameLst>
                                      </p:cBhvr>
                                      <p:tavLst>
                                        <p:tav tm="0">
                                          <p:val>
                                            <p:strVal val="#ppt_y-.1"/>
                                          </p:val>
                                        </p:tav>
                                        <p:tav tm="100000">
                                          <p:val>
                                            <p:strVal val="#ppt_y"/>
                                          </p:val>
                                        </p:tav>
                                      </p:tavLst>
                                    </p:anim>
                                  </p:childTnLst>
                                </p:cTn>
                              </p:par>
                            </p:childTnLst>
                          </p:cTn>
                        </p:par>
                        <p:par>
                          <p:cTn id="66" fill="hold">
                            <p:stCondLst>
                              <p:cond delay="5750"/>
                            </p:stCondLst>
                            <p:childTnLst>
                              <p:par>
                                <p:cTn id="67" presetID="10" presetClass="entr" presetSubtype="0" fill="hold" grpId="0" nodeType="afterEffect" nodePh="1">
                                  <p:stCondLst>
                                    <p:cond delay="0"/>
                                  </p:stCondLst>
                                  <p:endCondLst>
                                    <p:cond evt="begin" delay="0">
                                      <p:tn val="67"/>
                                    </p:cond>
                                  </p:endCondLst>
                                  <p:childTnLst>
                                    <p:set>
                                      <p:cBhvr>
                                        <p:cTn id="68" dur="1" fill="hold">
                                          <p:stCondLst>
                                            <p:cond delay="0"/>
                                          </p:stCondLst>
                                        </p:cTn>
                                        <p:tgtEl>
                                          <p:spTgt spid="129"/>
                                        </p:tgtEl>
                                        <p:attrNameLst>
                                          <p:attrName>style.visibility</p:attrName>
                                        </p:attrNameLst>
                                      </p:cBhvr>
                                      <p:to>
                                        <p:strVal val="visible"/>
                                      </p:to>
                                    </p:set>
                                    <p:animEffect transition="in" filter="fade">
                                      <p:cBhvr>
                                        <p:cTn id="69" dur="500"/>
                                        <p:tgtEl>
                                          <p:spTgt spid="12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left)">
                                      <p:cBhvr>
                                        <p:cTn id="74" dur="25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25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left)">
                                      <p:cBhvr>
                                        <p:cTn id="84"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8" grpId="0"/>
      <p:bldP spid="129" grpId="0"/>
      <p:bldP spid="12" grpId="0" animBg="1"/>
      <p:bldP spid="13" grpId="0" animBg="1"/>
      <p:bldP spid="14" grpId="0" animBg="1"/>
      <p:bldP spid="130" grpId="0"/>
      <p:bldP spid="131" grpId="0"/>
      <p:bldP spid="15" grpId="0" animBg="1"/>
      <p:bldP spid="16" grpId="0" animBg="1"/>
      <p:bldP spid="17" grpId="0" animBg="1"/>
      <p:bldP spid="126" grpId="0"/>
      <p:bldP spid="127" grpId="0"/>
      <p:bldP spid="1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Data Box 4"/>
          <p:cNvGrpSpPr/>
          <p:nvPr/>
        </p:nvGrpSpPr>
        <p:grpSpPr>
          <a:xfrm>
            <a:off x="5123260" y="4697017"/>
            <a:ext cx="3328988" cy="594122"/>
            <a:chOff x="6831013" y="5119688"/>
            <a:chExt cx="4438650" cy="792163"/>
          </a:xfrm>
        </p:grpSpPr>
        <p:sp>
          <p:nvSpPr>
            <p:cNvPr id="107" name="Data Box 4 BG"/>
            <p:cNvSpPr>
              <a:spLocks/>
            </p:cNvSpPr>
            <p:nvPr/>
          </p:nvSpPr>
          <p:spPr bwMode="auto">
            <a:xfrm>
              <a:off x="6831013" y="5119688"/>
              <a:ext cx="4438650" cy="792163"/>
            </a:xfrm>
            <a:custGeom>
              <a:avLst/>
              <a:gdLst>
                <a:gd name="T0" fmla="*/ 2550 w 2800"/>
                <a:gd name="T1" fmla="*/ 500 h 500"/>
                <a:gd name="T2" fmla="*/ 250 w 2800"/>
                <a:gd name="T3" fmla="*/ 500 h 500"/>
                <a:gd name="T4" fmla="*/ 0 w 2800"/>
                <a:gd name="T5" fmla="*/ 250 h 500"/>
                <a:gd name="T6" fmla="*/ 0 w 2800"/>
                <a:gd name="T7" fmla="*/ 250 h 500"/>
                <a:gd name="T8" fmla="*/ 250 w 2800"/>
                <a:gd name="T9" fmla="*/ 0 h 500"/>
                <a:gd name="T10" fmla="*/ 2550 w 2800"/>
                <a:gd name="T11" fmla="*/ 0 h 500"/>
                <a:gd name="T12" fmla="*/ 2800 w 2800"/>
                <a:gd name="T13" fmla="*/ 250 h 500"/>
                <a:gd name="T14" fmla="*/ 2800 w 2800"/>
                <a:gd name="T15" fmla="*/ 250 h 500"/>
                <a:gd name="T16" fmla="*/ 2550 w 2800"/>
                <a:gd name="T1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0" h="500">
                  <a:moveTo>
                    <a:pt x="2550" y="500"/>
                  </a:moveTo>
                  <a:cubicBezTo>
                    <a:pt x="250" y="500"/>
                    <a:pt x="250" y="500"/>
                    <a:pt x="250" y="500"/>
                  </a:cubicBezTo>
                  <a:cubicBezTo>
                    <a:pt x="112" y="500"/>
                    <a:pt x="0" y="388"/>
                    <a:pt x="0" y="250"/>
                  </a:cubicBezTo>
                  <a:cubicBezTo>
                    <a:pt x="0" y="250"/>
                    <a:pt x="0" y="250"/>
                    <a:pt x="0" y="250"/>
                  </a:cubicBezTo>
                  <a:cubicBezTo>
                    <a:pt x="0" y="112"/>
                    <a:pt x="112" y="0"/>
                    <a:pt x="250" y="0"/>
                  </a:cubicBezTo>
                  <a:cubicBezTo>
                    <a:pt x="2550" y="0"/>
                    <a:pt x="2550" y="0"/>
                    <a:pt x="2550" y="0"/>
                  </a:cubicBezTo>
                  <a:cubicBezTo>
                    <a:pt x="2688" y="0"/>
                    <a:pt x="2800" y="112"/>
                    <a:pt x="2800" y="250"/>
                  </a:cubicBezTo>
                  <a:cubicBezTo>
                    <a:pt x="2800" y="250"/>
                    <a:pt x="2800" y="250"/>
                    <a:pt x="2800" y="250"/>
                  </a:cubicBezTo>
                  <a:cubicBezTo>
                    <a:pt x="2800" y="388"/>
                    <a:pt x="2688" y="500"/>
                    <a:pt x="2550" y="500"/>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8" name="Check Circle 4"/>
            <p:cNvSpPr>
              <a:spLocks noChangeArrowheads="1"/>
            </p:cNvSpPr>
            <p:nvPr/>
          </p:nvSpPr>
          <p:spPr bwMode="auto">
            <a:xfrm>
              <a:off x="6988176" y="5260975"/>
              <a:ext cx="508000" cy="5080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109" name="Freeform 106"/>
          <p:cNvSpPr>
            <a:spLocks/>
          </p:cNvSpPr>
          <p:nvPr/>
        </p:nvSpPr>
        <p:spPr bwMode="auto">
          <a:xfrm>
            <a:off x="5338763" y="4922044"/>
            <a:ext cx="186929" cy="142875"/>
          </a:xfrm>
          <a:custGeom>
            <a:avLst/>
            <a:gdLst>
              <a:gd name="T0" fmla="*/ 154 w 157"/>
              <a:gd name="T1" fmla="*/ 31 h 120"/>
              <a:gd name="T2" fmla="*/ 81 w 157"/>
              <a:gd name="T3" fmla="*/ 104 h 120"/>
              <a:gd name="T4" fmla="*/ 67 w 157"/>
              <a:gd name="T5" fmla="*/ 117 h 120"/>
              <a:gd name="T6" fmla="*/ 60 w 157"/>
              <a:gd name="T7" fmla="*/ 120 h 120"/>
              <a:gd name="T8" fmla="*/ 53 w 157"/>
              <a:gd name="T9" fmla="*/ 117 h 120"/>
              <a:gd name="T10" fmla="*/ 40 w 157"/>
              <a:gd name="T11" fmla="*/ 104 h 120"/>
              <a:gd name="T12" fmla="*/ 3 w 157"/>
              <a:gd name="T13" fmla="*/ 67 h 120"/>
              <a:gd name="T14" fmla="*/ 0 w 157"/>
              <a:gd name="T15" fmla="*/ 60 h 120"/>
              <a:gd name="T16" fmla="*/ 3 w 157"/>
              <a:gd name="T17" fmla="*/ 53 h 120"/>
              <a:gd name="T18" fmla="*/ 17 w 157"/>
              <a:gd name="T19" fmla="*/ 40 h 120"/>
              <a:gd name="T20" fmla="*/ 24 w 157"/>
              <a:gd name="T21" fmla="*/ 37 h 120"/>
              <a:gd name="T22" fmla="*/ 31 w 157"/>
              <a:gd name="T23" fmla="*/ 40 h 120"/>
              <a:gd name="T24" fmla="*/ 60 w 157"/>
              <a:gd name="T25" fmla="*/ 69 h 120"/>
              <a:gd name="T26" fmla="*/ 126 w 157"/>
              <a:gd name="T27" fmla="*/ 3 h 120"/>
              <a:gd name="T28" fmla="*/ 133 w 157"/>
              <a:gd name="T29" fmla="*/ 0 h 120"/>
              <a:gd name="T30" fmla="*/ 140 w 157"/>
              <a:gd name="T31" fmla="*/ 3 h 120"/>
              <a:gd name="T32" fmla="*/ 154 w 157"/>
              <a:gd name="T33" fmla="*/ 17 h 120"/>
              <a:gd name="T34" fmla="*/ 157 w 157"/>
              <a:gd name="T35" fmla="*/ 24 h 120"/>
              <a:gd name="T36" fmla="*/ 154 w 157"/>
              <a:gd name="T37"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20">
                <a:moveTo>
                  <a:pt x="154" y="31"/>
                </a:moveTo>
                <a:cubicBezTo>
                  <a:pt x="81" y="104"/>
                  <a:pt x="81" y="104"/>
                  <a:pt x="81" y="104"/>
                </a:cubicBezTo>
                <a:cubicBezTo>
                  <a:pt x="67" y="117"/>
                  <a:pt x="67" y="117"/>
                  <a:pt x="67" y="117"/>
                </a:cubicBezTo>
                <a:cubicBezTo>
                  <a:pt x="65" y="119"/>
                  <a:pt x="63" y="120"/>
                  <a:pt x="60" y="120"/>
                </a:cubicBezTo>
                <a:cubicBezTo>
                  <a:pt x="58" y="120"/>
                  <a:pt x="55" y="119"/>
                  <a:pt x="53" y="117"/>
                </a:cubicBezTo>
                <a:cubicBezTo>
                  <a:pt x="40" y="104"/>
                  <a:pt x="40" y="104"/>
                  <a:pt x="40" y="104"/>
                </a:cubicBezTo>
                <a:cubicBezTo>
                  <a:pt x="3" y="67"/>
                  <a:pt x="3" y="67"/>
                  <a:pt x="3" y="67"/>
                </a:cubicBezTo>
                <a:cubicBezTo>
                  <a:pt x="1" y="65"/>
                  <a:pt x="0" y="63"/>
                  <a:pt x="0" y="60"/>
                </a:cubicBezTo>
                <a:cubicBezTo>
                  <a:pt x="0" y="58"/>
                  <a:pt x="1" y="55"/>
                  <a:pt x="3" y="53"/>
                </a:cubicBezTo>
                <a:cubicBezTo>
                  <a:pt x="17" y="40"/>
                  <a:pt x="17" y="40"/>
                  <a:pt x="17" y="40"/>
                </a:cubicBezTo>
                <a:cubicBezTo>
                  <a:pt x="19" y="38"/>
                  <a:pt x="21" y="37"/>
                  <a:pt x="24" y="37"/>
                </a:cubicBezTo>
                <a:cubicBezTo>
                  <a:pt x="26" y="37"/>
                  <a:pt x="29" y="38"/>
                  <a:pt x="31" y="40"/>
                </a:cubicBezTo>
                <a:cubicBezTo>
                  <a:pt x="60" y="69"/>
                  <a:pt x="60" y="69"/>
                  <a:pt x="60" y="69"/>
                </a:cubicBezTo>
                <a:cubicBezTo>
                  <a:pt x="126" y="3"/>
                  <a:pt x="126" y="3"/>
                  <a:pt x="126" y="3"/>
                </a:cubicBezTo>
                <a:cubicBezTo>
                  <a:pt x="128" y="1"/>
                  <a:pt x="131" y="0"/>
                  <a:pt x="133" y="0"/>
                </a:cubicBezTo>
                <a:cubicBezTo>
                  <a:pt x="136" y="0"/>
                  <a:pt x="138" y="1"/>
                  <a:pt x="140" y="3"/>
                </a:cubicBezTo>
                <a:cubicBezTo>
                  <a:pt x="154" y="17"/>
                  <a:pt x="154" y="17"/>
                  <a:pt x="154" y="17"/>
                </a:cubicBezTo>
                <a:cubicBezTo>
                  <a:pt x="156" y="19"/>
                  <a:pt x="157" y="21"/>
                  <a:pt x="157" y="24"/>
                </a:cubicBezTo>
                <a:cubicBezTo>
                  <a:pt x="157" y="26"/>
                  <a:pt x="156" y="29"/>
                  <a:pt x="154" y="31"/>
                </a:cubicBezTo>
                <a:close/>
              </a:path>
            </a:pathLst>
          </a:custGeom>
          <a:solidFill>
            <a:schemeClr val="accent6">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10" name="Data Text 4"/>
          <p:cNvSpPr>
            <a:spLocks noChangeArrowheads="1"/>
          </p:cNvSpPr>
          <p:nvPr/>
        </p:nvSpPr>
        <p:spPr bwMode="auto">
          <a:xfrm>
            <a:off x="5811441" y="4910138"/>
            <a:ext cx="260865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400" b="1" dirty="0">
                <a:solidFill>
                  <a:srgbClr val="FFFFFF"/>
                </a:solidFill>
              </a:rPr>
              <a:t>ETWINNING AND </a:t>
            </a:r>
            <a:r>
              <a:rPr lang="en-US" altLang="en-US" sz="1400" b="1" dirty="0" smtClean="0">
                <a:solidFill>
                  <a:srgbClr val="FFFFFF"/>
                </a:solidFill>
              </a:rPr>
              <a:t>BLOG.</a:t>
            </a:r>
            <a:endParaRPr lang="en-US" altLang="en-US" sz="1400" b="1" dirty="0"/>
          </a:p>
        </p:txBody>
      </p:sp>
      <p:pic>
        <p:nvPicPr>
          <p:cNvPr id="3" name="Graphic 2" descr="Download from cloud"/>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4392693" y="4706898"/>
            <a:ext cx="585072" cy="585072"/>
          </a:xfrm>
          <a:prstGeom prst="rect">
            <a:avLst/>
          </a:prstGeom>
        </p:spPr>
      </p:pic>
      <p:grpSp>
        <p:nvGrpSpPr>
          <p:cNvPr id="123" name="Data Box 3"/>
          <p:cNvGrpSpPr/>
          <p:nvPr/>
        </p:nvGrpSpPr>
        <p:grpSpPr>
          <a:xfrm>
            <a:off x="4775200" y="3654028"/>
            <a:ext cx="3677048" cy="905271"/>
            <a:chOff x="6831013" y="3729038"/>
            <a:chExt cx="4438650" cy="792163"/>
          </a:xfrm>
        </p:grpSpPr>
        <p:sp>
          <p:nvSpPr>
            <p:cNvPr id="103" name="Data Box 3 BG"/>
            <p:cNvSpPr>
              <a:spLocks/>
            </p:cNvSpPr>
            <p:nvPr/>
          </p:nvSpPr>
          <p:spPr bwMode="auto">
            <a:xfrm>
              <a:off x="6831013" y="3729038"/>
              <a:ext cx="4438650" cy="792163"/>
            </a:xfrm>
            <a:custGeom>
              <a:avLst/>
              <a:gdLst>
                <a:gd name="T0" fmla="*/ 2550 w 2800"/>
                <a:gd name="T1" fmla="*/ 500 h 500"/>
                <a:gd name="T2" fmla="*/ 250 w 2800"/>
                <a:gd name="T3" fmla="*/ 500 h 500"/>
                <a:gd name="T4" fmla="*/ 0 w 2800"/>
                <a:gd name="T5" fmla="*/ 250 h 500"/>
                <a:gd name="T6" fmla="*/ 0 w 2800"/>
                <a:gd name="T7" fmla="*/ 250 h 500"/>
                <a:gd name="T8" fmla="*/ 250 w 2800"/>
                <a:gd name="T9" fmla="*/ 0 h 500"/>
                <a:gd name="T10" fmla="*/ 2550 w 2800"/>
                <a:gd name="T11" fmla="*/ 0 h 500"/>
                <a:gd name="T12" fmla="*/ 2800 w 2800"/>
                <a:gd name="T13" fmla="*/ 250 h 500"/>
                <a:gd name="T14" fmla="*/ 2800 w 2800"/>
                <a:gd name="T15" fmla="*/ 250 h 500"/>
                <a:gd name="T16" fmla="*/ 2550 w 2800"/>
                <a:gd name="T1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0" h="500">
                  <a:moveTo>
                    <a:pt x="2550" y="500"/>
                  </a:moveTo>
                  <a:cubicBezTo>
                    <a:pt x="250" y="500"/>
                    <a:pt x="250" y="500"/>
                    <a:pt x="250" y="500"/>
                  </a:cubicBezTo>
                  <a:cubicBezTo>
                    <a:pt x="112" y="500"/>
                    <a:pt x="0" y="388"/>
                    <a:pt x="0" y="250"/>
                  </a:cubicBezTo>
                  <a:cubicBezTo>
                    <a:pt x="0" y="250"/>
                    <a:pt x="0" y="250"/>
                    <a:pt x="0" y="250"/>
                  </a:cubicBezTo>
                  <a:cubicBezTo>
                    <a:pt x="0" y="112"/>
                    <a:pt x="112" y="0"/>
                    <a:pt x="250" y="0"/>
                  </a:cubicBezTo>
                  <a:cubicBezTo>
                    <a:pt x="2550" y="0"/>
                    <a:pt x="2550" y="0"/>
                    <a:pt x="2550" y="0"/>
                  </a:cubicBezTo>
                  <a:cubicBezTo>
                    <a:pt x="2688" y="0"/>
                    <a:pt x="2800" y="112"/>
                    <a:pt x="2800" y="250"/>
                  </a:cubicBezTo>
                  <a:cubicBezTo>
                    <a:pt x="2800" y="250"/>
                    <a:pt x="2800" y="250"/>
                    <a:pt x="2800" y="250"/>
                  </a:cubicBezTo>
                  <a:cubicBezTo>
                    <a:pt x="2800" y="388"/>
                    <a:pt x="2688" y="500"/>
                    <a:pt x="2550" y="50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4" name="Check Circle 3"/>
            <p:cNvSpPr>
              <a:spLocks noChangeArrowheads="1"/>
            </p:cNvSpPr>
            <p:nvPr/>
          </p:nvSpPr>
          <p:spPr bwMode="auto">
            <a:xfrm>
              <a:off x="6988176" y="3871913"/>
              <a:ext cx="508000" cy="50641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105" name="Freeform 102"/>
          <p:cNvSpPr>
            <a:spLocks/>
          </p:cNvSpPr>
          <p:nvPr/>
        </p:nvSpPr>
        <p:spPr bwMode="auto">
          <a:xfrm>
            <a:off x="4957763" y="4032648"/>
            <a:ext cx="186929" cy="141685"/>
          </a:xfrm>
          <a:custGeom>
            <a:avLst/>
            <a:gdLst>
              <a:gd name="T0" fmla="*/ 154 w 157"/>
              <a:gd name="T1" fmla="*/ 30 h 120"/>
              <a:gd name="T2" fmla="*/ 81 w 157"/>
              <a:gd name="T3" fmla="*/ 103 h 120"/>
              <a:gd name="T4" fmla="*/ 67 w 157"/>
              <a:gd name="T5" fmla="*/ 117 h 120"/>
              <a:gd name="T6" fmla="*/ 60 w 157"/>
              <a:gd name="T7" fmla="*/ 120 h 120"/>
              <a:gd name="T8" fmla="*/ 53 w 157"/>
              <a:gd name="T9" fmla="*/ 117 h 120"/>
              <a:gd name="T10" fmla="*/ 40 w 157"/>
              <a:gd name="T11" fmla="*/ 103 h 120"/>
              <a:gd name="T12" fmla="*/ 3 w 157"/>
              <a:gd name="T13" fmla="*/ 67 h 120"/>
              <a:gd name="T14" fmla="*/ 0 w 157"/>
              <a:gd name="T15" fmla="*/ 60 h 120"/>
              <a:gd name="T16" fmla="*/ 3 w 157"/>
              <a:gd name="T17" fmla="*/ 53 h 120"/>
              <a:gd name="T18" fmla="*/ 17 w 157"/>
              <a:gd name="T19" fmla="*/ 39 h 120"/>
              <a:gd name="T20" fmla="*/ 24 w 157"/>
              <a:gd name="T21" fmla="*/ 36 h 120"/>
              <a:gd name="T22" fmla="*/ 31 w 157"/>
              <a:gd name="T23" fmla="*/ 39 h 120"/>
              <a:gd name="T24" fmla="*/ 60 w 157"/>
              <a:gd name="T25" fmla="*/ 69 h 120"/>
              <a:gd name="T26" fmla="*/ 126 w 157"/>
              <a:gd name="T27" fmla="*/ 3 h 120"/>
              <a:gd name="T28" fmla="*/ 133 w 157"/>
              <a:gd name="T29" fmla="*/ 0 h 120"/>
              <a:gd name="T30" fmla="*/ 140 w 157"/>
              <a:gd name="T31" fmla="*/ 3 h 120"/>
              <a:gd name="T32" fmla="*/ 154 w 157"/>
              <a:gd name="T33" fmla="*/ 16 h 120"/>
              <a:gd name="T34" fmla="*/ 157 w 157"/>
              <a:gd name="T35" fmla="*/ 23 h 120"/>
              <a:gd name="T36" fmla="*/ 154 w 157"/>
              <a:gd name="T37" fmla="*/ 3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20">
                <a:moveTo>
                  <a:pt x="154" y="30"/>
                </a:moveTo>
                <a:cubicBezTo>
                  <a:pt x="81" y="103"/>
                  <a:pt x="81" y="103"/>
                  <a:pt x="81" y="103"/>
                </a:cubicBezTo>
                <a:cubicBezTo>
                  <a:pt x="67" y="117"/>
                  <a:pt x="67" y="117"/>
                  <a:pt x="67" y="117"/>
                </a:cubicBezTo>
                <a:cubicBezTo>
                  <a:pt x="65" y="119"/>
                  <a:pt x="63" y="120"/>
                  <a:pt x="60" y="120"/>
                </a:cubicBezTo>
                <a:cubicBezTo>
                  <a:pt x="58" y="120"/>
                  <a:pt x="55" y="119"/>
                  <a:pt x="53" y="117"/>
                </a:cubicBezTo>
                <a:cubicBezTo>
                  <a:pt x="40" y="103"/>
                  <a:pt x="40" y="103"/>
                  <a:pt x="40" y="103"/>
                </a:cubicBezTo>
                <a:cubicBezTo>
                  <a:pt x="3" y="67"/>
                  <a:pt x="3" y="67"/>
                  <a:pt x="3" y="67"/>
                </a:cubicBezTo>
                <a:cubicBezTo>
                  <a:pt x="1" y="65"/>
                  <a:pt x="0" y="62"/>
                  <a:pt x="0" y="60"/>
                </a:cubicBezTo>
                <a:cubicBezTo>
                  <a:pt x="0" y="57"/>
                  <a:pt x="1" y="55"/>
                  <a:pt x="3" y="53"/>
                </a:cubicBezTo>
                <a:cubicBezTo>
                  <a:pt x="17" y="39"/>
                  <a:pt x="17" y="39"/>
                  <a:pt x="17" y="39"/>
                </a:cubicBezTo>
                <a:cubicBezTo>
                  <a:pt x="19" y="37"/>
                  <a:pt x="21" y="36"/>
                  <a:pt x="24" y="36"/>
                </a:cubicBezTo>
                <a:cubicBezTo>
                  <a:pt x="26" y="36"/>
                  <a:pt x="29" y="37"/>
                  <a:pt x="31" y="39"/>
                </a:cubicBezTo>
                <a:cubicBezTo>
                  <a:pt x="60" y="69"/>
                  <a:pt x="60" y="69"/>
                  <a:pt x="60" y="69"/>
                </a:cubicBezTo>
                <a:cubicBezTo>
                  <a:pt x="126" y="3"/>
                  <a:pt x="126" y="3"/>
                  <a:pt x="126" y="3"/>
                </a:cubicBezTo>
                <a:cubicBezTo>
                  <a:pt x="128" y="1"/>
                  <a:pt x="131" y="0"/>
                  <a:pt x="133" y="0"/>
                </a:cubicBezTo>
                <a:cubicBezTo>
                  <a:pt x="136" y="0"/>
                  <a:pt x="138" y="1"/>
                  <a:pt x="140" y="3"/>
                </a:cubicBezTo>
                <a:cubicBezTo>
                  <a:pt x="154" y="16"/>
                  <a:pt x="154" y="16"/>
                  <a:pt x="154" y="16"/>
                </a:cubicBezTo>
                <a:cubicBezTo>
                  <a:pt x="156" y="18"/>
                  <a:pt x="157" y="21"/>
                  <a:pt x="157" y="23"/>
                </a:cubicBezTo>
                <a:cubicBezTo>
                  <a:pt x="157" y="26"/>
                  <a:pt x="156" y="28"/>
                  <a:pt x="154" y="30"/>
                </a:cubicBezTo>
                <a:close/>
              </a:path>
            </a:pathLst>
          </a:custGeom>
          <a:solidFill>
            <a:schemeClr val="accent4">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06" name="Data Text 3"/>
          <p:cNvSpPr>
            <a:spLocks noChangeArrowheads="1"/>
          </p:cNvSpPr>
          <p:nvPr/>
        </p:nvSpPr>
        <p:spPr bwMode="auto">
          <a:xfrm>
            <a:off x="5405041" y="3954860"/>
            <a:ext cx="285847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400" b="1" dirty="0">
                <a:solidFill>
                  <a:srgbClr val="FFFFFF"/>
                </a:solidFill>
              </a:rPr>
              <a:t>BUDGET AND DOCUMENTATION.</a:t>
            </a:r>
            <a:endParaRPr lang="en-US" altLang="en-US" sz="1400" b="1" dirty="0"/>
          </a:p>
        </p:txBody>
      </p:sp>
      <p:grpSp>
        <p:nvGrpSpPr>
          <p:cNvPr id="122" name="Data Box 2"/>
          <p:cNvGrpSpPr/>
          <p:nvPr/>
        </p:nvGrpSpPr>
        <p:grpSpPr>
          <a:xfrm>
            <a:off x="4787900" y="2609850"/>
            <a:ext cx="3664348" cy="920749"/>
            <a:chOff x="6831013" y="2336800"/>
            <a:chExt cx="4438650" cy="792163"/>
          </a:xfrm>
        </p:grpSpPr>
        <p:sp>
          <p:nvSpPr>
            <p:cNvPr id="99" name="Data Box 2 BG"/>
            <p:cNvSpPr>
              <a:spLocks/>
            </p:cNvSpPr>
            <p:nvPr/>
          </p:nvSpPr>
          <p:spPr bwMode="auto">
            <a:xfrm>
              <a:off x="6831013" y="2336800"/>
              <a:ext cx="4438650" cy="792163"/>
            </a:xfrm>
            <a:custGeom>
              <a:avLst/>
              <a:gdLst>
                <a:gd name="T0" fmla="*/ 2550 w 2800"/>
                <a:gd name="T1" fmla="*/ 500 h 500"/>
                <a:gd name="T2" fmla="*/ 250 w 2800"/>
                <a:gd name="T3" fmla="*/ 500 h 500"/>
                <a:gd name="T4" fmla="*/ 0 w 2800"/>
                <a:gd name="T5" fmla="*/ 250 h 500"/>
                <a:gd name="T6" fmla="*/ 0 w 2800"/>
                <a:gd name="T7" fmla="*/ 250 h 500"/>
                <a:gd name="T8" fmla="*/ 250 w 2800"/>
                <a:gd name="T9" fmla="*/ 0 h 500"/>
                <a:gd name="T10" fmla="*/ 2550 w 2800"/>
                <a:gd name="T11" fmla="*/ 0 h 500"/>
                <a:gd name="T12" fmla="*/ 2800 w 2800"/>
                <a:gd name="T13" fmla="*/ 250 h 500"/>
                <a:gd name="T14" fmla="*/ 2800 w 2800"/>
                <a:gd name="T15" fmla="*/ 250 h 500"/>
                <a:gd name="T16" fmla="*/ 2550 w 2800"/>
                <a:gd name="T1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0" h="500">
                  <a:moveTo>
                    <a:pt x="2550" y="500"/>
                  </a:moveTo>
                  <a:cubicBezTo>
                    <a:pt x="250" y="500"/>
                    <a:pt x="250" y="500"/>
                    <a:pt x="250" y="500"/>
                  </a:cubicBezTo>
                  <a:cubicBezTo>
                    <a:pt x="112" y="500"/>
                    <a:pt x="0" y="388"/>
                    <a:pt x="0" y="250"/>
                  </a:cubicBezTo>
                  <a:cubicBezTo>
                    <a:pt x="0" y="250"/>
                    <a:pt x="0" y="250"/>
                    <a:pt x="0" y="250"/>
                  </a:cubicBezTo>
                  <a:cubicBezTo>
                    <a:pt x="0" y="112"/>
                    <a:pt x="112" y="0"/>
                    <a:pt x="250" y="0"/>
                  </a:cubicBezTo>
                  <a:cubicBezTo>
                    <a:pt x="2550" y="0"/>
                    <a:pt x="2550" y="0"/>
                    <a:pt x="2550" y="0"/>
                  </a:cubicBezTo>
                  <a:cubicBezTo>
                    <a:pt x="2688" y="0"/>
                    <a:pt x="2800" y="112"/>
                    <a:pt x="2800" y="250"/>
                  </a:cubicBezTo>
                  <a:cubicBezTo>
                    <a:pt x="2800" y="250"/>
                    <a:pt x="2800" y="250"/>
                    <a:pt x="2800" y="250"/>
                  </a:cubicBezTo>
                  <a:cubicBezTo>
                    <a:pt x="2800" y="388"/>
                    <a:pt x="2688" y="500"/>
                    <a:pt x="2550" y="500"/>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0" name="Check Circle 2"/>
            <p:cNvSpPr>
              <a:spLocks noChangeArrowheads="1"/>
            </p:cNvSpPr>
            <p:nvPr/>
          </p:nvSpPr>
          <p:spPr bwMode="auto">
            <a:xfrm>
              <a:off x="6988176" y="2479675"/>
              <a:ext cx="508000" cy="50641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101" name="Freeform 98"/>
          <p:cNvSpPr>
            <a:spLocks/>
          </p:cNvSpPr>
          <p:nvPr/>
        </p:nvSpPr>
        <p:spPr bwMode="auto">
          <a:xfrm>
            <a:off x="4983163" y="3001169"/>
            <a:ext cx="186929" cy="142875"/>
          </a:xfrm>
          <a:custGeom>
            <a:avLst/>
            <a:gdLst>
              <a:gd name="T0" fmla="*/ 154 w 157"/>
              <a:gd name="T1" fmla="*/ 31 h 120"/>
              <a:gd name="T2" fmla="*/ 81 w 157"/>
              <a:gd name="T3" fmla="*/ 104 h 120"/>
              <a:gd name="T4" fmla="*/ 67 w 157"/>
              <a:gd name="T5" fmla="*/ 117 h 120"/>
              <a:gd name="T6" fmla="*/ 60 w 157"/>
              <a:gd name="T7" fmla="*/ 120 h 120"/>
              <a:gd name="T8" fmla="*/ 53 w 157"/>
              <a:gd name="T9" fmla="*/ 117 h 120"/>
              <a:gd name="T10" fmla="*/ 40 w 157"/>
              <a:gd name="T11" fmla="*/ 104 h 120"/>
              <a:gd name="T12" fmla="*/ 3 w 157"/>
              <a:gd name="T13" fmla="*/ 67 h 120"/>
              <a:gd name="T14" fmla="*/ 0 w 157"/>
              <a:gd name="T15" fmla="*/ 60 h 120"/>
              <a:gd name="T16" fmla="*/ 3 w 157"/>
              <a:gd name="T17" fmla="*/ 53 h 120"/>
              <a:gd name="T18" fmla="*/ 17 w 157"/>
              <a:gd name="T19" fmla="*/ 40 h 120"/>
              <a:gd name="T20" fmla="*/ 24 w 157"/>
              <a:gd name="T21" fmla="*/ 37 h 120"/>
              <a:gd name="T22" fmla="*/ 31 w 157"/>
              <a:gd name="T23" fmla="*/ 40 h 120"/>
              <a:gd name="T24" fmla="*/ 60 w 157"/>
              <a:gd name="T25" fmla="*/ 69 h 120"/>
              <a:gd name="T26" fmla="*/ 126 w 157"/>
              <a:gd name="T27" fmla="*/ 3 h 120"/>
              <a:gd name="T28" fmla="*/ 133 w 157"/>
              <a:gd name="T29" fmla="*/ 0 h 120"/>
              <a:gd name="T30" fmla="*/ 140 w 157"/>
              <a:gd name="T31" fmla="*/ 3 h 120"/>
              <a:gd name="T32" fmla="*/ 154 w 157"/>
              <a:gd name="T33" fmla="*/ 17 h 120"/>
              <a:gd name="T34" fmla="*/ 157 w 157"/>
              <a:gd name="T35" fmla="*/ 24 h 120"/>
              <a:gd name="T36" fmla="*/ 154 w 157"/>
              <a:gd name="T37"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20">
                <a:moveTo>
                  <a:pt x="154" y="31"/>
                </a:moveTo>
                <a:cubicBezTo>
                  <a:pt x="81" y="104"/>
                  <a:pt x="81" y="104"/>
                  <a:pt x="81" y="104"/>
                </a:cubicBezTo>
                <a:cubicBezTo>
                  <a:pt x="67" y="117"/>
                  <a:pt x="67" y="117"/>
                  <a:pt x="67" y="117"/>
                </a:cubicBezTo>
                <a:cubicBezTo>
                  <a:pt x="65" y="119"/>
                  <a:pt x="63" y="120"/>
                  <a:pt x="60" y="120"/>
                </a:cubicBezTo>
                <a:cubicBezTo>
                  <a:pt x="58" y="120"/>
                  <a:pt x="55" y="119"/>
                  <a:pt x="53" y="117"/>
                </a:cubicBezTo>
                <a:cubicBezTo>
                  <a:pt x="40" y="104"/>
                  <a:pt x="40" y="104"/>
                  <a:pt x="40" y="104"/>
                </a:cubicBezTo>
                <a:cubicBezTo>
                  <a:pt x="3" y="67"/>
                  <a:pt x="3" y="67"/>
                  <a:pt x="3" y="67"/>
                </a:cubicBezTo>
                <a:cubicBezTo>
                  <a:pt x="1" y="65"/>
                  <a:pt x="0" y="63"/>
                  <a:pt x="0" y="60"/>
                </a:cubicBezTo>
                <a:cubicBezTo>
                  <a:pt x="0" y="58"/>
                  <a:pt x="1" y="55"/>
                  <a:pt x="3" y="53"/>
                </a:cubicBezTo>
                <a:cubicBezTo>
                  <a:pt x="17" y="40"/>
                  <a:pt x="17" y="40"/>
                  <a:pt x="17" y="40"/>
                </a:cubicBezTo>
                <a:cubicBezTo>
                  <a:pt x="19" y="38"/>
                  <a:pt x="21" y="37"/>
                  <a:pt x="24" y="37"/>
                </a:cubicBezTo>
                <a:cubicBezTo>
                  <a:pt x="26" y="37"/>
                  <a:pt x="29" y="38"/>
                  <a:pt x="31" y="40"/>
                </a:cubicBezTo>
                <a:cubicBezTo>
                  <a:pt x="60" y="69"/>
                  <a:pt x="60" y="69"/>
                  <a:pt x="60" y="69"/>
                </a:cubicBezTo>
                <a:cubicBezTo>
                  <a:pt x="126" y="3"/>
                  <a:pt x="126" y="3"/>
                  <a:pt x="126" y="3"/>
                </a:cubicBezTo>
                <a:cubicBezTo>
                  <a:pt x="128" y="1"/>
                  <a:pt x="131" y="0"/>
                  <a:pt x="133" y="0"/>
                </a:cubicBezTo>
                <a:cubicBezTo>
                  <a:pt x="136" y="0"/>
                  <a:pt x="138" y="1"/>
                  <a:pt x="140" y="3"/>
                </a:cubicBezTo>
                <a:cubicBezTo>
                  <a:pt x="154" y="17"/>
                  <a:pt x="154" y="17"/>
                  <a:pt x="154" y="17"/>
                </a:cubicBezTo>
                <a:cubicBezTo>
                  <a:pt x="156" y="19"/>
                  <a:pt x="157" y="21"/>
                  <a:pt x="157" y="24"/>
                </a:cubicBezTo>
                <a:cubicBezTo>
                  <a:pt x="157" y="26"/>
                  <a:pt x="156" y="29"/>
                  <a:pt x="154" y="31"/>
                </a:cubicBezTo>
                <a:close/>
              </a:path>
            </a:pathLst>
          </a:custGeom>
          <a:solidFill>
            <a:schemeClr val="accent3">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02" name="Data Text 2"/>
          <p:cNvSpPr>
            <a:spLocks noChangeArrowheads="1"/>
          </p:cNvSpPr>
          <p:nvPr/>
        </p:nvSpPr>
        <p:spPr bwMode="auto">
          <a:xfrm>
            <a:off x="5316141" y="2836863"/>
            <a:ext cx="310559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FFFFFF"/>
                </a:solidFill>
              </a:rPr>
              <a:t>EVALUATION AND INDICATORS</a:t>
            </a:r>
            <a:endParaRPr lang="en-US" altLang="en-US" sz="1600" b="1" dirty="0"/>
          </a:p>
        </p:txBody>
      </p:sp>
      <p:grpSp>
        <p:nvGrpSpPr>
          <p:cNvPr id="121" name="Data Box 1"/>
          <p:cNvGrpSpPr/>
          <p:nvPr/>
        </p:nvGrpSpPr>
        <p:grpSpPr>
          <a:xfrm>
            <a:off x="4800600" y="1554162"/>
            <a:ext cx="3638948" cy="782637"/>
            <a:chOff x="6831013" y="946150"/>
            <a:chExt cx="4438650" cy="792163"/>
          </a:xfrm>
        </p:grpSpPr>
        <p:sp>
          <p:nvSpPr>
            <p:cNvPr id="95" name="Data Box 1 BG"/>
            <p:cNvSpPr>
              <a:spLocks/>
            </p:cNvSpPr>
            <p:nvPr/>
          </p:nvSpPr>
          <p:spPr bwMode="auto">
            <a:xfrm>
              <a:off x="6831013" y="946150"/>
              <a:ext cx="4438650" cy="792163"/>
            </a:xfrm>
            <a:custGeom>
              <a:avLst/>
              <a:gdLst>
                <a:gd name="T0" fmla="*/ 2550 w 2800"/>
                <a:gd name="T1" fmla="*/ 500 h 500"/>
                <a:gd name="T2" fmla="*/ 250 w 2800"/>
                <a:gd name="T3" fmla="*/ 500 h 500"/>
                <a:gd name="T4" fmla="*/ 0 w 2800"/>
                <a:gd name="T5" fmla="*/ 250 h 500"/>
                <a:gd name="T6" fmla="*/ 0 w 2800"/>
                <a:gd name="T7" fmla="*/ 250 h 500"/>
                <a:gd name="T8" fmla="*/ 250 w 2800"/>
                <a:gd name="T9" fmla="*/ 0 h 500"/>
                <a:gd name="T10" fmla="*/ 2550 w 2800"/>
                <a:gd name="T11" fmla="*/ 0 h 500"/>
                <a:gd name="T12" fmla="*/ 2800 w 2800"/>
                <a:gd name="T13" fmla="*/ 250 h 500"/>
                <a:gd name="T14" fmla="*/ 2800 w 2800"/>
                <a:gd name="T15" fmla="*/ 250 h 500"/>
                <a:gd name="T16" fmla="*/ 2550 w 2800"/>
                <a:gd name="T1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0" h="500">
                  <a:moveTo>
                    <a:pt x="2550" y="500"/>
                  </a:moveTo>
                  <a:cubicBezTo>
                    <a:pt x="250" y="500"/>
                    <a:pt x="250" y="500"/>
                    <a:pt x="250" y="500"/>
                  </a:cubicBezTo>
                  <a:cubicBezTo>
                    <a:pt x="112" y="500"/>
                    <a:pt x="0" y="388"/>
                    <a:pt x="0" y="250"/>
                  </a:cubicBezTo>
                  <a:cubicBezTo>
                    <a:pt x="0" y="250"/>
                    <a:pt x="0" y="250"/>
                    <a:pt x="0" y="250"/>
                  </a:cubicBezTo>
                  <a:cubicBezTo>
                    <a:pt x="0" y="112"/>
                    <a:pt x="112" y="0"/>
                    <a:pt x="250" y="0"/>
                  </a:cubicBezTo>
                  <a:cubicBezTo>
                    <a:pt x="2550" y="0"/>
                    <a:pt x="2550" y="0"/>
                    <a:pt x="2550" y="0"/>
                  </a:cubicBezTo>
                  <a:cubicBezTo>
                    <a:pt x="2688" y="0"/>
                    <a:pt x="2800" y="112"/>
                    <a:pt x="2800" y="250"/>
                  </a:cubicBezTo>
                  <a:cubicBezTo>
                    <a:pt x="2800" y="250"/>
                    <a:pt x="2800" y="250"/>
                    <a:pt x="2800" y="250"/>
                  </a:cubicBezTo>
                  <a:cubicBezTo>
                    <a:pt x="2800" y="388"/>
                    <a:pt x="2688" y="500"/>
                    <a:pt x="2550" y="50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2">
                    <a:lumMod val="75000"/>
                  </a:schemeClr>
                </a:solidFill>
              </a:endParaRPr>
            </a:p>
          </p:txBody>
        </p:sp>
        <p:sp>
          <p:nvSpPr>
            <p:cNvPr id="96" name="Check Circle 1"/>
            <p:cNvSpPr>
              <a:spLocks noChangeArrowheads="1"/>
            </p:cNvSpPr>
            <p:nvPr/>
          </p:nvSpPr>
          <p:spPr bwMode="auto">
            <a:xfrm>
              <a:off x="6988176" y="1089025"/>
              <a:ext cx="508000" cy="5080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97" name="Freeform 94"/>
          <p:cNvSpPr>
            <a:spLocks/>
          </p:cNvSpPr>
          <p:nvPr/>
        </p:nvSpPr>
        <p:spPr bwMode="auto">
          <a:xfrm>
            <a:off x="5173663" y="1881981"/>
            <a:ext cx="186929" cy="142875"/>
          </a:xfrm>
          <a:custGeom>
            <a:avLst/>
            <a:gdLst>
              <a:gd name="T0" fmla="*/ 154 w 157"/>
              <a:gd name="T1" fmla="*/ 30 h 120"/>
              <a:gd name="T2" fmla="*/ 81 w 157"/>
              <a:gd name="T3" fmla="*/ 103 h 120"/>
              <a:gd name="T4" fmla="*/ 67 w 157"/>
              <a:gd name="T5" fmla="*/ 117 h 120"/>
              <a:gd name="T6" fmla="*/ 60 w 157"/>
              <a:gd name="T7" fmla="*/ 120 h 120"/>
              <a:gd name="T8" fmla="*/ 53 w 157"/>
              <a:gd name="T9" fmla="*/ 117 h 120"/>
              <a:gd name="T10" fmla="*/ 40 w 157"/>
              <a:gd name="T11" fmla="*/ 103 h 120"/>
              <a:gd name="T12" fmla="*/ 3 w 157"/>
              <a:gd name="T13" fmla="*/ 67 h 120"/>
              <a:gd name="T14" fmla="*/ 0 w 157"/>
              <a:gd name="T15" fmla="*/ 60 h 120"/>
              <a:gd name="T16" fmla="*/ 3 w 157"/>
              <a:gd name="T17" fmla="*/ 53 h 120"/>
              <a:gd name="T18" fmla="*/ 17 w 157"/>
              <a:gd name="T19" fmla="*/ 39 h 120"/>
              <a:gd name="T20" fmla="*/ 24 w 157"/>
              <a:gd name="T21" fmla="*/ 36 h 120"/>
              <a:gd name="T22" fmla="*/ 31 w 157"/>
              <a:gd name="T23" fmla="*/ 39 h 120"/>
              <a:gd name="T24" fmla="*/ 60 w 157"/>
              <a:gd name="T25" fmla="*/ 69 h 120"/>
              <a:gd name="T26" fmla="*/ 126 w 157"/>
              <a:gd name="T27" fmla="*/ 3 h 120"/>
              <a:gd name="T28" fmla="*/ 133 w 157"/>
              <a:gd name="T29" fmla="*/ 0 h 120"/>
              <a:gd name="T30" fmla="*/ 140 w 157"/>
              <a:gd name="T31" fmla="*/ 3 h 120"/>
              <a:gd name="T32" fmla="*/ 154 w 157"/>
              <a:gd name="T33" fmla="*/ 16 h 120"/>
              <a:gd name="T34" fmla="*/ 157 w 157"/>
              <a:gd name="T35" fmla="*/ 23 h 120"/>
              <a:gd name="T36" fmla="*/ 154 w 157"/>
              <a:gd name="T37" fmla="*/ 3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20">
                <a:moveTo>
                  <a:pt x="154" y="30"/>
                </a:moveTo>
                <a:cubicBezTo>
                  <a:pt x="81" y="103"/>
                  <a:pt x="81" y="103"/>
                  <a:pt x="81" y="103"/>
                </a:cubicBezTo>
                <a:cubicBezTo>
                  <a:pt x="67" y="117"/>
                  <a:pt x="67" y="117"/>
                  <a:pt x="67" y="117"/>
                </a:cubicBezTo>
                <a:cubicBezTo>
                  <a:pt x="65" y="119"/>
                  <a:pt x="63" y="120"/>
                  <a:pt x="60" y="120"/>
                </a:cubicBezTo>
                <a:cubicBezTo>
                  <a:pt x="58" y="120"/>
                  <a:pt x="55" y="119"/>
                  <a:pt x="53" y="117"/>
                </a:cubicBezTo>
                <a:cubicBezTo>
                  <a:pt x="40" y="103"/>
                  <a:pt x="40" y="103"/>
                  <a:pt x="40" y="103"/>
                </a:cubicBezTo>
                <a:cubicBezTo>
                  <a:pt x="3" y="67"/>
                  <a:pt x="3" y="67"/>
                  <a:pt x="3" y="67"/>
                </a:cubicBezTo>
                <a:cubicBezTo>
                  <a:pt x="1" y="65"/>
                  <a:pt x="0" y="62"/>
                  <a:pt x="0" y="60"/>
                </a:cubicBezTo>
                <a:cubicBezTo>
                  <a:pt x="0" y="57"/>
                  <a:pt x="1" y="55"/>
                  <a:pt x="3" y="53"/>
                </a:cubicBezTo>
                <a:cubicBezTo>
                  <a:pt x="17" y="39"/>
                  <a:pt x="17" y="39"/>
                  <a:pt x="17" y="39"/>
                </a:cubicBezTo>
                <a:cubicBezTo>
                  <a:pt x="19" y="37"/>
                  <a:pt x="21" y="36"/>
                  <a:pt x="24" y="36"/>
                </a:cubicBezTo>
                <a:cubicBezTo>
                  <a:pt x="26" y="36"/>
                  <a:pt x="29" y="37"/>
                  <a:pt x="31" y="39"/>
                </a:cubicBezTo>
                <a:cubicBezTo>
                  <a:pt x="60" y="69"/>
                  <a:pt x="60" y="69"/>
                  <a:pt x="60" y="69"/>
                </a:cubicBezTo>
                <a:cubicBezTo>
                  <a:pt x="126" y="3"/>
                  <a:pt x="126" y="3"/>
                  <a:pt x="126" y="3"/>
                </a:cubicBezTo>
                <a:cubicBezTo>
                  <a:pt x="128" y="1"/>
                  <a:pt x="131" y="0"/>
                  <a:pt x="133" y="0"/>
                </a:cubicBezTo>
                <a:cubicBezTo>
                  <a:pt x="136" y="0"/>
                  <a:pt x="138" y="1"/>
                  <a:pt x="140" y="3"/>
                </a:cubicBezTo>
                <a:cubicBezTo>
                  <a:pt x="154" y="16"/>
                  <a:pt x="154" y="16"/>
                  <a:pt x="154" y="16"/>
                </a:cubicBezTo>
                <a:cubicBezTo>
                  <a:pt x="156" y="18"/>
                  <a:pt x="157" y="21"/>
                  <a:pt x="157" y="23"/>
                </a:cubicBezTo>
                <a:cubicBezTo>
                  <a:pt x="157" y="26"/>
                  <a:pt x="156" y="28"/>
                  <a:pt x="154" y="30"/>
                </a:cubicBezTo>
                <a:close/>
              </a:path>
            </a:pathLst>
          </a:custGeom>
          <a:solidFill>
            <a:schemeClr val="accent2">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98" name="Data Text 1"/>
          <p:cNvSpPr>
            <a:spLocks noChangeArrowheads="1"/>
          </p:cNvSpPr>
          <p:nvPr/>
        </p:nvSpPr>
        <p:spPr bwMode="auto">
          <a:xfrm>
            <a:off x="5659041" y="1830785"/>
            <a:ext cx="161339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smtClean="0">
                <a:solidFill>
                  <a:srgbClr val="0070C0"/>
                </a:solidFill>
              </a:rPr>
              <a:t>DISSEMINATION</a:t>
            </a:r>
            <a:endParaRPr lang="en-US" altLang="en-US" sz="1350" b="1" dirty="0">
              <a:solidFill>
                <a:srgbClr val="0070C0"/>
              </a:solidFill>
            </a:endParaRPr>
          </a:p>
        </p:txBody>
      </p:sp>
      <p:pic>
        <p:nvPicPr>
          <p:cNvPr id="120" name="Graphic 119" descr="Gears">
            <a:hlinkClick r:id="rId4"/>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4392693" y="1571388"/>
            <a:ext cx="585072" cy="585072"/>
          </a:xfrm>
          <a:prstGeom prst="rect">
            <a:avLst/>
          </a:prstGeom>
        </p:spPr>
      </p:pic>
      <p:sp>
        <p:nvSpPr>
          <p:cNvPr id="8" name="Main Title"/>
          <p:cNvSpPr>
            <a:spLocks noChangeArrowheads="1"/>
          </p:cNvSpPr>
          <p:nvPr/>
        </p:nvSpPr>
        <p:spPr bwMode="auto">
          <a:xfrm>
            <a:off x="720329" y="1832372"/>
            <a:ext cx="2302425"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400" b="1" dirty="0">
                <a:solidFill>
                  <a:schemeClr val="tx2"/>
                </a:solidFill>
                <a:latin typeface="Arial Black" panose="020B0A04020102020204" pitchFamily="34" charset="0"/>
              </a:rPr>
              <a:t>EVALUATION </a:t>
            </a:r>
          </a:p>
          <a:p>
            <a:pPr defTabSz="685800"/>
            <a:endParaRPr lang="en-US" altLang="en-US" sz="2400" b="1" dirty="0">
              <a:solidFill>
                <a:schemeClr val="tx2"/>
              </a:solidFill>
              <a:latin typeface="Arial Black" panose="020B0A04020102020204" pitchFamily="34" charset="0"/>
            </a:endParaRPr>
          </a:p>
          <a:p>
            <a:pPr defTabSz="685800"/>
            <a:r>
              <a:rPr lang="en-US" altLang="en-US" sz="2400" b="1" dirty="0">
                <a:solidFill>
                  <a:schemeClr val="tx2"/>
                </a:solidFill>
                <a:latin typeface="Arial Black" panose="020B0A04020102020204" pitchFamily="34" charset="0"/>
              </a:rPr>
              <a:t>AND </a:t>
            </a:r>
          </a:p>
          <a:p>
            <a:pPr defTabSz="685800"/>
            <a:endParaRPr lang="en-US" altLang="en-US" sz="2400" b="1" dirty="0">
              <a:solidFill>
                <a:schemeClr val="tx2"/>
              </a:solidFill>
              <a:latin typeface="Arial Black" panose="020B0A04020102020204" pitchFamily="34" charset="0"/>
            </a:endParaRPr>
          </a:p>
          <a:p>
            <a:pPr defTabSz="685800"/>
            <a:r>
              <a:rPr lang="en-US" altLang="en-US" sz="2400" b="1" dirty="0">
                <a:solidFill>
                  <a:schemeClr val="tx2"/>
                </a:solidFill>
                <a:latin typeface="Arial Black" panose="020B0A04020102020204" pitchFamily="34" charset="0"/>
              </a:rPr>
              <a:t>DISCUSSION</a:t>
            </a:r>
            <a:endParaRPr lang="en-US" altLang="en-US" sz="1350" dirty="0">
              <a:solidFill>
                <a:schemeClr val="tx2"/>
              </a:solidFill>
            </a:endParaRPr>
          </a:p>
        </p:txBody>
      </p:sp>
    </p:spTree>
    <p:extLst>
      <p:ext uri="{BB962C8B-B14F-4D97-AF65-F5344CB8AC3E}">
        <p14:creationId xmlns:p14="http://schemas.microsoft.com/office/powerpoint/2010/main" xmlns="" val="10695390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121"/>
                                        </p:tgtEl>
                                        <p:attrNameLst>
                                          <p:attrName>style.visibility</p:attrName>
                                        </p:attrNameLst>
                                      </p:cBhvr>
                                      <p:to>
                                        <p:strVal val="visible"/>
                                      </p:to>
                                    </p:set>
                                    <p:anim calcmode="lin" valueType="num">
                                      <p:cBhvr additive="base">
                                        <p:cTn id="13" dur="500" fill="hold"/>
                                        <p:tgtEl>
                                          <p:spTgt spid="121"/>
                                        </p:tgtEl>
                                        <p:attrNameLst>
                                          <p:attrName>ppt_x</p:attrName>
                                        </p:attrNameLst>
                                      </p:cBhvr>
                                      <p:tavLst>
                                        <p:tav tm="0">
                                          <p:val>
                                            <p:strVal val="1+#ppt_w/2"/>
                                          </p:val>
                                        </p:tav>
                                        <p:tav tm="100000">
                                          <p:val>
                                            <p:strVal val="#ppt_x"/>
                                          </p:val>
                                        </p:tav>
                                      </p:tavLst>
                                    </p:anim>
                                    <p:anim calcmode="lin" valueType="num">
                                      <p:cBhvr additive="base">
                                        <p:cTn id="14" dur="500" fill="hold"/>
                                        <p:tgtEl>
                                          <p:spTgt spid="12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20"/>
                                        </p:tgtEl>
                                        <p:attrNameLst>
                                          <p:attrName>style.visibility</p:attrName>
                                        </p:attrNameLst>
                                      </p:cBhvr>
                                      <p:to>
                                        <p:strVal val="visible"/>
                                      </p:to>
                                    </p:set>
                                    <p:anim calcmode="lin" valueType="num">
                                      <p:cBhvr>
                                        <p:cTn id="18" dur="500" fill="hold"/>
                                        <p:tgtEl>
                                          <p:spTgt spid="120"/>
                                        </p:tgtEl>
                                        <p:attrNameLst>
                                          <p:attrName>ppt_w</p:attrName>
                                        </p:attrNameLst>
                                      </p:cBhvr>
                                      <p:tavLst>
                                        <p:tav tm="0">
                                          <p:val>
                                            <p:fltVal val="0"/>
                                          </p:val>
                                        </p:tav>
                                        <p:tav tm="100000">
                                          <p:val>
                                            <p:strVal val="#ppt_w"/>
                                          </p:val>
                                        </p:tav>
                                      </p:tavLst>
                                    </p:anim>
                                    <p:anim calcmode="lin" valueType="num">
                                      <p:cBhvr>
                                        <p:cTn id="19" dur="500" fill="hold"/>
                                        <p:tgtEl>
                                          <p:spTgt spid="120"/>
                                        </p:tgtEl>
                                        <p:attrNameLst>
                                          <p:attrName>ppt_h</p:attrName>
                                        </p:attrNameLst>
                                      </p:cBhvr>
                                      <p:tavLst>
                                        <p:tav tm="0">
                                          <p:val>
                                            <p:fltVal val="0"/>
                                          </p:val>
                                        </p:tav>
                                        <p:tav tm="100000">
                                          <p:val>
                                            <p:strVal val="#ppt_h"/>
                                          </p:val>
                                        </p:tav>
                                      </p:tavLst>
                                    </p:anim>
                                    <p:animEffect transition="in" filter="fade">
                                      <p:cBhvr>
                                        <p:cTn id="20" dur="500"/>
                                        <p:tgtEl>
                                          <p:spTgt spid="120"/>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122"/>
                                        </p:tgtEl>
                                        <p:attrNameLst>
                                          <p:attrName>style.visibility</p:attrName>
                                        </p:attrNameLst>
                                      </p:cBhvr>
                                      <p:to>
                                        <p:strVal val="visible"/>
                                      </p:to>
                                    </p:set>
                                    <p:anim calcmode="lin" valueType="num">
                                      <p:cBhvr additive="base">
                                        <p:cTn id="28" dur="500" fill="hold"/>
                                        <p:tgtEl>
                                          <p:spTgt spid="122"/>
                                        </p:tgtEl>
                                        <p:attrNameLst>
                                          <p:attrName>ppt_x</p:attrName>
                                        </p:attrNameLst>
                                      </p:cBhvr>
                                      <p:tavLst>
                                        <p:tav tm="0">
                                          <p:val>
                                            <p:strVal val="1+#ppt_w/2"/>
                                          </p:val>
                                        </p:tav>
                                        <p:tav tm="100000">
                                          <p:val>
                                            <p:strVal val="#ppt_x"/>
                                          </p:val>
                                        </p:tav>
                                      </p:tavLst>
                                    </p:anim>
                                    <p:anim calcmode="lin" valueType="num">
                                      <p:cBhvr additive="base">
                                        <p:cTn id="29" dur="500" fill="hold"/>
                                        <p:tgtEl>
                                          <p:spTgt spid="122"/>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02"/>
                                        </p:tgtEl>
                                        <p:attrNameLst>
                                          <p:attrName>style.visibility</p:attrName>
                                        </p:attrNameLst>
                                      </p:cBhvr>
                                      <p:to>
                                        <p:strVal val="visible"/>
                                      </p:to>
                                    </p:set>
                                    <p:animEffect transition="in" filter="wipe(left)">
                                      <p:cBhvr>
                                        <p:cTn id="33" dur="500"/>
                                        <p:tgtEl>
                                          <p:spTgt spid="102"/>
                                        </p:tgtEl>
                                      </p:cBhvr>
                                    </p:animEffect>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23"/>
                                        </p:tgtEl>
                                        <p:attrNameLst>
                                          <p:attrName>style.visibility</p:attrName>
                                        </p:attrNameLst>
                                      </p:cBhvr>
                                      <p:to>
                                        <p:strVal val="visible"/>
                                      </p:to>
                                    </p:set>
                                    <p:anim calcmode="lin" valueType="num">
                                      <p:cBhvr additive="base">
                                        <p:cTn id="37" dur="500" fill="hold"/>
                                        <p:tgtEl>
                                          <p:spTgt spid="123"/>
                                        </p:tgtEl>
                                        <p:attrNameLst>
                                          <p:attrName>ppt_x</p:attrName>
                                        </p:attrNameLst>
                                      </p:cBhvr>
                                      <p:tavLst>
                                        <p:tav tm="0">
                                          <p:val>
                                            <p:strVal val="1+#ppt_w/2"/>
                                          </p:val>
                                        </p:tav>
                                        <p:tav tm="100000">
                                          <p:val>
                                            <p:strVal val="#ppt_x"/>
                                          </p:val>
                                        </p:tav>
                                      </p:tavLst>
                                    </p:anim>
                                    <p:anim calcmode="lin" valueType="num">
                                      <p:cBhvr additive="base">
                                        <p:cTn id="38" dur="500" fill="hold"/>
                                        <p:tgtEl>
                                          <p:spTgt spid="12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left)">
                                      <p:cBhvr>
                                        <p:cTn id="42" dur="500"/>
                                        <p:tgtEl>
                                          <p:spTgt spid="106"/>
                                        </p:tgtEl>
                                      </p:cBhvr>
                                    </p:animEffect>
                                  </p:childTnLst>
                                </p:cTn>
                              </p:par>
                            </p:childTnLst>
                          </p:cTn>
                        </p:par>
                        <p:par>
                          <p:cTn id="43" fill="hold">
                            <p:stCondLst>
                              <p:cond delay="4000"/>
                            </p:stCondLst>
                            <p:childTnLst>
                              <p:par>
                                <p:cTn id="44" presetID="2" presetClass="entr" presetSubtype="2" fill="hold" nodeType="afterEffect">
                                  <p:stCondLst>
                                    <p:cond delay="0"/>
                                  </p:stCondLst>
                                  <p:childTnLst>
                                    <p:set>
                                      <p:cBhvr>
                                        <p:cTn id="45" dur="1" fill="hold">
                                          <p:stCondLst>
                                            <p:cond delay="0"/>
                                          </p:stCondLst>
                                        </p:cTn>
                                        <p:tgtEl>
                                          <p:spTgt spid="124"/>
                                        </p:tgtEl>
                                        <p:attrNameLst>
                                          <p:attrName>style.visibility</p:attrName>
                                        </p:attrNameLst>
                                      </p:cBhvr>
                                      <p:to>
                                        <p:strVal val="visible"/>
                                      </p:to>
                                    </p:set>
                                    <p:anim calcmode="lin" valueType="num">
                                      <p:cBhvr additive="base">
                                        <p:cTn id="46" dur="500" fill="hold"/>
                                        <p:tgtEl>
                                          <p:spTgt spid="124"/>
                                        </p:tgtEl>
                                        <p:attrNameLst>
                                          <p:attrName>ppt_x</p:attrName>
                                        </p:attrNameLst>
                                      </p:cBhvr>
                                      <p:tavLst>
                                        <p:tav tm="0">
                                          <p:val>
                                            <p:strVal val="1+#ppt_w/2"/>
                                          </p:val>
                                        </p:tav>
                                        <p:tav tm="100000">
                                          <p:val>
                                            <p:strVal val="#ppt_x"/>
                                          </p:val>
                                        </p:tav>
                                      </p:tavLst>
                                    </p:anim>
                                    <p:anim calcmode="lin" valueType="num">
                                      <p:cBhvr additive="base">
                                        <p:cTn id="47" dur="500" fill="hold"/>
                                        <p:tgtEl>
                                          <p:spTgt spid="124"/>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110"/>
                                        </p:tgtEl>
                                        <p:attrNameLst>
                                          <p:attrName>style.visibility</p:attrName>
                                        </p:attrNameLst>
                                      </p:cBhvr>
                                      <p:to>
                                        <p:strVal val="visible"/>
                                      </p:to>
                                    </p:set>
                                    <p:animEffect transition="in" filter="wipe(left)">
                                      <p:cBhvr>
                                        <p:cTn id="57" dur="500"/>
                                        <p:tgtEl>
                                          <p:spTgt spid="1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wipe(left)">
                                      <p:cBhvr>
                                        <p:cTn id="62" dur="250"/>
                                        <p:tgtEl>
                                          <p:spTgt spid="9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1"/>
                                        </p:tgtEl>
                                        <p:attrNameLst>
                                          <p:attrName>style.visibility</p:attrName>
                                        </p:attrNameLst>
                                      </p:cBhvr>
                                      <p:to>
                                        <p:strVal val="visible"/>
                                      </p:to>
                                    </p:set>
                                    <p:animEffect transition="in" filter="wipe(left)">
                                      <p:cBhvr>
                                        <p:cTn id="67" dur="250"/>
                                        <p:tgtEl>
                                          <p:spTgt spid="10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05"/>
                                        </p:tgtEl>
                                        <p:attrNameLst>
                                          <p:attrName>style.visibility</p:attrName>
                                        </p:attrNameLst>
                                      </p:cBhvr>
                                      <p:to>
                                        <p:strVal val="visible"/>
                                      </p:to>
                                    </p:set>
                                    <p:animEffect transition="in" filter="wipe(left)">
                                      <p:cBhvr>
                                        <p:cTn id="72" dur="250"/>
                                        <p:tgtEl>
                                          <p:spTgt spid="10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9"/>
                                        </p:tgtEl>
                                        <p:attrNameLst>
                                          <p:attrName>style.visibility</p:attrName>
                                        </p:attrNameLst>
                                      </p:cBhvr>
                                      <p:to>
                                        <p:strVal val="visible"/>
                                      </p:to>
                                    </p:set>
                                    <p:animEffect transition="in" filter="wipe(left)">
                                      <p:cBhvr>
                                        <p:cTn id="77" dur="25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p:bldP spid="105" grpId="0" animBg="1"/>
      <p:bldP spid="106" grpId="0"/>
      <p:bldP spid="101" grpId="0" animBg="1"/>
      <p:bldP spid="102" grpId="0"/>
      <p:bldP spid="97" grpId="0" animBg="1"/>
      <p:bldP spid="98"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Data Box 2"/>
          <p:cNvGrpSpPr/>
          <p:nvPr/>
        </p:nvGrpSpPr>
        <p:grpSpPr>
          <a:xfrm>
            <a:off x="5666599" y="140034"/>
            <a:ext cx="3328988" cy="594122"/>
            <a:chOff x="6831013" y="2336800"/>
            <a:chExt cx="4438650" cy="792163"/>
          </a:xfrm>
        </p:grpSpPr>
        <p:sp>
          <p:nvSpPr>
            <p:cNvPr id="99" name="Data Box 2 BG"/>
            <p:cNvSpPr>
              <a:spLocks/>
            </p:cNvSpPr>
            <p:nvPr/>
          </p:nvSpPr>
          <p:spPr bwMode="auto">
            <a:xfrm>
              <a:off x="6831013" y="2336800"/>
              <a:ext cx="4438650" cy="792163"/>
            </a:xfrm>
            <a:custGeom>
              <a:avLst/>
              <a:gdLst>
                <a:gd name="T0" fmla="*/ 2550 w 2800"/>
                <a:gd name="T1" fmla="*/ 500 h 500"/>
                <a:gd name="T2" fmla="*/ 250 w 2800"/>
                <a:gd name="T3" fmla="*/ 500 h 500"/>
                <a:gd name="T4" fmla="*/ 0 w 2800"/>
                <a:gd name="T5" fmla="*/ 250 h 500"/>
                <a:gd name="T6" fmla="*/ 0 w 2800"/>
                <a:gd name="T7" fmla="*/ 250 h 500"/>
                <a:gd name="T8" fmla="*/ 250 w 2800"/>
                <a:gd name="T9" fmla="*/ 0 h 500"/>
                <a:gd name="T10" fmla="*/ 2550 w 2800"/>
                <a:gd name="T11" fmla="*/ 0 h 500"/>
                <a:gd name="T12" fmla="*/ 2800 w 2800"/>
                <a:gd name="T13" fmla="*/ 250 h 500"/>
                <a:gd name="T14" fmla="*/ 2800 w 2800"/>
                <a:gd name="T15" fmla="*/ 250 h 500"/>
                <a:gd name="T16" fmla="*/ 2550 w 2800"/>
                <a:gd name="T1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0" h="500">
                  <a:moveTo>
                    <a:pt x="2550" y="500"/>
                  </a:moveTo>
                  <a:cubicBezTo>
                    <a:pt x="250" y="500"/>
                    <a:pt x="250" y="500"/>
                    <a:pt x="250" y="500"/>
                  </a:cubicBezTo>
                  <a:cubicBezTo>
                    <a:pt x="112" y="500"/>
                    <a:pt x="0" y="388"/>
                    <a:pt x="0" y="250"/>
                  </a:cubicBezTo>
                  <a:cubicBezTo>
                    <a:pt x="0" y="250"/>
                    <a:pt x="0" y="250"/>
                    <a:pt x="0" y="250"/>
                  </a:cubicBezTo>
                  <a:cubicBezTo>
                    <a:pt x="0" y="112"/>
                    <a:pt x="112" y="0"/>
                    <a:pt x="250" y="0"/>
                  </a:cubicBezTo>
                  <a:cubicBezTo>
                    <a:pt x="2550" y="0"/>
                    <a:pt x="2550" y="0"/>
                    <a:pt x="2550" y="0"/>
                  </a:cubicBezTo>
                  <a:cubicBezTo>
                    <a:pt x="2688" y="0"/>
                    <a:pt x="2800" y="112"/>
                    <a:pt x="2800" y="250"/>
                  </a:cubicBezTo>
                  <a:cubicBezTo>
                    <a:pt x="2800" y="250"/>
                    <a:pt x="2800" y="250"/>
                    <a:pt x="2800" y="250"/>
                  </a:cubicBezTo>
                  <a:cubicBezTo>
                    <a:pt x="2800" y="388"/>
                    <a:pt x="2688" y="500"/>
                    <a:pt x="2550" y="500"/>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0" name="Check Circle 2"/>
            <p:cNvSpPr>
              <a:spLocks noChangeArrowheads="1"/>
            </p:cNvSpPr>
            <p:nvPr/>
          </p:nvSpPr>
          <p:spPr bwMode="auto">
            <a:xfrm>
              <a:off x="6988176" y="2479675"/>
              <a:ext cx="508000" cy="50641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101" name="Freeform 98"/>
          <p:cNvSpPr>
            <a:spLocks/>
          </p:cNvSpPr>
          <p:nvPr/>
        </p:nvSpPr>
        <p:spPr bwMode="auto">
          <a:xfrm>
            <a:off x="5881506" y="365657"/>
            <a:ext cx="186929" cy="142875"/>
          </a:xfrm>
          <a:custGeom>
            <a:avLst/>
            <a:gdLst>
              <a:gd name="T0" fmla="*/ 154 w 157"/>
              <a:gd name="T1" fmla="*/ 31 h 120"/>
              <a:gd name="T2" fmla="*/ 81 w 157"/>
              <a:gd name="T3" fmla="*/ 104 h 120"/>
              <a:gd name="T4" fmla="*/ 67 w 157"/>
              <a:gd name="T5" fmla="*/ 117 h 120"/>
              <a:gd name="T6" fmla="*/ 60 w 157"/>
              <a:gd name="T7" fmla="*/ 120 h 120"/>
              <a:gd name="T8" fmla="*/ 53 w 157"/>
              <a:gd name="T9" fmla="*/ 117 h 120"/>
              <a:gd name="T10" fmla="*/ 40 w 157"/>
              <a:gd name="T11" fmla="*/ 104 h 120"/>
              <a:gd name="T12" fmla="*/ 3 w 157"/>
              <a:gd name="T13" fmla="*/ 67 h 120"/>
              <a:gd name="T14" fmla="*/ 0 w 157"/>
              <a:gd name="T15" fmla="*/ 60 h 120"/>
              <a:gd name="T16" fmla="*/ 3 w 157"/>
              <a:gd name="T17" fmla="*/ 53 h 120"/>
              <a:gd name="T18" fmla="*/ 17 w 157"/>
              <a:gd name="T19" fmla="*/ 40 h 120"/>
              <a:gd name="T20" fmla="*/ 24 w 157"/>
              <a:gd name="T21" fmla="*/ 37 h 120"/>
              <a:gd name="T22" fmla="*/ 31 w 157"/>
              <a:gd name="T23" fmla="*/ 40 h 120"/>
              <a:gd name="T24" fmla="*/ 60 w 157"/>
              <a:gd name="T25" fmla="*/ 69 h 120"/>
              <a:gd name="T26" fmla="*/ 126 w 157"/>
              <a:gd name="T27" fmla="*/ 3 h 120"/>
              <a:gd name="T28" fmla="*/ 133 w 157"/>
              <a:gd name="T29" fmla="*/ 0 h 120"/>
              <a:gd name="T30" fmla="*/ 140 w 157"/>
              <a:gd name="T31" fmla="*/ 3 h 120"/>
              <a:gd name="T32" fmla="*/ 154 w 157"/>
              <a:gd name="T33" fmla="*/ 17 h 120"/>
              <a:gd name="T34" fmla="*/ 157 w 157"/>
              <a:gd name="T35" fmla="*/ 24 h 120"/>
              <a:gd name="T36" fmla="*/ 154 w 157"/>
              <a:gd name="T37"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20">
                <a:moveTo>
                  <a:pt x="154" y="31"/>
                </a:moveTo>
                <a:cubicBezTo>
                  <a:pt x="81" y="104"/>
                  <a:pt x="81" y="104"/>
                  <a:pt x="81" y="104"/>
                </a:cubicBezTo>
                <a:cubicBezTo>
                  <a:pt x="67" y="117"/>
                  <a:pt x="67" y="117"/>
                  <a:pt x="67" y="117"/>
                </a:cubicBezTo>
                <a:cubicBezTo>
                  <a:pt x="65" y="119"/>
                  <a:pt x="63" y="120"/>
                  <a:pt x="60" y="120"/>
                </a:cubicBezTo>
                <a:cubicBezTo>
                  <a:pt x="58" y="120"/>
                  <a:pt x="55" y="119"/>
                  <a:pt x="53" y="117"/>
                </a:cubicBezTo>
                <a:cubicBezTo>
                  <a:pt x="40" y="104"/>
                  <a:pt x="40" y="104"/>
                  <a:pt x="40" y="104"/>
                </a:cubicBezTo>
                <a:cubicBezTo>
                  <a:pt x="3" y="67"/>
                  <a:pt x="3" y="67"/>
                  <a:pt x="3" y="67"/>
                </a:cubicBezTo>
                <a:cubicBezTo>
                  <a:pt x="1" y="65"/>
                  <a:pt x="0" y="63"/>
                  <a:pt x="0" y="60"/>
                </a:cubicBezTo>
                <a:cubicBezTo>
                  <a:pt x="0" y="58"/>
                  <a:pt x="1" y="55"/>
                  <a:pt x="3" y="53"/>
                </a:cubicBezTo>
                <a:cubicBezTo>
                  <a:pt x="17" y="40"/>
                  <a:pt x="17" y="40"/>
                  <a:pt x="17" y="40"/>
                </a:cubicBezTo>
                <a:cubicBezTo>
                  <a:pt x="19" y="38"/>
                  <a:pt x="21" y="37"/>
                  <a:pt x="24" y="37"/>
                </a:cubicBezTo>
                <a:cubicBezTo>
                  <a:pt x="26" y="37"/>
                  <a:pt x="29" y="38"/>
                  <a:pt x="31" y="40"/>
                </a:cubicBezTo>
                <a:cubicBezTo>
                  <a:pt x="60" y="69"/>
                  <a:pt x="60" y="69"/>
                  <a:pt x="60" y="69"/>
                </a:cubicBezTo>
                <a:cubicBezTo>
                  <a:pt x="126" y="3"/>
                  <a:pt x="126" y="3"/>
                  <a:pt x="126" y="3"/>
                </a:cubicBezTo>
                <a:cubicBezTo>
                  <a:pt x="128" y="1"/>
                  <a:pt x="131" y="0"/>
                  <a:pt x="133" y="0"/>
                </a:cubicBezTo>
                <a:cubicBezTo>
                  <a:pt x="136" y="0"/>
                  <a:pt x="138" y="1"/>
                  <a:pt x="140" y="3"/>
                </a:cubicBezTo>
                <a:cubicBezTo>
                  <a:pt x="154" y="17"/>
                  <a:pt x="154" y="17"/>
                  <a:pt x="154" y="17"/>
                </a:cubicBezTo>
                <a:cubicBezTo>
                  <a:pt x="156" y="19"/>
                  <a:pt x="157" y="21"/>
                  <a:pt x="157" y="24"/>
                </a:cubicBezTo>
                <a:cubicBezTo>
                  <a:pt x="157" y="26"/>
                  <a:pt x="156" y="29"/>
                  <a:pt x="154" y="31"/>
                </a:cubicBezTo>
                <a:close/>
              </a:path>
            </a:pathLst>
          </a:custGeom>
          <a:solidFill>
            <a:schemeClr val="accent3">
              <a:lumMod val="50000"/>
            </a:scheme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02" name="Data Text 2"/>
          <p:cNvSpPr>
            <a:spLocks noChangeArrowheads="1"/>
          </p:cNvSpPr>
          <p:nvPr/>
        </p:nvSpPr>
        <p:spPr bwMode="auto">
          <a:xfrm>
            <a:off x="6309980" y="365657"/>
            <a:ext cx="2042226"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050" dirty="0">
                <a:solidFill>
                  <a:srgbClr val="FFFFFF"/>
                </a:solidFill>
              </a:rPr>
              <a:t>EVALUATION AND INDICATORS</a:t>
            </a:r>
            <a:endParaRPr lang="en-US" altLang="en-US" sz="1350" dirty="0"/>
          </a:p>
        </p:txBody>
      </p:sp>
      <p:sp>
        <p:nvSpPr>
          <p:cNvPr id="2" name="Retângulo 1">
            <a:extLst>
              <a:ext uri="{FF2B5EF4-FFF2-40B4-BE49-F238E27FC236}">
                <a16:creationId xmlns:a16="http://schemas.microsoft.com/office/drawing/2014/main" xmlns="" id="{403A74F6-40B5-4EEB-AC51-332C48D6E798}"/>
              </a:ext>
            </a:extLst>
          </p:cNvPr>
          <p:cNvSpPr/>
          <p:nvPr/>
        </p:nvSpPr>
        <p:spPr>
          <a:xfrm>
            <a:off x="417443" y="734156"/>
            <a:ext cx="8578144" cy="5081071"/>
          </a:xfrm>
          <a:prstGeom prst="rect">
            <a:avLst/>
          </a:prstGeom>
        </p:spPr>
        <p:txBody>
          <a:bodyPr wrap="square">
            <a:spAutoFit/>
          </a:bodyPr>
          <a:lstStyle/>
          <a:p>
            <a:pPr marL="342900" indent="-342900">
              <a:lnSpc>
                <a:spcPct val="107000"/>
              </a:lnSpc>
              <a:spcAft>
                <a:spcPts val="800"/>
              </a:spcAft>
              <a:buAutoNum type="alphaUcParenR"/>
            </a:pPr>
            <a:r>
              <a:rPr lang="en-US" b="1" dirty="0">
                <a:latin typeface="Calibri" panose="020F0502020204030204" pitchFamily="34" charset="0"/>
                <a:ea typeface="Calibri" panose="020F0502020204030204" pitchFamily="34" charset="0"/>
                <a:cs typeface="Times New Roman" panose="02020603050405020304" pitchFamily="18" charset="0"/>
              </a:rPr>
              <a:t>Evaluation and monitoring during every topic lifetime:</a:t>
            </a:r>
          </a:p>
          <a:p>
            <a:pPr algn="just">
              <a:lnSpc>
                <a:spcPct val="107000"/>
              </a:lnSpc>
              <a:spcAft>
                <a:spcPts val="800"/>
              </a:spcAft>
            </a:pPr>
            <a:r>
              <a:rPr lang="en-US" sz="1600" dirty="0"/>
              <a:t>1) At school to assess students' involvement, interest and satisfaction: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Tx/>
              <a:buChar char="-"/>
            </a:pPr>
            <a:r>
              <a:rPr lang="en-US" sz="1600" dirty="0"/>
              <a:t>questionnaires submitted at the half and at the end of the topic lifetime for all classrooms involved in the activities. A common online form will be used by all schools</a:t>
            </a:r>
            <a:r>
              <a:rPr lang="en-US" sz="1600" dirty="0" smtClean="0"/>
              <a:t>.</a:t>
            </a:r>
          </a:p>
          <a:p>
            <a:pPr marL="285750" indent="-285750" algn="just"/>
            <a:endParaRPr lang="pt-PT" sz="1600" dirty="0"/>
          </a:p>
          <a:p>
            <a:pPr marL="285750" indent="-285750" algn="just">
              <a:buFontTx/>
              <a:buChar char="-"/>
            </a:pPr>
            <a:endParaRPr lang="pt-P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600" dirty="0"/>
              <a:t>2) During the 6 days learning activities abroad: students will have a daily evaluation session with their teachers assessing the interest, understanding of objectives, relationship with others, satisfaction about working methods, skills improvement. Back home they will write a personal report after the experience reflecting on direct relationships with other European youngsters, expressing the results obtained according to the project </a:t>
            </a:r>
            <a:r>
              <a:rPr lang="en-US" sz="1600" dirty="0" smtClean="0"/>
              <a:t>objectives.</a:t>
            </a:r>
          </a:p>
          <a:p>
            <a:pPr algn="just">
              <a:lnSpc>
                <a:spcPct val="107000"/>
              </a:lnSpc>
              <a:spcAft>
                <a:spcPts val="800"/>
              </a:spcAft>
            </a:pPr>
            <a:endParaRPr lang="en-US" sz="1600" dirty="0"/>
          </a:p>
          <a:p>
            <a:pPr algn="just">
              <a:lnSpc>
                <a:spcPct val="107000"/>
              </a:lnSpc>
              <a:spcAft>
                <a:spcPts val="800"/>
              </a:spcAft>
            </a:pPr>
            <a:r>
              <a:rPr lang="en-US" sz="1600" dirty="0"/>
              <a:t>3) Monitoring about evolution of project's activities will be done by referent teachers in each school and after each topic completion teachers' teams in each school will discuss summary report about questionnaire results, personal reports of students participating in learning activities, results and outcomes, impact on schools methodology and </a:t>
            </a:r>
            <a:r>
              <a:rPr lang="en-US" sz="1600" dirty="0" smtClean="0"/>
              <a:t>students.</a:t>
            </a:r>
            <a:endParaRPr lang="pt-P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P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198722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500" fill="hold"/>
                                        <p:tgtEl>
                                          <p:spTgt spid="122"/>
                                        </p:tgtEl>
                                        <p:attrNameLst>
                                          <p:attrName>ppt_x</p:attrName>
                                        </p:attrNameLst>
                                      </p:cBhvr>
                                      <p:tavLst>
                                        <p:tav tm="0">
                                          <p:val>
                                            <p:strVal val="1+#ppt_w/2"/>
                                          </p:val>
                                        </p:tav>
                                        <p:tav tm="100000">
                                          <p:val>
                                            <p:strVal val="#ppt_x"/>
                                          </p:val>
                                        </p:tav>
                                      </p:tavLst>
                                    </p:anim>
                                    <p:anim calcmode="lin" valueType="num">
                                      <p:cBhvr additive="base">
                                        <p:cTn id="8" dur="500" fill="hold"/>
                                        <p:tgtEl>
                                          <p:spTgt spid="1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wipe(left)">
                                      <p:cBhvr>
                                        <p:cTn id="12" dur="500"/>
                                        <p:tgtEl>
                                          <p:spTgt spid="1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wipe(left)">
                                      <p:cBhvr>
                                        <p:cTn id="17" dur="2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p:bldLst>
  </p:timing>
</p:sld>
</file>

<file path=ppt/theme/theme1.xml><?xml version="1.0" encoding="utf-8"?>
<a:theme xmlns:a="http://schemas.openxmlformats.org/drawingml/2006/main" name="Office Theme">
  <a:themeElements>
    <a:clrScheme name="Thought Provoking">
      <a:dk1>
        <a:sysClr val="windowText" lastClr="000000"/>
      </a:dk1>
      <a:lt1>
        <a:sysClr val="window" lastClr="FFFFFF"/>
      </a:lt1>
      <a:dk2>
        <a:srgbClr val="757070"/>
      </a:dk2>
      <a:lt2>
        <a:srgbClr val="E7E6E6"/>
      </a:lt2>
      <a:accent1>
        <a:srgbClr val="606A87"/>
      </a:accent1>
      <a:accent2>
        <a:srgbClr val="ECD078"/>
      </a:accent2>
      <a:accent3>
        <a:srgbClr val="D95B43"/>
      </a:accent3>
      <a:accent4>
        <a:srgbClr val="C02942"/>
      </a:accent4>
      <a:accent5>
        <a:srgbClr val="542437"/>
      </a:accent5>
      <a:accent6>
        <a:srgbClr val="53777A"/>
      </a:accent6>
      <a:hlink>
        <a:srgbClr val="0563C1"/>
      </a:hlink>
      <a:folHlink>
        <a:srgbClr val="954F72"/>
      </a:folHlink>
    </a:clrScheme>
    <a:fontScheme name="Arial">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3247</TotalTime>
  <Words>708</Words>
  <Application>Microsoft Office PowerPoint</Application>
  <PresentationFormat>Expunere pe ecran (4:3)</PresentationFormat>
  <Paragraphs>94</Paragraphs>
  <Slides>11</Slides>
  <Notes>0</Notes>
  <HiddenSlides>0</HiddenSlides>
  <MMClips>0</MMClips>
  <ScaleCrop>false</ScaleCrop>
  <HeadingPairs>
    <vt:vector size="4" baseType="variant">
      <vt:variant>
        <vt:lpstr>Temă</vt:lpstr>
      </vt:variant>
      <vt:variant>
        <vt:i4>1</vt:i4>
      </vt:variant>
      <vt:variant>
        <vt:lpstr>Titluri diapozitive</vt:lpstr>
      </vt:variant>
      <vt:variant>
        <vt:i4>11</vt:i4>
      </vt:variant>
    </vt:vector>
  </HeadingPairs>
  <TitlesOfParts>
    <vt:vector size="12" baseType="lpstr">
      <vt:lpstr>Office Theme</vt:lpstr>
      <vt:lpstr>   </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Mocap</dc:creator>
  <cp:lastModifiedBy>LPS-Roman</cp:lastModifiedBy>
  <cp:revision>150</cp:revision>
  <dcterms:created xsi:type="dcterms:W3CDTF">2017-04-04T15:13:09Z</dcterms:created>
  <dcterms:modified xsi:type="dcterms:W3CDTF">2019-11-05T09:48:01Z</dcterms:modified>
</cp:coreProperties>
</file>