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Lato" panose="020B0604020202020204" charset="0"/>
      <p:regular r:id="rId12"/>
      <p:bold r:id="rId13"/>
      <p:italic r:id="rId14"/>
      <p:boldItalic r:id="rId15"/>
    </p:embeddedFont>
    <p:embeddedFont>
      <p:font typeface="Playfair Display" panose="020B0604020202020204" charset="0"/>
      <p:regular r:id="rId16"/>
      <p:bold r:id="rId17"/>
      <p:italic r:id="rId18"/>
      <p:boldItalic r:id="rId19"/>
    </p:embeddedFont>
    <p:embeddedFont>
      <p:font typeface="Georgia" panose="02040502050405020303" pitchFamily="18"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7" d="100"/>
          <a:sy n="107" d="100"/>
        </p:scale>
        <p:origin x="-84" y="-5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796366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6a687f692_0_1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6a687f692_0_1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6e7f3b6a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6e7f3b6a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ed4edbb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ed4edbb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e7f3b6a5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e7f3b6a5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e7f3b6a5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e7f3b6a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f1689d23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f1689d23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e7f3b6a5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e7f3b6a5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f1689d2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f1689d2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learningapps.org/watch?v=pffhcr42t2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457200" lvl="0" indent="0" algn="ctr" rtl="0">
              <a:spcBef>
                <a:spcPts val="0"/>
              </a:spcBef>
              <a:spcAft>
                <a:spcPts val="0"/>
              </a:spcAft>
              <a:buNone/>
            </a:pPr>
            <a:r>
              <a:rPr lang="es"/>
              <a:t>Nicolás Copérnico</a:t>
            </a: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Núria i Maria. 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INDEX</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 dirty="0"/>
              <a:t>Biography</a:t>
            </a:r>
            <a:endParaRPr dirty="0"/>
          </a:p>
          <a:p>
            <a:pPr marL="457200" lvl="0" indent="-342900" algn="l" rtl="0">
              <a:spcBef>
                <a:spcPts val="0"/>
              </a:spcBef>
              <a:spcAft>
                <a:spcPts val="0"/>
              </a:spcAft>
              <a:buSzPts val="1800"/>
              <a:buChar char="-"/>
            </a:pPr>
            <a:r>
              <a:rPr lang="es" dirty="0"/>
              <a:t>What languages did he speak?</a:t>
            </a:r>
            <a:endParaRPr dirty="0"/>
          </a:p>
          <a:p>
            <a:pPr marL="457200" lvl="0" indent="-342900" algn="l" rtl="0">
              <a:spcBef>
                <a:spcPts val="0"/>
              </a:spcBef>
              <a:spcAft>
                <a:spcPts val="0"/>
              </a:spcAft>
              <a:buSzPts val="1800"/>
              <a:buChar char="-"/>
            </a:pPr>
            <a:r>
              <a:rPr lang="es" dirty="0"/>
              <a:t>What did he work on?</a:t>
            </a:r>
            <a:endParaRPr dirty="0"/>
          </a:p>
          <a:p>
            <a:pPr marL="457200" lvl="0" indent="-342900" algn="l" rtl="0">
              <a:spcBef>
                <a:spcPts val="0"/>
              </a:spcBef>
              <a:spcAft>
                <a:spcPts val="0"/>
              </a:spcAft>
              <a:buSzPts val="1800"/>
              <a:buChar char="-"/>
            </a:pPr>
            <a:r>
              <a:rPr lang="es" dirty="0"/>
              <a:t>Why is he famous?</a:t>
            </a:r>
            <a:endParaRPr dirty="0"/>
          </a:p>
          <a:p>
            <a:pPr marL="457200" lvl="0" indent="-342900" algn="l" rtl="0">
              <a:spcBef>
                <a:spcPts val="0"/>
              </a:spcBef>
              <a:spcAft>
                <a:spcPts val="0"/>
              </a:spcAft>
              <a:buSzPts val="1800"/>
              <a:buChar char="-"/>
            </a:pPr>
            <a:r>
              <a:rPr lang="es" dirty="0"/>
              <a:t>Why  did he </a:t>
            </a:r>
            <a:r>
              <a:rPr lang="es" dirty="0" smtClean="0"/>
              <a:t>die?</a:t>
            </a:r>
            <a:endParaRPr dirty="0"/>
          </a:p>
          <a:p>
            <a:pPr marL="457200" lvl="0" indent="0" algn="l" rtl="0">
              <a:spcBef>
                <a:spcPts val="1600"/>
              </a:spcBef>
              <a:spcAft>
                <a:spcPts val="1600"/>
              </a:spcAft>
              <a:buNone/>
            </a:pP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12545" y="1100829"/>
            <a:ext cx="3741545" cy="365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Biography</a:t>
            </a:r>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solidFill>
                  <a:srgbClr val="000000"/>
                </a:solidFill>
                <a:latin typeface="Arial"/>
                <a:ea typeface="Arial"/>
                <a:cs typeface="Arial"/>
                <a:sym typeface="Arial"/>
              </a:rPr>
              <a:t>Nicolaus Copernicus was born </a:t>
            </a:r>
            <a:r>
              <a:rPr lang="es" dirty="0" smtClean="0">
                <a:solidFill>
                  <a:srgbClr val="000000"/>
                </a:solidFill>
                <a:latin typeface="Arial"/>
                <a:ea typeface="Arial"/>
                <a:cs typeface="Arial"/>
                <a:sym typeface="Arial"/>
              </a:rPr>
              <a:t>on 19th </a:t>
            </a:r>
            <a:r>
              <a:rPr lang="es" dirty="0">
                <a:solidFill>
                  <a:srgbClr val="000000"/>
                </a:solidFill>
                <a:latin typeface="Arial"/>
                <a:ea typeface="Arial"/>
                <a:cs typeface="Arial"/>
                <a:sym typeface="Arial"/>
              </a:rPr>
              <a:t>of </a:t>
            </a:r>
            <a:r>
              <a:rPr lang="es" dirty="0" smtClean="0">
                <a:solidFill>
                  <a:srgbClr val="000000"/>
                </a:solidFill>
                <a:latin typeface="Arial"/>
                <a:ea typeface="Arial"/>
                <a:cs typeface="Arial"/>
                <a:sym typeface="Arial"/>
              </a:rPr>
              <a:t>february </a:t>
            </a:r>
            <a:r>
              <a:rPr lang="es" dirty="0">
                <a:solidFill>
                  <a:srgbClr val="000000"/>
                </a:solidFill>
                <a:latin typeface="Arial"/>
                <a:ea typeface="Arial"/>
                <a:cs typeface="Arial"/>
                <a:sym typeface="Arial"/>
              </a:rPr>
              <a:t>1473, in Poland, and he died </a:t>
            </a:r>
            <a:r>
              <a:rPr lang="es" dirty="0" smtClean="0">
                <a:solidFill>
                  <a:srgbClr val="000000"/>
                </a:solidFill>
                <a:latin typeface="Arial"/>
                <a:ea typeface="Arial"/>
                <a:cs typeface="Arial"/>
                <a:sym typeface="Arial"/>
              </a:rPr>
              <a:t>on</a:t>
            </a:r>
            <a:r>
              <a:rPr lang="es" dirty="0" smtClean="0">
                <a:solidFill>
                  <a:srgbClr val="000000"/>
                </a:solidFill>
                <a:latin typeface="Arial"/>
                <a:ea typeface="Arial"/>
                <a:cs typeface="Arial"/>
                <a:sym typeface="Arial"/>
              </a:rPr>
              <a:t> </a:t>
            </a:r>
            <a:r>
              <a:rPr lang="es" dirty="0">
                <a:solidFill>
                  <a:srgbClr val="000000"/>
                </a:solidFill>
                <a:latin typeface="Arial"/>
                <a:ea typeface="Arial"/>
                <a:cs typeface="Arial"/>
                <a:sym typeface="Arial"/>
              </a:rPr>
              <a:t>24th of </a:t>
            </a:r>
            <a:r>
              <a:rPr lang="es" dirty="0" smtClean="0">
                <a:solidFill>
                  <a:srgbClr val="000000"/>
                </a:solidFill>
                <a:latin typeface="Arial"/>
                <a:ea typeface="Arial"/>
                <a:cs typeface="Arial"/>
                <a:sym typeface="Arial"/>
              </a:rPr>
              <a:t>May </a:t>
            </a:r>
            <a:r>
              <a:rPr lang="es" dirty="0">
                <a:solidFill>
                  <a:srgbClr val="000000"/>
                </a:solidFill>
                <a:latin typeface="Arial"/>
                <a:ea typeface="Arial"/>
                <a:cs typeface="Arial"/>
                <a:sym typeface="Arial"/>
              </a:rPr>
              <a:t>1543, in Poland.</a:t>
            </a:r>
            <a:endParaRPr dirty="0">
              <a:solidFill>
                <a:srgbClr val="000000"/>
              </a:solidFill>
              <a:latin typeface="Arial"/>
              <a:ea typeface="Arial"/>
              <a:cs typeface="Arial"/>
              <a:sym typeface="Arial"/>
            </a:endParaRPr>
          </a:p>
          <a:p>
            <a:pPr marL="0" lvl="0" indent="0" algn="l" rtl="0">
              <a:spcBef>
                <a:spcPts val="0"/>
              </a:spcBef>
              <a:spcAft>
                <a:spcPts val="0"/>
              </a:spcAft>
              <a:buNone/>
            </a:pPr>
            <a:endParaRPr dirty="0">
              <a:solidFill>
                <a:srgbClr val="000000"/>
              </a:solidFill>
              <a:latin typeface="Arial"/>
              <a:ea typeface="Arial"/>
              <a:cs typeface="Arial"/>
              <a:sym typeface="Arial"/>
            </a:endParaRPr>
          </a:p>
          <a:p>
            <a:pPr marL="0" lvl="0" indent="0" algn="l" rtl="0">
              <a:spcBef>
                <a:spcPts val="0"/>
              </a:spcBef>
              <a:spcAft>
                <a:spcPts val="0"/>
              </a:spcAft>
              <a:buNone/>
            </a:pPr>
            <a:r>
              <a:rPr lang="es" dirty="0">
                <a:solidFill>
                  <a:srgbClr val="000000"/>
                </a:solidFill>
                <a:latin typeface="Arial"/>
                <a:ea typeface="Arial"/>
                <a:cs typeface="Arial"/>
                <a:sym typeface="Arial"/>
              </a:rPr>
              <a:t>They were 4 brothers, Andreas, Barbara, Katharina and he.</a:t>
            </a:r>
            <a:endParaRPr dirty="0">
              <a:solidFill>
                <a:srgbClr val="000000"/>
              </a:solidFill>
              <a:latin typeface="Arial"/>
              <a:ea typeface="Arial"/>
              <a:cs typeface="Arial"/>
              <a:sym typeface="Arial"/>
            </a:endParaRPr>
          </a:p>
          <a:p>
            <a:pPr marL="0" lvl="0" indent="0" algn="l" rtl="0">
              <a:spcBef>
                <a:spcPts val="0"/>
              </a:spcBef>
              <a:spcAft>
                <a:spcPts val="0"/>
              </a:spcAft>
              <a:buNone/>
            </a:pPr>
            <a:r>
              <a:rPr lang="es" dirty="0">
                <a:solidFill>
                  <a:srgbClr val="000000"/>
                </a:solidFill>
                <a:latin typeface="Arial"/>
                <a:ea typeface="Arial"/>
                <a:cs typeface="Arial"/>
                <a:sym typeface="Arial"/>
              </a:rPr>
              <a:t>  </a:t>
            </a:r>
            <a:endParaRPr dirty="0">
              <a:solidFill>
                <a:srgbClr val="000000"/>
              </a:solidFill>
              <a:latin typeface="Arial"/>
              <a:ea typeface="Arial"/>
              <a:cs typeface="Arial"/>
              <a:sym typeface="Arial"/>
            </a:endParaRPr>
          </a:p>
          <a:p>
            <a:pPr marL="0" lvl="0" indent="0" algn="l" rtl="0">
              <a:spcBef>
                <a:spcPts val="0"/>
              </a:spcBef>
              <a:spcAft>
                <a:spcPts val="0"/>
              </a:spcAft>
              <a:buNone/>
            </a:pPr>
            <a:r>
              <a:rPr lang="es" dirty="0">
                <a:solidFill>
                  <a:srgbClr val="000000"/>
                </a:solidFill>
                <a:latin typeface="Arial"/>
                <a:ea typeface="Arial"/>
                <a:cs typeface="Arial"/>
                <a:sym typeface="Arial"/>
              </a:rPr>
              <a:t>He was taught first in Cracow and then in Italy, where he graduated as a lawyer of the church. He studied also medicine to serve his fellow clerics. Copernicus spent most of his life working and researching in Frauenburg (Frombork), Warmia where he died. </a:t>
            </a:r>
            <a:endParaRPr dirty="0">
              <a:solidFill>
                <a:srgbClr val="000000"/>
              </a:solidFill>
              <a:latin typeface="Arial"/>
              <a:ea typeface="Arial"/>
              <a:cs typeface="Arial"/>
              <a:sym typeface="Arial"/>
            </a:endParaRPr>
          </a:p>
          <a:p>
            <a:pPr marL="0" lvl="0" indent="0" algn="l" rtl="0">
              <a:spcBef>
                <a:spcPts val="0"/>
              </a:spcBef>
              <a:spcAft>
                <a:spcPts val="0"/>
              </a:spcAft>
              <a:buNone/>
            </a:pPr>
            <a:endParaRPr sz="1200" dirty="0">
              <a:solidFill>
                <a:srgbClr val="000000"/>
              </a:solidFill>
              <a:latin typeface="Arial"/>
              <a:ea typeface="Arial"/>
              <a:cs typeface="Arial"/>
              <a:sym typeface="Arial"/>
            </a:endParaRPr>
          </a:p>
          <a:p>
            <a:pPr marL="0" lvl="0" indent="0" algn="l" rtl="0">
              <a:spcBef>
                <a:spcPts val="0"/>
              </a:spcBef>
              <a:spcAft>
                <a:spcPts val="0"/>
              </a:spcAft>
              <a:buNone/>
            </a:pPr>
            <a:endParaRPr sz="1200" dirty="0">
              <a:solidFill>
                <a:srgbClr val="000000"/>
              </a:solidFill>
              <a:latin typeface="Aria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a:p>
            <a:pPr marL="0" lvl="0" indent="0" algn="l" rtl="0">
              <a:spcBef>
                <a:spcPts val="0"/>
              </a:spcBef>
              <a:spcAft>
                <a:spcPts val="0"/>
              </a:spcAft>
              <a:buNone/>
            </a:pPr>
            <a:endParaRPr sz="1200" dirty="0">
              <a:solidFill>
                <a:srgbClr val="000000"/>
              </a:solidFill>
              <a:latin typeface="Arial"/>
              <a:ea typeface="Arial"/>
              <a:cs typeface="Arial"/>
              <a:sym typeface="Arial"/>
            </a:endParaRPr>
          </a:p>
          <a:p>
            <a:pPr marL="0" lvl="0" indent="0" algn="l" rtl="0">
              <a:spcBef>
                <a:spcPts val="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What languages did he speak?</a:t>
            </a:r>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a:latin typeface="Arial"/>
                <a:ea typeface="Arial"/>
                <a:cs typeface="Arial"/>
                <a:sym typeface="Arial"/>
              </a:rPr>
              <a:t>He spoke a lot of languages. </a:t>
            </a:r>
            <a:endParaRPr>
              <a:latin typeface="Arial"/>
              <a:ea typeface="Arial"/>
              <a:cs typeface="Arial"/>
              <a:sym typeface="Arial"/>
            </a:endParaRPr>
          </a:p>
          <a:p>
            <a:pPr marL="0" lvl="0" indent="0" algn="l" rtl="0">
              <a:lnSpc>
                <a:spcPct val="115000"/>
              </a:lnSpc>
              <a:spcBef>
                <a:spcPts val="1600"/>
              </a:spcBef>
              <a:spcAft>
                <a:spcPts val="0"/>
              </a:spcAft>
              <a:buNone/>
            </a:pPr>
            <a:r>
              <a:rPr lang="es">
                <a:latin typeface="Arial"/>
                <a:ea typeface="Arial"/>
                <a:cs typeface="Arial"/>
                <a:sym typeface="Arial"/>
              </a:rPr>
              <a:t>He spoke:</a:t>
            </a:r>
            <a:endParaRPr>
              <a:latin typeface="Arial"/>
              <a:ea typeface="Arial"/>
              <a:cs typeface="Arial"/>
              <a:sym typeface="Arial"/>
            </a:endParaRPr>
          </a:p>
          <a:p>
            <a:pPr marL="457200" lvl="0" indent="-342900" algn="l" rtl="0">
              <a:lnSpc>
                <a:spcPct val="115000"/>
              </a:lnSpc>
              <a:spcBef>
                <a:spcPts val="1600"/>
              </a:spcBef>
              <a:spcAft>
                <a:spcPts val="0"/>
              </a:spcAft>
              <a:buSzPts val="1800"/>
              <a:buFont typeface="Arial"/>
              <a:buChar char="-"/>
            </a:pPr>
            <a:r>
              <a:rPr lang="es">
                <a:latin typeface="Arial"/>
                <a:ea typeface="Arial"/>
                <a:cs typeface="Arial"/>
                <a:sym typeface="Arial"/>
              </a:rPr>
              <a:t>Latin</a:t>
            </a:r>
            <a:endParaRPr>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s">
                <a:latin typeface="Arial"/>
                <a:ea typeface="Arial"/>
                <a:cs typeface="Arial"/>
                <a:sym typeface="Arial"/>
              </a:rPr>
              <a:t>German</a:t>
            </a:r>
            <a:endParaRPr>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s">
                <a:latin typeface="Arial"/>
                <a:ea typeface="Arial"/>
                <a:cs typeface="Arial"/>
                <a:sym typeface="Arial"/>
              </a:rPr>
              <a:t>Polish</a:t>
            </a:r>
            <a:endParaRPr>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s">
                <a:latin typeface="Arial"/>
                <a:ea typeface="Arial"/>
                <a:cs typeface="Arial"/>
                <a:sym typeface="Arial"/>
              </a:rPr>
              <a:t>Greek </a:t>
            </a:r>
            <a:endParaRPr>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s">
                <a:latin typeface="Arial"/>
                <a:ea typeface="Arial"/>
                <a:cs typeface="Arial"/>
                <a:sym typeface="Arial"/>
              </a:rPr>
              <a:t>Italian</a:t>
            </a:r>
            <a:endParaRPr>
              <a:latin typeface="Arial"/>
              <a:ea typeface="Arial"/>
              <a:cs typeface="Arial"/>
              <a:sym typeface="Arial"/>
            </a:endParaRPr>
          </a:p>
          <a:p>
            <a:pPr marL="0" lvl="0" indent="0" algn="l" rtl="0">
              <a:spcBef>
                <a:spcPts val="1600"/>
              </a:spcBef>
              <a:spcAft>
                <a:spcPts val="1600"/>
              </a:spcAft>
              <a:buNone/>
            </a:pPr>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150" y="1695635"/>
            <a:ext cx="4539819" cy="3026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What did he work on?</a:t>
            </a: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solidFill>
                  <a:srgbClr val="000000"/>
                </a:solidFill>
                <a:latin typeface="Arial"/>
                <a:ea typeface="Arial"/>
                <a:cs typeface="Arial"/>
                <a:sym typeface="Arial"/>
              </a:rPr>
              <a:t>Nicolaus  was an </a:t>
            </a:r>
            <a:r>
              <a:rPr lang="es" dirty="0" smtClean="0">
                <a:solidFill>
                  <a:srgbClr val="000000"/>
                </a:solidFill>
                <a:latin typeface="Arial"/>
                <a:ea typeface="Arial"/>
                <a:cs typeface="Arial"/>
                <a:sym typeface="Arial"/>
              </a:rPr>
              <a:t>Astronomer</a:t>
            </a:r>
            <a:r>
              <a:rPr lang="es" dirty="0">
                <a:solidFill>
                  <a:srgbClr val="000000"/>
                </a:solidFill>
                <a:latin typeface="Arial"/>
                <a:ea typeface="Arial"/>
                <a:cs typeface="Arial"/>
                <a:sym typeface="Arial"/>
              </a:rPr>
              <a:t>, Mathematician, </a:t>
            </a:r>
            <a:r>
              <a:rPr lang="es" dirty="0" smtClean="0">
                <a:solidFill>
                  <a:srgbClr val="000000"/>
                </a:solidFill>
                <a:latin typeface="Arial"/>
                <a:ea typeface="Arial"/>
                <a:cs typeface="Arial"/>
                <a:sym typeface="Arial"/>
              </a:rPr>
              <a:t>Doctor</a:t>
            </a:r>
            <a:r>
              <a:rPr lang="es" dirty="0">
                <a:solidFill>
                  <a:srgbClr val="000000"/>
                </a:solidFill>
                <a:latin typeface="Arial"/>
                <a:ea typeface="Arial"/>
                <a:cs typeface="Arial"/>
                <a:sym typeface="Arial"/>
              </a:rPr>
              <a:t>, </a:t>
            </a:r>
            <a:r>
              <a:rPr lang="es" dirty="0" smtClean="0">
                <a:solidFill>
                  <a:srgbClr val="000000"/>
                </a:solidFill>
                <a:latin typeface="Arial"/>
                <a:ea typeface="Arial"/>
                <a:cs typeface="Arial"/>
                <a:sym typeface="Arial"/>
              </a:rPr>
              <a:t>Economist</a:t>
            </a:r>
            <a:r>
              <a:rPr lang="es" dirty="0">
                <a:solidFill>
                  <a:srgbClr val="000000"/>
                </a:solidFill>
                <a:latin typeface="Arial"/>
                <a:ea typeface="Arial"/>
                <a:cs typeface="Arial"/>
                <a:sym typeface="Arial"/>
              </a:rPr>
              <a:t>, </a:t>
            </a:r>
            <a:r>
              <a:rPr lang="es" dirty="0" smtClean="0">
                <a:solidFill>
                  <a:srgbClr val="000000"/>
                </a:solidFill>
                <a:latin typeface="Arial"/>
                <a:ea typeface="Arial"/>
                <a:cs typeface="Arial"/>
                <a:sym typeface="Arial"/>
              </a:rPr>
              <a:t>Jurist</a:t>
            </a:r>
            <a:r>
              <a:rPr lang="es" dirty="0">
                <a:solidFill>
                  <a:srgbClr val="000000"/>
                </a:solidFill>
                <a:latin typeface="Arial"/>
                <a:ea typeface="Arial"/>
                <a:cs typeface="Arial"/>
                <a:sym typeface="Arial"/>
              </a:rPr>
              <a:t>, </a:t>
            </a:r>
            <a:r>
              <a:rPr lang="es" dirty="0" smtClean="0">
                <a:solidFill>
                  <a:srgbClr val="000000"/>
                </a:solidFill>
                <a:latin typeface="Arial"/>
                <a:ea typeface="Arial"/>
                <a:cs typeface="Arial"/>
                <a:sym typeface="Arial"/>
              </a:rPr>
              <a:t>Physician</a:t>
            </a:r>
            <a:r>
              <a:rPr lang="es" dirty="0">
                <a:solidFill>
                  <a:srgbClr val="000000"/>
                </a:solidFill>
                <a:latin typeface="Arial"/>
                <a:ea typeface="Arial"/>
                <a:cs typeface="Arial"/>
                <a:sym typeface="Arial"/>
              </a:rPr>
              <a:t>, </a:t>
            </a:r>
            <a:r>
              <a:rPr lang="es" dirty="0" smtClean="0">
                <a:solidFill>
                  <a:srgbClr val="000000"/>
                </a:solidFill>
                <a:latin typeface="Arial"/>
                <a:ea typeface="Arial"/>
                <a:cs typeface="Arial"/>
                <a:sym typeface="Arial"/>
              </a:rPr>
              <a:t>Classical </a:t>
            </a:r>
            <a:r>
              <a:rPr lang="es" dirty="0">
                <a:solidFill>
                  <a:srgbClr val="000000"/>
                </a:solidFill>
                <a:latin typeface="Arial"/>
                <a:ea typeface="Arial"/>
                <a:cs typeface="Arial"/>
                <a:sym typeface="Arial"/>
              </a:rPr>
              <a:t>scholar, Governor, </a:t>
            </a:r>
            <a:r>
              <a:rPr lang="es" dirty="0" smtClean="0">
                <a:solidFill>
                  <a:srgbClr val="000000"/>
                </a:solidFill>
                <a:latin typeface="Arial"/>
                <a:ea typeface="Arial"/>
                <a:cs typeface="Arial"/>
                <a:sym typeface="Arial"/>
              </a:rPr>
              <a:t>Administrator</a:t>
            </a:r>
            <a:r>
              <a:rPr lang="es" dirty="0">
                <a:solidFill>
                  <a:srgbClr val="000000"/>
                </a:solidFill>
                <a:latin typeface="Arial"/>
                <a:ea typeface="Arial"/>
                <a:cs typeface="Arial"/>
                <a:sym typeface="Arial"/>
              </a:rPr>
              <a:t>, </a:t>
            </a:r>
            <a:r>
              <a:rPr lang="es" dirty="0" smtClean="0">
                <a:solidFill>
                  <a:srgbClr val="000000"/>
                </a:solidFill>
                <a:latin typeface="Arial"/>
                <a:ea typeface="Arial"/>
                <a:cs typeface="Arial"/>
                <a:sym typeface="Arial"/>
              </a:rPr>
              <a:t>Diplomat </a:t>
            </a:r>
            <a:r>
              <a:rPr lang="es" dirty="0">
                <a:solidFill>
                  <a:srgbClr val="000000"/>
                </a:solidFill>
                <a:latin typeface="Arial"/>
                <a:ea typeface="Arial"/>
                <a:cs typeface="Arial"/>
                <a:sym typeface="Arial"/>
              </a:rPr>
              <a:t>and </a:t>
            </a:r>
            <a:r>
              <a:rPr lang="es" dirty="0" smtClean="0">
                <a:solidFill>
                  <a:srgbClr val="000000"/>
                </a:solidFill>
                <a:latin typeface="Arial"/>
                <a:ea typeface="Arial"/>
                <a:cs typeface="Arial"/>
                <a:sym typeface="Arial"/>
              </a:rPr>
              <a:t>Soldier. </a:t>
            </a:r>
            <a:r>
              <a:rPr lang="es" dirty="0">
                <a:solidFill>
                  <a:srgbClr val="000000"/>
                </a:solidFill>
                <a:latin typeface="Arial"/>
                <a:ea typeface="Arial"/>
                <a:cs typeface="Arial"/>
                <a:sym typeface="Arial"/>
              </a:rPr>
              <a:t>A</a:t>
            </a:r>
            <a:r>
              <a:rPr lang="es" dirty="0" smtClean="0">
                <a:solidFill>
                  <a:srgbClr val="000000"/>
                </a:solidFill>
                <a:latin typeface="Arial"/>
                <a:ea typeface="Arial"/>
                <a:cs typeface="Arial"/>
                <a:sym typeface="Arial"/>
              </a:rPr>
              <a:t>stronomy was </a:t>
            </a:r>
            <a:r>
              <a:rPr lang="es" dirty="0">
                <a:solidFill>
                  <a:srgbClr val="000000"/>
                </a:solidFill>
                <a:latin typeface="Arial"/>
                <a:ea typeface="Arial"/>
                <a:cs typeface="Arial"/>
                <a:sym typeface="Arial"/>
              </a:rPr>
              <a:t>a </a:t>
            </a:r>
            <a:r>
              <a:rPr lang="es" dirty="0" smtClean="0">
                <a:solidFill>
                  <a:srgbClr val="000000"/>
                </a:solidFill>
                <a:latin typeface="Arial"/>
                <a:ea typeface="Arial"/>
                <a:cs typeface="Arial"/>
                <a:sym typeface="Arial"/>
              </a:rPr>
              <a:t>hobby for him. </a:t>
            </a:r>
          </a:p>
          <a:p>
            <a:pPr marL="0" lvl="0" indent="0" algn="l" rtl="0">
              <a:spcBef>
                <a:spcPts val="0"/>
              </a:spcBef>
              <a:spcAft>
                <a:spcPts val="0"/>
              </a:spcAft>
              <a:buNone/>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826" y="2278561"/>
            <a:ext cx="3844031" cy="247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094" y="2333152"/>
            <a:ext cx="2423605" cy="242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Why is he famous?</a:t>
            </a:r>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solidFill>
                  <a:srgbClr val="000000"/>
                </a:solidFill>
                <a:latin typeface="Arial"/>
                <a:ea typeface="Arial"/>
                <a:cs typeface="Arial"/>
                <a:sym typeface="Arial"/>
              </a:rPr>
              <a:t>People know Copernicus for his ideas about the sun and the earth. His theory was that the sun is in the middle of the solar system and the planets go around it. </a:t>
            </a:r>
            <a:endParaRPr dirty="0">
              <a:solidFill>
                <a:srgbClr val="000000"/>
              </a:solidFill>
              <a:latin typeface="Arial"/>
              <a:ea typeface="Arial"/>
              <a:cs typeface="Arial"/>
              <a:sym typeface="Arial"/>
            </a:endParaRPr>
          </a:p>
          <a:p>
            <a:pPr marL="0" lvl="0" indent="0" algn="l" rtl="0">
              <a:spcBef>
                <a:spcPts val="0"/>
              </a:spcBef>
              <a:spcAft>
                <a:spcPts val="0"/>
              </a:spcAft>
              <a:buNone/>
            </a:pPr>
            <a:r>
              <a:rPr lang="es" dirty="0">
                <a:solidFill>
                  <a:srgbClr val="000000"/>
                </a:solidFill>
                <a:latin typeface="Arial"/>
                <a:ea typeface="Arial"/>
                <a:cs typeface="Arial"/>
                <a:sym typeface="Arial"/>
              </a:rPr>
              <a:t>H</a:t>
            </a:r>
            <a:r>
              <a:rPr lang="es" dirty="0" smtClean="0">
                <a:solidFill>
                  <a:srgbClr val="000000"/>
                </a:solidFill>
                <a:latin typeface="Arial"/>
                <a:ea typeface="Arial"/>
                <a:cs typeface="Arial"/>
                <a:sym typeface="Arial"/>
              </a:rPr>
              <a:t>is </a:t>
            </a:r>
            <a:r>
              <a:rPr lang="es" dirty="0">
                <a:solidFill>
                  <a:srgbClr val="000000"/>
                </a:solidFill>
                <a:latin typeface="Arial"/>
                <a:ea typeface="Arial"/>
                <a:cs typeface="Arial"/>
                <a:sym typeface="Arial"/>
              </a:rPr>
              <a:t>formula is still one of the most important scientific hypotheses in history</a:t>
            </a:r>
            <a:r>
              <a:rPr lang="es" dirty="0" smtClean="0">
                <a:solidFill>
                  <a:srgbClr val="000000"/>
                </a:solidFill>
                <a:latin typeface="Arial"/>
                <a:ea typeface="Arial"/>
                <a:cs typeface="Arial"/>
                <a:sym typeface="Arial"/>
              </a:rPr>
              <a:t>.</a:t>
            </a:r>
          </a:p>
          <a:p>
            <a:pPr marL="0" lvl="0" indent="0" algn="l" rtl="0">
              <a:spcBef>
                <a:spcPts val="0"/>
              </a:spcBef>
              <a:spcAft>
                <a:spcPts val="0"/>
              </a:spcAft>
              <a:buNone/>
            </a:pPr>
            <a:r>
              <a:rPr lang="es" dirty="0" smtClean="0">
                <a:solidFill>
                  <a:srgbClr val="000000"/>
                </a:solidFill>
                <a:latin typeface="Arial"/>
                <a:ea typeface="Arial"/>
                <a:cs typeface="Arial"/>
                <a:sym typeface="Arial"/>
              </a:rPr>
              <a:t>Before his ideas people thought that the earth was in the middle of the system and that the sun and the other planets went around it.</a:t>
            </a:r>
            <a:endParaRPr lang="es" dirty="0" smtClean="0">
              <a:solidFill>
                <a:srgbClr val="000000"/>
              </a:solidFill>
              <a:latin typeface="Arial"/>
              <a:ea typeface="Arial"/>
              <a:cs typeface="Arial"/>
              <a:sym typeface="Arial"/>
            </a:endParaRPr>
          </a:p>
          <a:p>
            <a:pPr marL="0" lvl="0" indent="0" algn="l" rtl="0">
              <a:spcBef>
                <a:spcPts val="0"/>
              </a:spcBef>
              <a:spcAft>
                <a:spcPts val="0"/>
              </a:spcAft>
              <a:buNone/>
            </a:pPr>
            <a:endParaRPr dirty="0">
              <a:solidFill>
                <a:srgbClr val="000000"/>
              </a:solidFill>
              <a:latin typeface="Arial"/>
              <a:ea typeface="Arial"/>
              <a:cs typeface="Arial"/>
              <a:sym typeface="Arial"/>
            </a:endParaRPr>
          </a:p>
          <a:p>
            <a:pPr marL="0" lvl="0" indent="0" algn="l" rtl="0">
              <a:spcBef>
                <a:spcPts val="0"/>
              </a:spcBef>
              <a:spcAft>
                <a:spcPts val="1600"/>
              </a:spcAft>
              <a:buNone/>
            </a:pPr>
            <a:endParaRP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261" y="3005554"/>
            <a:ext cx="5948039" cy="265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His book</a:t>
            </a:r>
            <a:endParaRPr/>
          </a:p>
        </p:txBody>
      </p:sp>
      <p:sp>
        <p:nvSpPr>
          <p:cNvPr id="96" name="Google Shape;9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es" sz="2400">
                <a:solidFill>
                  <a:srgbClr val="000000"/>
                </a:solidFill>
                <a:latin typeface="Georgia"/>
                <a:ea typeface="Georgia"/>
                <a:cs typeface="Georgia"/>
                <a:sym typeface="Georgia"/>
              </a:rPr>
              <a:t>De revolutionibus </a:t>
            </a:r>
            <a:endParaRPr sz="2400">
              <a:solidFill>
                <a:srgbClr val="000000"/>
              </a:solidFill>
              <a:latin typeface="Georgia"/>
              <a:ea typeface="Georgia"/>
              <a:cs typeface="Georgia"/>
              <a:sym typeface="Georgia"/>
            </a:endParaRPr>
          </a:p>
          <a:p>
            <a:pPr marL="0" lvl="0" indent="0" algn="l" rtl="0">
              <a:lnSpc>
                <a:spcPct val="130000"/>
              </a:lnSpc>
              <a:spcBef>
                <a:spcPts val="600"/>
              </a:spcBef>
              <a:spcAft>
                <a:spcPts val="0"/>
              </a:spcAft>
              <a:buNone/>
            </a:pPr>
            <a:r>
              <a:rPr lang="es" sz="2400">
                <a:solidFill>
                  <a:srgbClr val="000000"/>
                </a:solidFill>
                <a:latin typeface="Georgia"/>
                <a:ea typeface="Georgia"/>
                <a:cs typeface="Georgia"/>
                <a:sym typeface="Georgia"/>
              </a:rPr>
              <a:t>orbium </a:t>
            </a:r>
            <a:endParaRPr sz="2400">
              <a:solidFill>
                <a:srgbClr val="000000"/>
              </a:solidFill>
              <a:latin typeface="Georgia"/>
              <a:ea typeface="Georgia"/>
              <a:cs typeface="Georgia"/>
              <a:sym typeface="Georgia"/>
            </a:endParaRPr>
          </a:p>
          <a:p>
            <a:pPr marL="0" lvl="0" indent="0" algn="l" rtl="0">
              <a:lnSpc>
                <a:spcPct val="130000"/>
              </a:lnSpc>
              <a:spcBef>
                <a:spcPts val="600"/>
              </a:spcBef>
              <a:spcAft>
                <a:spcPts val="0"/>
              </a:spcAft>
              <a:buNone/>
            </a:pPr>
            <a:r>
              <a:rPr lang="es" sz="2400">
                <a:solidFill>
                  <a:srgbClr val="000000"/>
                </a:solidFill>
                <a:latin typeface="Georgia"/>
                <a:ea typeface="Georgia"/>
                <a:cs typeface="Georgia"/>
                <a:sym typeface="Georgia"/>
              </a:rPr>
              <a:t>coelestium</a:t>
            </a:r>
            <a:endParaRPr sz="2400">
              <a:solidFill>
                <a:srgbClr val="000000"/>
              </a:solidFill>
              <a:latin typeface="Georgia"/>
              <a:ea typeface="Georgia"/>
              <a:cs typeface="Georgia"/>
              <a:sym typeface="Georgia"/>
            </a:endParaRPr>
          </a:p>
          <a:p>
            <a:pPr marL="0" lvl="0" indent="0" algn="l" rtl="0">
              <a:spcBef>
                <a:spcPts val="600"/>
              </a:spcBef>
              <a:spcAft>
                <a:spcPts val="1600"/>
              </a:spcAft>
              <a:buNone/>
            </a:pPr>
            <a:endParaRPr/>
          </a:p>
        </p:txBody>
      </p:sp>
      <p:pic>
        <p:nvPicPr>
          <p:cNvPr id="97" name="Google Shape;97;p19"/>
          <p:cNvPicPr preferRelativeResize="0"/>
          <p:nvPr/>
        </p:nvPicPr>
        <p:blipFill>
          <a:blip r:embed="rId3">
            <a:alphaModFix/>
          </a:blip>
          <a:stretch>
            <a:fillRect/>
          </a:stretch>
        </p:blipFill>
        <p:spPr>
          <a:xfrm>
            <a:off x="3277526" y="1017453"/>
            <a:ext cx="5184330" cy="3892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Why did he </a:t>
            </a:r>
            <a:r>
              <a:rPr lang="es" dirty="0" smtClean="0"/>
              <a:t>die?</a:t>
            </a:r>
            <a:endParaRPr dirty="0"/>
          </a:p>
        </p:txBody>
      </p:sp>
      <p:sp>
        <p:nvSpPr>
          <p:cNvPr id="103" name="Google Shape;103;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None/>
            </a:pPr>
            <a:r>
              <a:rPr lang="es" sz="2100">
                <a:solidFill>
                  <a:srgbClr val="222222"/>
                </a:solidFill>
                <a:highlight>
                  <a:srgbClr val="F8F9FA"/>
                </a:highlight>
                <a:latin typeface="Arial"/>
                <a:ea typeface="Arial"/>
                <a:cs typeface="Arial"/>
                <a:sym typeface="Arial"/>
              </a:rPr>
              <a:t>He died on May 24, 1543, in Poland, because of a stroke.</a:t>
            </a:r>
            <a:endParaRPr sz="2100">
              <a:solidFill>
                <a:srgbClr val="222222"/>
              </a:solidFill>
              <a:highlight>
                <a:srgbClr val="F8F9FA"/>
              </a:highlight>
              <a:latin typeface="Arial"/>
              <a:ea typeface="Arial"/>
              <a:cs typeface="Arial"/>
              <a:sym typeface="Arial"/>
            </a:endParaRPr>
          </a:p>
          <a:p>
            <a:pPr marL="0" lvl="0" indent="0" algn="l" rtl="0">
              <a:spcBef>
                <a:spcPts val="0"/>
              </a:spcBef>
              <a:spcAft>
                <a:spcPts val="1600"/>
              </a:spcAft>
              <a:buNone/>
            </a:pP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Our Game</a:t>
            </a:r>
            <a:endParaRPr/>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If you want to try our game click on this link.</a:t>
            </a:r>
            <a:endParaRPr sz="3000" dirty="0">
              <a:latin typeface="Arial"/>
              <a:ea typeface="Arial"/>
              <a:cs typeface="Arial"/>
              <a:sym typeface="Arial"/>
            </a:endParaRPr>
          </a:p>
          <a:p>
            <a:pPr marL="0" lvl="0" indent="0" algn="l" rtl="0">
              <a:spcBef>
                <a:spcPts val="1600"/>
              </a:spcBef>
              <a:spcAft>
                <a:spcPts val="0"/>
              </a:spcAft>
              <a:buNone/>
            </a:pPr>
            <a:r>
              <a:rPr lang="es" sz="3000" u="sng" dirty="0">
                <a:solidFill>
                  <a:schemeClr val="hlink"/>
                </a:solidFill>
                <a:latin typeface="Arial"/>
                <a:ea typeface="Arial"/>
                <a:cs typeface="Arial"/>
                <a:sym typeface="Arial"/>
                <a:hlinkClick r:id="rId3"/>
              </a:rPr>
              <a:t>https://learningapps.org/watch?v=pffhcr42t20</a:t>
            </a:r>
            <a:endParaRPr sz="3000" dirty="0">
              <a:latin typeface="Arial"/>
              <a:ea typeface="Arial"/>
              <a:cs typeface="Arial"/>
              <a:sym typeface="Arial"/>
            </a:endParaRPr>
          </a:p>
          <a:p>
            <a:pPr marL="0" lvl="0" indent="0" algn="l" rtl="0">
              <a:spcBef>
                <a:spcPts val="1600"/>
              </a:spcBef>
              <a:spcAft>
                <a:spcPts val="0"/>
              </a:spcAft>
              <a:buNone/>
            </a:pPr>
            <a:endParaRPr sz="3000" dirty="0">
              <a:latin typeface="Arial"/>
              <a:ea typeface="Arial"/>
              <a:cs typeface="Arial"/>
              <a:sym typeface="Arial"/>
            </a:endParaRPr>
          </a:p>
          <a:p>
            <a:pPr marL="0" lvl="0" indent="0" algn="l" rtl="0">
              <a:spcBef>
                <a:spcPts val="1600"/>
              </a:spcBef>
              <a:spcAft>
                <a:spcPts val="1600"/>
              </a:spcAft>
              <a:buNone/>
            </a:pPr>
            <a:endParaRPr dirty="0"/>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305</Words>
  <Application>Microsoft Office PowerPoint</Application>
  <PresentationFormat>Presentació en pantalla (16:9)</PresentationFormat>
  <Paragraphs>40</Paragraphs>
  <Slides>9</Slides>
  <Notes>9</Notes>
  <HiddenSlides>0</HiddenSlides>
  <MMClips>0</MMClips>
  <ScaleCrop>false</ScaleCrop>
  <HeadingPairs>
    <vt:vector size="6" baseType="variant">
      <vt:variant>
        <vt:lpstr>Tipus de lletra utilitzats</vt:lpstr>
      </vt:variant>
      <vt:variant>
        <vt:i4>4</vt:i4>
      </vt:variant>
      <vt:variant>
        <vt:lpstr>Tema</vt:lpstr>
      </vt:variant>
      <vt:variant>
        <vt:i4>1</vt:i4>
      </vt:variant>
      <vt:variant>
        <vt:lpstr>Títols de les diapositives</vt:lpstr>
      </vt:variant>
      <vt:variant>
        <vt:i4>9</vt:i4>
      </vt:variant>
    </vt:vector>
  </HeadingPairs>
  <TitlesOfParts>
    <vt:vector size="14" baseType="lpstr">
      <vt:lpstr>Arial</vt:lpstr>
      <vt:lpstr>Lato</vt:lpstr>
      <vt:lpstr>Playfair Display</vt:lpstr>
      <vt:lpstr>Georgia</vt:lpstr>
      <vt:lpstr>Coral</vt:lpstr>
      <vt:lpstr>Nicolás Copérnico</vt:lpstr>
      <vt:lpstr>INDEX</vt:lpstr>
      <vt:lpstr>Biography</vt:lpstr>
      <vt:lpstr>What languages did he speak?</vt:lpstr>
      <vt:lpstr>What did he work on?</vt:lpstr>
      <vt:lpstr>Why is he famous?</vt:lpstr>
      <vt:lpstr>His book</vt:lpstr>
      <vt:lpstr>Why did he die?</vt:lpstr>
      <vt:lpstr>Our Game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Nicolás Copérnico</dc:title>
  <dc:creator>argo</dc:creator>
  <cp:lastModifiedBy>argo</cp:lastModifiedBy>
  <cp:revision>3</cp:revision>
  <dcterms:modified xsi:type="dcterms:W3CDTF">2020-03-02T15:22:17Z</dcterms:modified>
</cp:coreProperties>
</file>