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matic SC"/>
      <p:regular r:id="rId12"/>
      <p:bold r:id="rId13"/>
    </p:embeddedFont>
    <p:embeddedFont>
      <p:font typeface="Roboto Mono Light"/>
      <p:regular r:id="rId14"/>
      <p:bold r:id="rId15"/>
      <p:italic r:id="rId16"/>
      <p:boldItalic r:id="rId17"/>
    </p:embeddedFont>
    <p:embeddedFont>
      <p:font typeface="Source Code Pr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SourceCodePro-boldItalic.fntdata"/><Relationship Id="rId13" Type="http://schemas.openxmlformats.org/officeDocument/2006/relationships/font" Target="fonts/AmaticSC-bold.fntdata"/><Relationship Id="rId12" Type="http://schemas.openxmlformats.org/officeDocument/2006/relationships/font" Target="fonts/AmaticS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MonoLight-bold.fntdata"/><Relationship Id="rId14" Type="http://schemas.openxmlformats.org/officeDocument/2006/relationships/font" Target="fonts/RobotoMonoLight-regular.fntdata"/><Relationship Id="rId17" Type="http://schemas.openxmlformats.org/officeDocument/2006/relationships/font" Target="fonts/RobotoMonoLight-boldItalic.fntdata"/><Relationship Id="rId16" Type="http://schemas.openxmlformats.org/officeDocument/2006/relationships/font" Target="fonts/RobotoMonoLigh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.fntdata"/><Relationship Id="rId6" Type="http://schemas.openxmlformats.org/officeDocument/2006/relationships/slide" Target="slides/slide1.xml"/><Relationship Id="rId18" Type="http://schemas.openxmlformats.org/officeDocument/2006/relationships/font" Target="fonts/SourceCode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ed40b71d3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ed40b71d3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ed40b71d3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ed40b71d3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f149a703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f149a703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f149a703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f149a703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f149a703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f149a703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learningapps.org/display?v=p287imjxk20" TargetMode="External"/><Relationship Id="rId4" Type="http://schemas.openxmlformats.org/officeDocument/2006/relationships/hyperlink" Target="https://learningapps.org/display?v=pchhqb16520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GALILEO GALILEI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Laia Casero and Paula Llaveria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biography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Galileo di Vincenzo Bonaulti de Galilei was born in 1564 in Italy, and died in 1642. He was an astronomer, physicist and engineer from Pisa.</a:t>
            </a:r>
            <a:endParaRPr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9600" y="2227100"/>
            <a:ext cx="3122350" cy="23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HIS STORY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3262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· He demonstrated the heliocentric model theory: The Sun was the center of the Solar System.</a:t>
            </a:r>
            <a:endParaRPr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· The theory contradicted what the Bible said. </a:t>
            </a:r>
            <a:endParaRPr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· He was accused of heresy for that, and he was forced to say:</a:t>
            </a:r>
            <a:endParaRPr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150" y="2639125"/>
            <a:ext cx="2885850" cy="250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147725" y="3021650"/>
            <a:ext cx="6030000" cy="20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highlight>
                  <a:srgbClr val="C9DAF8"/>
                </a:highlight>
                <a:latin typeface="Roboto Mono Light"/>
                <a:ea typeface="Roboto Mono Light"/>
                <a:cs typeface="Roboto Mono Light"/>
                <a:sym typeface="Roboto Mono Light"/>
              </a:rPr>
              <a:t>“ME, GALILEO GALILEI, GIVE UP THE FALSE OPINION THAT SAYS THE SUN IS THE CENTER OF THE UNIVERSE AND IT’S STATIC. I SWEAR, CURSE AND DETEST SUCH ERRORS”, but when he stood up, he said: “ E PUR SI MUOVE”, that means “however, it moves”.</a:t>
            </a:r>
            <a:endParaRPr>
              <a:highlight>
                <a:srgbClr val="C9DAF8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DISCOVERIES 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" y="1685875"/>
            <a:ext cx="3085775" cy="17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5243" y="1685875"/>
            <a:ext cx="2319006" cy="17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3025" y="1686274"/>
            <a:ext cx="3085776" cy="173844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-22475" y="3599100"/>
            <a:ext cx="90246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Source Code Pro"/>
                <a:ea typeface="Source Code Pro"/>
                <a:cs typeface="Source Code Pro"/>
                <a:sym typeface="Source Code Pro"/>
              </a:rPr>
              <a:t>GEOMETRIC AND MILITARY COMPASS  HOW TO CALCULATE THE               PENDULUM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Source Code Pro"/>
                <a:ea typeface="Source Code Pro"/>
                <a:cs typeface="Source Code Pro"/>
                <a:sym typeface="Source Code Pro"/>
              </a:rPr>
              <a:t>                                AREA OF ANY POLYGON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DISCOVERIES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301" y="1619250"/>
            <a:ext cx="2480175" cy="21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3505" y="1445274"/>
            <a:ext cx="1135026" cy="24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6550" y="1389700"/>
            <a:ext cx="2560950" cy="25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1069500" y="4082575"/>
            <a:ext cx="7614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Source Code Pro"/>
                <a:ea typeface="Source Code Pro"/>
                <a:cs typeface="Source Code Pro"/>
                <a:sym typeface="Source Code Pro"/>
              </a:rPr>
              <a:t>HYDROSTATIC BALANCE         THERMOSCOPE              TELESCOPE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GAMES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257975" y="12958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rgbClr val="1155CC"/>
                </a:solidFill>
                <a:latin typeface="Roboto Mono Light"/>
                <a:ea typeface="Roboto Mono Light"/>
                <a:cs typeface="Roboto Mono Light"/>
                <a:sym typeface="Roboto Mono Light"/>
                <a:hlinkClick r:id="rId3"/>
              </a:rPr>
              <a:t>https://learningapps.org/display?v=p287imjxk20</a:t>
            </a:r>
            <a:r>
              <a:rPr lang="es"/>
              <a:t> MEMORY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https://learningapps.org/display?v=pchhqb16520</a:t>
            </a:r>
            <a:r>
              <a:rPr lang="es"/>
              <a:t> ARCADE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5">
            <a:alphaModFix/>
          </a:blip>
          <a:srcRect b="11019" l="15862" r="16725" t="24007"/>
          <a:stretch/>
        </p:blipFill>
        <p:spPr>
          <a:xfrm>
            <a:off x="3813975" y="2272750"/>
            <a:ext cx="5018325" cy="27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6">
            <a:alphaModFix/>
          </a:blip>
          <a:srcRect b="26449" l="24910" r="25593" t="35028"/>
          <a:stretch/>
        </p:blipFill>
        <p:spPr>
          <a:xfrm>
            <a:off x="153725" y="2048450"/>
            <a:ext cx="4525725" cy="198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