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aleway"/>
      <p:regular r:id="rId10"/>
      <p:bold r:id="rId11"/>
      <p:italic r:id="rId12"/>
      <p:boldItalic r:id="rId13"/>
    </p:embeddedFont>
    <p:embeddedFont>
      <p:font typeface="La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bold.fntdata"/><Relationship Id="rId10" Type="http://schemas.openxmlformats.org/officeDocument/2006/relationships/font" Target="fonts/Raleway-regular.fntdata"/><Relationship Id="rId13" Type="http://schemas.openxmlformats.org/officeDocument/2006/relationships/font" Target="fonts/Raleway-boldItalic.fntdata"/><Relationship Id="rId12"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6a729bf6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6a729bf6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ca" sz="1200">
                <a:solidFill>
                  <a:srgbClr val="222222"/>
                </a:solidFill>
              </a:rPr>
              <a:t>Charles Darwin was a very famous scientist and he discovered a lot of things. He also was a naturalist, geologist and a biologist. He was born in 1809 and he died in 1882.</a:t>
            </a:r>
            <a:endParaRPr sz="1200">
              <a:solidFill>
                <a:srgbClr val="222222"/>
              </a:solidFill>
            </a:endParaRPr>
          </a:p>
          <a:p>
            <a:pPr indent="0" lvl="0" marL="0" rtl="0" algn="just">
              <a:lnSpc>
                <a:spcPct val="115000"/>
              </a:lnSpc>
              <a:spcBef>
                <a:spcPts val="0"/>
              </a:spcBef>
              <a:spcAft>
                <a:spcPts val="0"/>
              </a:spcAft>
              <a:buNone/>
            </a:pPr>
            <a:r>
              <a:rPr lang="ca" sz="1200">
                <a:solidFill>
                  <a:srgbClr val="222222"/>
                </a:solidFill>
              </a:rPr>
              <a:t>At just sixteen, Darwin entered the University of Edinburgh, although he gradually dropped his medical studies to devote himself to marine invertebrate research. </a:t>
            </a:r>
            <a:endParaRPr sz="1200">
              <a:solidFill>
                <a:srgbClr val="22222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deec3768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deec3768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ca" sz="1200">
                <a:solidFill>
                  <a:srgbClr val="222222"/>
                </a:solidFill>
              </a:rPr>
              <a:t>Acknowledged as being the most influential scientist that had thought the idea of biological evolution through natural selection, justifying his work “the origin of species” with numerous examples drawn from the observation of nature. </a:t>
            </a:r>
            <a:endParaRPr sz="1200">
              <a:solidFill>
                <a:srgbClr val="222222"/>
              </a:solidFill>
            </a:endParaRPr>
          </a:p>
          <a:p>
            <a:pPr indent="0" lvl="0" marL="0" rtl="0" algn="just">
              <a:lnSpc>
                <a:spcPct val="115000"/>
              </a:lnSpc>
              <a:spcBef>
                <a:spcPts val="0"/>
              </a:spcBef>
              <a:spcAft>
                <a:spcPts val="0"/>
              </a:spcAft>
              <a:buNone/>
            </a:pPr>
            <a:r>
              <a:rPr lang="ca" sz="1200">
                <a:solidFill>
                  <a:srgbClr val="222222"/>
                </a:solidFill>
              </a:rPr>
              <a:t>With its modifications, Darwin's scientific discoveries still remain the founding act of biology as a science, since they constitute a logical explanation that unifies observations on the diversity of life. Evolution was accepted as a fact by the scientific community and by a large part of the public in Darwin's life, while his theory of evolution through natural selection was not considered as the primary explanation of the evolutionary process until the 1930s. It currently constitutes the basis of modern evolutionary synthesis.</a:t>
            </a:r>
            <a:endParaRPr/>
          </a:p>
          <a:p>
            <a:pPr indent="0" lvl="0" marL="0" rtl="0" algn="just">
              <a:lnSpc>
                <a:spcPct val="115000"/>
              </a:lnSpc>
              <a:spcBef>
                <a:spcPts val="0"/>
              </a:spcBef>
              <a:spcAft>
                <a:spcPts val="0"/>
              </a:spcAft>
              <a:buNone/>
            </a:pPr>
            <a:r>
              <a:t/>
            </a:r>
            <a:endParaRPr sz="1200">
              <a:solidFill>
                <a:srgbClr val="22222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04476ee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04476ee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learningapps.org/display?v=pwssvzfda2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CHARLES DARWIN</a:t>
            </a:r>
            <a:endParaRPr/>
          </a:p>
        </p:txBody>
      </p:sp>
      <p:sp>
        <p:nvSpPr>
          <p:cNvPr id="87" name="Google Shape;87;p13"/>
          <p:cNvSpPr txBox="1"/>
          <p:nvPr>
            <p:ph idx="1" type="subTitle"/>
          </p:nvPr>
        </p:nvSpPr>
        <p:spPr>
          <a:xfrm>
            <a:off x="729626" y="3172900"/>
            <a:ext cx="38424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sz="2400"/>
              <a:t>Laia March and Jaume Segués</a:t>
            </a:r>
            <a:endParaRPr sz="2400"/>
          </a:p>
        </p:txBody>
      </p:sp>
      <p:pic>
        <p:nvPicPr>
          <p:cNvPr id="88" name="Google Shape;88;p13"/>
          <p:cNvPicPr preferRelativeResize="0"/>
          <p:nvPr/>
        </p:nvPicPr>
        <p:blipFill>
          <a:blip r:embed="rId3">
            <a:alphaModFix/>
          </a:blip>
          <a:stretch>
            <a:fillRect/>
          </a:stretch>
        </p:blipFill>
        <p:spPr>
          <a:xfrm>
            <a:off x="5861125" y="561750"/>
            <a:ext cx="281940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nvSpPr>
        <p:spPr>
          <a:xfrm>
            <a:off x="6608563" y="972025"/>
            <a:ext cx="1875900" cy="7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2400">
                <a:latin typeface="Lato"/>
                <a:ea typeface="Lato"/>
                <a:cs typeface="Lato"/>
                <a:sym typeface="Lato"/>
              </a:rPr>
              <a:t>1809 - 1882</a:t>
            </a:r>
            <a:endParaRPr sz="2400">
              <a:latin typeface="Lato"/>
              <a:ea typeface="Lato"/>
              <a:cs typeface="Lato"/>
              <a:sym typeface="Lato"/>
            </a:endParaRPr>
          </a:p>
        </p:txBody>
      </p:sp>
      <p:sp>
        <p:nvSpPr>
          <p:cNvPr id="94" name="Google Shape;94;p14"/>
          <p:cNvSpPr txBox="1"/>
          <p:nvPr/>
        </p:nvSpPr>
        <p:spPr>
          <a:xfrm>
            <a:off x="535325" y="1422475"/>
            <a:ext cx="3558000" cy="9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2400">
                <a:latin typeface="Lato"/>
                <a:ea typeface="Lato"/>
                <a:cs typeface="Lato"/>
                <a:sym typeface="Lato"/>
              </a:rPr>
              <a:t>famous scientist, geologist and biologist</a:t>
            </a:r>
            <a:endParaRPr sz="2400">
              <a:latin typeface="Lato"/>
              <a:ea typeface="Lato"/>
              <a:cs typeface="Lato"/>
              <a:sym typeface="Lato"/>
            </a:endParaRPr>
          </a:p>
        </p:txBody>
      </p:sp>
      <p:pic>
        <p:nvPicPr>
          <p:cNvPr id="95" name="Google Shape;95;p14"/>
          <p:cNvPicPr preferRelativeResize="0"/>
          <p:nvPr/>
        </p:nvPicPr>
        <p:blipFill>
          <a:blip r:embed="rId3">
            <a:alphaModFix/>
          </a:blip>
          <a:stretch>
            <a:fillRect/>
          </a:stretch>
        </p:blipFill>
        <p:spPr>
          <a:xfrm>
            <a:off x="6471200" y="1577225"/>
            <a:ext cx="2150625" cy="2688270"/>
          </a:xfrm>
          <a:prstGeom prst="rect">
            <a:avLst/>
          </a:prstGeom>
          <a:noFill/>
          <a:ln>
            <a:noFill/>
          </a:ln>
        </p:spPr>
      </p:pic>
      <p:sp>
        <p:nvSpPr>
          <p:cNvPr id="96" name="Google Shape;96;p14"/>
          <p:cNvSpPr txBox="1"/>
          <p:nvPr/>
        </p:nvSpPr>
        <p:spPr>
          <a:xfrm>
            <a:off x="468650" y="2905450"/>
            <a:ext cx="20817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1800">
                <a:latin typeface="Lato"/>
                <a:ea typeface="Lato"/>
                <a:cs typeface="Lato"/>
                <a:sym typeface="Lato"/>
              </a:rPr>
              <a:t>from england</a:t>
            </a:r>
            <a:endParaRPr sz="1800">
              <a:latin typeface="Lato"/>
              <a:ea typeface="Lato"/>
              <a:cs typeface="Lato"/>
              <a:sym typeface="Lato"/>
            </a:endParaRPr>
          </a:p>
        </p:txBody>
      </p:sp>
      <p:pic>
        <p:nvPicPr>
          <p:cNvPr id="97" name="Google Shape;97;p14"/>
          <p:cNvPicPr preferRelativeResize="0"/>
          <p:nvPr/>
        </p:nvPicPr>
        <p:blipFill>
          <a:blip r:embed="rId4">
            <a:alphaModFix/>
          </a:blip>
          <a:stretch>
            <a:fillRect/>
          </a:stretch>
        </p:blipFill>
        <p:spPr>
          <a:xfrm>
            <a:off x="535325" y="3339075"/>
            <a:ext cx="1682150" cy="841075"/>
          </a:xfrm>
          <a:prstGeom prst="rect">
            <a:avLst/>
          </a:prstGeom>
          <a:noFill/>
          <a:ln>
            <a:noFill/>
          </a:ln>
        </p:spPr>
      </p:pic>
      <p:pic>
        <p:nvPicPr>
          <p:cNvPr id="98" name="Google Shape;98;p14"/>
          <p:cNvPicPr preferRelativeResize="0"/>
          <p:nvPr/>
        </p:nvPicPr>
        <p:blipFill rotWithShape="1">
          <a:blip r:embed="rId5">
            <a:alphaModFix/>
          </a:blip>
          <a:srcRect b="-4530" l="7540" r="-7539" t="4529"/>
          <a:stretch/>
        </p:blipFill>
        <p:spPr>
          <a:xfrm>
            <a:off x="3972684" y="1022625"/>
            <a:ext cx="1198625" cy="1198625"/>
          </a:xfrm>
          <a:prstGeom prst="rect">
            <a:avLst/>
          </a:prstGeom>
          <a:noFill/>
          <a:ln>
            <a:noFill/>
          </a:ln>
        </p:spPr>
      </p:pic>
      <p:pic>
        <p:nvPicPr>
          <p:cNvPr id="99" name="Google Shape;99;p14"/>
          <p:cNvPicPr preferRelativeResize="0"/>
          <p:nvPr/>
        </p:nvPicPr>
        <p:blipFill>
          <a:blip r:embed="rId6">
            <a:alphaModFix/>
          </a:blip>
          <a:stretch>
            <a:fillRect/>
          </a:stretch>
        </p:blipFill>
        <p:spPr>
          <a:xfrm>
            <a:off x="3403175" y="3043725"/>
            <a:ext cx="2873739" cy="1915826"/>
          </a:xfrm>
          <a:prstGeom prst="rect">
            <a:avLst/>
          </a:prstGeom>
          <a:noFill/>
          <a:ln>
            <a:noFill/>
          </a:ln>
        </p:spPr>
      </p:pic>
      <p:sp>
        <p:nvSpPr>
          <p:cNvPr id="100" name="Google Shape;100;p14"/>
          <p:cNvSpPr txBox="1"/>
          <p:nvPr/>
        </p:nvSpPr>
        <p:spPr>
          <a:xfrm>
            <a:off x="3530850" y="2570350"/>
            <a:ext cx="2618400" cy="7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1800">
                <a:latin typeface="Lato"/>
                <a:ea typeface="Lato"/>
                <a:cs typeface="Lato"/>
                <a:sym typeface="Lato"/>
              </a:rPr>
              <a:t>University of Edinbrugh</a:t>
            </a:r>
            <a:endParaRPr sz="18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1915500" y="1951850"/>
            <a:ext cx="1908900" cy="5352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0" lang="ca" sz="1400">
                <a:solidFill>
                  <a:srgbClr val="222222"/>
                </a:solidFill>
                <a:latin typeface="Arial"/>
                <a:ea typeface="Arial"/>
                <a:cs typeface="Arial"/>
                <a:sym typeface="Arial"/>
              </a:rPr>
              <a:t>T</a:t>
            </a:r>
            <a:r>
              <a:rPr b="0" lang="ca" sz="1400">
                <a:solidFill>
                  <a:srgbClr val="222222"/>
                </a:solidFill>
                <a:latin typeface="Arial"/>
                <a:ea typeface="Arial"/>
                <a:cs typeface="Arial"/>
                <a:sym typeface="Arial"/>
              </a:rPr>
              <a:t>he origin of species</a:t>
            </a:r>
            <a:endParaRPr sz="1400"/>
          </a:p>
        </p:txBody>
      </p:sp>
      <p:pic>
        <p:nvPicPr>
          <p:cNvPr id="106" name="Google Shape;106;p15"/>
          <p:cNvPicPr preferRelativeResize="0"/>
          <p:nvPr/>
        </p:nvPicPr>
        <p:blipFill>
          <a:blip r:embed="rId3">
            <a:alphaModFix/>
          </a:blip>
          <a:stretch>
            <a:fillRect/>
          </a:stretch>
        </p:blipFill>
        <p:spPr>
          <a:xfrm>
            <a:off x="2309899" y="2317600"/>
            <a:ext cx="4246924" cy="2571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u="sng">
                <a:solidFill>
                  <a:schemeClr val="hlink"/>
                </a:solidFill>
                <a:hlinkClick r:id="rId3"/>
              </a:rPr>
              <a:t>https://learningapps.org/display?v=pwssvzfda20</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