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Georgia" panose="02040502050405020303" pitchFamily="18" charset="0"/>
      <p:regular r:id="rId16"/>
      <p:bold r:id="rId17"/>
      <p:italic r:id="rId18"/>
      <p:boldItalic r:id="rId19"/>
    </p:embeddedFont>
    <p:embeddedFont>
      <p:font typeface="Amatic SC" panose="020B0604020202020204" charset="-79"/>
      <p:regular r:id="rId20"/>
      <p:bold r:id="rId21"/>
    </p:embeddedFont>
    <p:embeddedFont>
      <p:font typeface="Source Code Pro" panose="020B0509030403020204" pitchFamily="49"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4414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e557f327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e557f327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e557f3274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e557f327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ed35194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ed35194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e557f327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e557f327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e29ae363f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e29ae363f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e29ae363f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e29ae363f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e29ae363f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e29ae363f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29ae363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e29ae363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29ae363f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e29ae363f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e557f32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e557f32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e557f327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e557f327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e557f327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e557f327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learningapps.org/display?v=p0fovpudc2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learningapps.org/display?v=p5wfcvg3c20" TargetMode="External"/><Relationship Id="rId5" Type="http://schemas.openxmlformats.org/officeDocument/2006/relationships/hyperlink" Target="https://learningapps.org/display?v=p5hf9mfnj20" TargetMode="External"/><Relationship Id="rId4" Type="http://schemas.openxmlformats.org/officeDocument/2006/relationships/hyperlink" Target="https://learningapps.org/display?v=pdzj2iucc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6682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a:t>NIKOLA TESLA</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a:t>Per Aleix Jové i Mario Rodriguez</a:t>
            </a:r>
            <a:endParaRPr/>
          </a:p>
        </p:txBody>
      </p:sp>
      <p:pic>
        <p:nvPicPr>
          <p:cNvPr id="58" name="Google Shape;58;p13"/>
          <p:cNvPicPr preferRelativeResize="0"/>
          <p:nvPr/>
        </p:nvPicPr>
        <p:blipFill>
          <a:blip r:embed="rId3">
            <a:alphaModFix/>
          </a:blip>
          <a:stretch>
            <a:fillRect/>
          </a:stretch>
        </p:blipFill>
        <p:spPr>
          <a:xfrm>
            <a:off x="6865425" y="1809750"/>
            <a:ext cx="1524000" cy="152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Radio</a:t>
            </a:r>
            <a:endParaRPr/>
          </a:p>
        </p:txBody>
      </p:sp>
      <p:sp>
        <p:nvSpPr>
          <p:cNvPr id="130" name="Google Shape;130;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a" sz="1400"/>
              <a:t>Nikola Tesla invented the radio in 1892, first the people thought that the inventor of the radio was Guglielmo Marconi , but later people discovered that Marconi sell the radio he didn’t invent it.</a:t>
            </a:r>
            <a:endParaRPr sz="1400"/>
          </a:p>
        </p:txBody>
      </p:sp>
      <p:pic>
        <p:nvPicPr>
          <p:cNvPr id="131" name="Google Shape;131;p22"/>
          <p:cNvPicPr preferRelativeResize="0"/>
          <p:nvPr/>
        </p:nvPicPr>
        <p:blipFill>
          <a:blip r:embed="rId3">
            <a:alphaModFix/>
          </a:blip>
          <a:stretch>
            <a:fillRect/>
          </a:stretch>
        </p:blipFill>
        <p:spPr>
          <a:xfrm>
            <a:off x="311703" y="2571750"/>
            <a:ext cx="3185967" cy="2386400"/>
          </a:xfrm>
          <a:prstGeom prst="rect">
            <a:avLst/>
          </a:prstGeom>
          <a:noFill/>
          <a:ln>
            <a:noFill/>
          </a:ln>
        </p:spPr>
      </p:pic>
      <p:pic>
        <p:nvPicPr>
          <p:cNvPr id="132" name="Google Shape;132;p22"/>
          <p:cNvPicPr preferRelativeResize="0"/>
          <p:nvPr/>
        </p:nvPicPr>
        <p:blipFill>
          <a:blip r:embed="rId4">
            <a:alphaModFix/>
          </a:blip>
          <a:stretch>
            <a:fillRect/>
          </a:stretch>
        </p:blipFill>
        <p:spPr>
          <a:xfrm>
            <a:off x="4092269" y="2571750"/>
            <a:ext cx="3599156" cy="238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REMOTE CONTROL</a:t>
            </a:r>
            <a:endParaRPr/>
          </a:p>
        </p:txBody>
      </p:sp>
      <p:sp>
        <p:nvSpPr>
          <p:cNvPr id="138" name="Google Shape;138;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a" sz="1400">
                <a:solidFill>
                  <a:srgbClr val="000000"/>
                </a:solidFill>
                <a:highlight>
                  <a:srgbClr val="FFFFFF"/>
                </a:highlight>
              </a:rPr>
              <a:t> His invention, covered in patent No. 613,809 (1898), took the form of a radio-controlled boat, a heavy, low-lying, steel craft about four feet long.He examiners from the US Patent Office were reluctant to recognize improbable claims made in the application "Method of and Apparatus for Controlling Mechanism of Moving Vessels or Vehicles.".</a:t>
            </a:r>
            <a:endParaRPr sz="1400"/>
          </a:p>
        </p:txBody>
      </p:sp>
      <p:pic>
        <p:nvPicPr>
          <p:cNvPr id="139" name="Google Shape;139;p23"/>
          <p:cNvPicPr preferRelativeResize="0"/>
          <p:nvPr/>
        </p:nvPicPr>
        <p:blipFill>
          <a:blip r:embed="rId3">
            <a:alphaModFix/>
          </a:blip>
          <a:stretch>
            <a:fillRect/>
          </a:stretch>
        </p:blipFill>
        <p:spPr>
          <a:xfrm>
            <a:off x="5566473" y="2707911"/>
            <a:ext cx="1399075" cy="1935250"/>
          </a:xfrm>
          <a:prstGeom prst="rect">
            <a:avLst/>
          </a:prstGeom>
          <a:noFill/>
          <a:ln>
            <a:noFill/>
          </a:ln>
        </p:spPr>
      </p:pic>
      <p:pic>
        <p:nvPicPr>
          <p:cNvPr id="140" name="Google Shape;140;p23"/>
          <p:cNvPicPr preferRelativeResize="0"/>
          <p:nvPr/>
        </p:nvPicPr>
        <p:blipFill>
          <a:blip r:embed="rId4">
            <a:alphaModFix/>
          </a:blip>
          <a:stretch>
            <a:fillRect/>
          </a:stretch>
        </p:blipFill>
        <p:spPr>
          <a:xfrm>
            <a:off x="1620619" y="2932563"/>
            <a:ext cx="2098400" cy="1574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Games</a:t>
            </a:r>
            <a:endParaRPr/>
          </a:p>
        </p:txBody>
      </p:sp>
      <p:sp>
        <p:nvSpPr>
          <p:cNvPr id="146" name="Google Shape;146;p24"/>
          <p:cNvSpPr txBox="1">
            <a:spLocks noGrp="1"/>
          </p:cNvSpPr>
          <p:nvPr>
            <p:ph type="body" idx="1"/>
          </p:nvPr>
        </p:nvSpPr>
        <p:spPr>
          <a:xfrm>
            <a:off x="311700" y="12038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100" u="sng" dirty="0">
                <a:solidFill>
                  <a:schemeClr val="hlink"/>
                </a:solidFill>
                <a:latin typeface="Arial"/>
                <a:ea typeface="Arial"/>
                <a:cs typeface="Arial"/>
                <a:sym typeface="Arial"/>
                <a:hlinkClick r:id="rId3"/>
              </a:rPr>
              <a:t>https://learningapps.org/display?v=p0fovpudc20</a:t>
            </a:r>
            <a:r>
              <a:rPr lang="ca" dirty="0"/>
              <a:t> Memory</a:t>
            </a:r>
            <a:endParaRPr dirty="0"/>
          </a:p>
          <a:p>
            <a:pPr marL="0" lvl="0" indent="0" algn="l" rtl="0">
              <a:spcBef>
                <a:spcPts val="1600"/>
              </a:spcBef>
              <a:spcAft>
                <a:spcPts val="0"/>
              </a:spcAft>
              <a:buNone/>
            </a:pPr>
            <a:r>
              <a:rPr lang="ca" sz="1100" u="sng" dirty="0">
                <a:solidFill>
                  <a:schemeClr val="hlink"/>
                </a:solidFill>
                <a:latin typeface="Arial"/>
                <a:ea typeface="Arial"/>
                <a:cs typeface="Arial"/>
                <a:sym typeface="Arial"/>
                <a:hlinkClick r:id="rId4"/>
              </a:rPr>
              <a:t>https://learningapps.org/display?v=pdzj2iucc20</a:t>
            </a:r>
            <a:r>
              <a:rPr lang="ca" dirty="0"/>
              <a:t> Hangman</a:t>
            </a:r>
            <a:endParaRPr dirty="0"/>
          </a:p>
          <a:p>
            <a:pPr marL="0" lvl="0" indent="0" algn="l" rtl="0">
              <a:spcBef>
                <a:spcPts val="1600"/>
              </a:spcBef>
              <a:spcAft>
                <a:spcPts val="0"/>
              </a:spcAft>
              <a:buNone/>
            </a:pPr>
            <a:r>
              <a:rPr lang="ca" sz="1100" u="sng" dirty="0">
                <a:solidFill>
                  <a:schemeClr val="hlink"/>
                </a:solidFill>
                <a:latin typeface="Arial"/>
                <a:ea typeface="Arial"/>
                <a:cs typeface="Arial"/>
                <a:sym typeface="Arial"/>
                <a:hlinkClick r:id="rId5"/>
              </a:rPr>
              <a:t>https://learningapps.org/display?v=p5hf9mfnj20</a:t>
            </a:r>
            <a:r>
              <a:rPr lang="ca" dirty="0"/>
              <a:t> Crossword</a:t>
            </a:r>
            <a:endParaRPr dirty="0"/>
          </a:p>
          <a:p>
            <a:pPr marL="0" lvl="0" indent="0" algn="l" rtl="0">
              <a:spcBef>
                <a:spcPts val="1600"/>
              </a:spcBef>
              <a:spcAft>
                <a:spcPts val="0"/>
              </a:spcAft>
              <a:buNone/>
            </a:pPr>
            <a:r>
              <a:rPr lang="ca" sz="1100" u="sng" dirty="0">
                <a:solidFill>
                  <a:schemeClr val="hlink"/>
                </a:solidFill>
                <a:latin typeface="Arial"/>
                <a:ea typeface="Arial"/>
                <a:cs typeface="Arial"/>
                <a:sym typeface="Arial"/>
                <a:hlinkClick r:id="rId6"/>
              </a:rPr>
              <a:t>https://learningapps.org/display?v=p5wfcvg3c20</a:t>
            </a:r>
            <a:r>
              <a:rPr lang="ca" dirty="0"/>
              <a:t> Horses race</a:t>
            </a:r>
            <a:endParaRPr dirty="0"/>
          </a:p>
          <a:p>
            <a:pPr marL="0" lvl="0" indent="0" algn="l" rtl="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THE END</a:t>
            </a:r>
            <a:endParaRPr/>
          </a:p>
        </p:txBody>
      </p:sp>
      <p:sp>
        <p:nvSpPr>
          <p:cNvPr id="152" name="Google Shape;152;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5"/>
          <p:cNvPicPr preferRelativeResize="0"/>
          <p:nvPr/>
        </p:nvPicPr>
        <p:blipFill>
          <a:blip r:embed="rId3">
            <a:alphaModFix/>
          </a:blip>
          <a:stretch>
            <a:fillRect/>
          </a:stretch>
        </p:blipFill>
        <p:spPr>
          <a:xfrm>
            <a:off x="827600" y="1619900"/>
            <a:ext cx="2808385" cy="3633075"/>
          </a:xfrm>
          <a:prstGeom prst="rect">
            <a:avLst/>
          </a:prstGeom>
          <a:noFill/>
          <a:ln>
            <a:noFill/>
          </a:ln>
        </p:spPr>
      </p:pic>
      <p:pic>
        <p:nvPicPr>
          <p:cNvPr id="154" name="Google Shape;154;p25"/>
          <p:cNvPicPr preferRelativeResize="0"/>
          <p:nvPr/>
        </p:nvPicPr>
        <p:blipFill>
          <a:blip r:embed="rId4">
            <a:alphaModFix/>
          </a:blip>
          <a:stretch>
            <a:fillRect/>
          </a:stretch>
        </p:blipFill>
        <p:spPr>
          <a:xfrm>
            <a:off x="4038600" y="1314402"/>
            <a:ext cx="3361975" cy="3935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INDEX</a:t>
            </a:r>
            <a:endParaRPr/>
          </a:p>
        </p:txBody>
      </p:sp>
      <p:sp>
        <p:nvSpPr>
          <p:cNvPr id="64" name="Google Shape;64;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Presentation</a:t>
            </a:r>
            <a:endParaRPr/>
          </a:p>
          <a:p>
            <a:pPr marL="0" lvl="0" indent="0" algn="l" rtl="0">
              <a:spcBef>
                <a:spcPts val="1600"/>
              </a:spcBef>
              <a:spcAft>
                <a:spcPts val="0"/>
              </a:spcAft>
              <a:buNone/>
            </a:pPr>
            <a:r>
              <a:rPr lang="ca"/>
              <a:t>Who is he?</a:t>
            </a:r>
            <a:endParaRPr/>
          </a:p>
          <a:p>
            <a:pPr marL="0" lvl="0" indent="0" algn="l" rtl="0">
              <a:spcBef>
                <a:spcPts val="1600"/>
              </a:spcBef>
              <a:spcAft>
                <a:spcPts val="0"/>
              </a:spcAft>
              <a:buNone/>
            </a:pPr>
            <a:r>
              <a:rPr lang="ca"/>
              <a:t>Biography</a:t>
            </a:r>
            <a:endParaRPr/>
          </a:p>
          <a:p>
            <a:pPr marL="0" lvl="0" indent="0" algn="l" rtl="0">
              <a:spcBef>
                <a:spcPts val="1600"/>
              </a:spcBef>
              <a:spcAft>
                <a:spcPts val="0"/>
              </a:spcAft>
              <a:buNone/>
            </a:pPr>
            <a:r>
              <a:rPr lang="ca"/>
              <a:t>His inventions</a:t>
            </a:r>
            <a:endParaRPr/>
          </a:p>
          <a:p>
            <a:pPr marL="0" lvl="0" indent="0" algn="l" rtl="0">
              <a:spcBef>
                <a:spcPts val="1600"/>
              </a:spcBef>
              <a:spcAft>
                <a:spcPts val="0"/>
              </a:spcAft>
              <a:buNone/>
            </a:pPr>
            <a:r>
              <a:rPr lang="ca"/>
              <a:t>Games</a:t>
            </a:r>
            <a:endParaRPr/>
          </a:p>
          <a:p>
            <a:pPr marL="0" lvl="0" indent="0" algn="l" rtl="0">
              <a:spcBef>
                <a:spcPts val="1600"/>
              </a:spcBef>
              <a:spcAft>
                <a:spcPts val="0"/>
              </a:spcAft>
              <a:buNone/>
            </a:pPr>
            <a:r>
              <a:rPr lang="ca"/>
              <a:t>The end </a:t>
            </a:r>
            <a:endParaRPr/>
          </a:p>
          <a:p>
            <a:pPr marL="0" lvl="0" indent="0" algn="l" rtl="0">
              <a:spcBef>
                <a:spcPts val="1600"/>
              </a:spcBef>
              <a:spcAft>
                <a:spcPts val="1600"/>
              </a:spcAft>
              <a:buNone/>
            </a:pPr>
            <a:endParaRPr/>
          </a:p>
        </p:txBody>
      </p:sp>
      <p:pic>
        <p:nvPicPr>
          <p:cNvPr id="65" name="Google Shape;65;p14"/>
          <p:cNvPicPr preferRelativeResize="0"/>
          <p:nvPr/>
        </p:nvPicPr>
        <p:blipFill>
          <a:blip r:embed="rId3">
            <a:alphaModFix/>
          </a:blip>
          <a:stretch>
            <a:fillRect/>
          </a:stretch>
        </p:blipFill>
        <p:spPr>
          <a:xfrm>
            <a:off x="5018900" y="2399413"/>
            <a:ext cx="2343150" cy="195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Presentation</a:t>
            </a:r>
            <a:endParaRPr/>
          </a:p>
        </p:txBody>
      </p:sp>
      <p:sp>
        <p:nvSpPr>
          <p:cNvPr id="71" name="Google Shape;71;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400">
                <a:solidFill>
                  <a:srgbClr val="000000"/>
                </a:solidFill>
              </a:rPr>
              <a:t>In the next presentation you can look at some information of Nikola Tesla, the famous inventor and creator of the tesla tower. </a:t>
            </a:r>
            <a:endParaRPr sz="1400">
              <a:solidFill>
                <a:srgbClr val="000000"/>
              </a:solidFill>
            </a:endParaRPr>
          </a:p>
          <a:p>
            <a:pPr marL="0" lvl="0" indent="0" algn="l" rtl="0">
              <a:spcBef>
                <a:spcPts val="1600"/>
              </a:spcBef>
              <a:spcAft>
                <a:spcPts val="1600"/>
              </a:spcAft>
              <a:buNone/>
            </a:pPr>
            <a:r>
              <a:rPr lang="ca" sz="1400">
                <a:solidFill>
                  <a:srgbClr val="000000"/>
                </a:solidFill>
              </a:rPr>
              <a:t>Enjoy the presentation!!!</a:t>
            </a:r>
            <a:endParaRPr/>
          </a:p>
        </p:txBody>
      </p:sp>
      <p:pic>
        <p:nvPicPr>
          <p:cNvPr id="72" name="Google Shape;72;p15"/>
          <p:cNvPicPr preferRelativeResize="0"/>
          <p:nvPr/>
        </p:nvPicPr>
        <p:blipFill>
          <a:blip r:embed="rId3">
            <a:alphaModFix/>
          </a:blip>
          <a:stretch>
            <a:fillRect/>
          </a:stretch>
        </p:blipFill>
        <p:spPr>
          <a:xfrm>
            <a:off x="3814676" y="2129426"/>
            <a:ext cx="1798525" cy="221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03025"/>
            <a:ext cx="8520600" cy="801000"/>
          </a:xfrm>
          <a:prstGeom prst="rect">
            <a:avLst/>
          </a:prstGeom>
        </p:spPr>
        <p:txBody>
          <a:bodyPr spcFirstLastPara="1" wrap="square" lIns="91425" tIns="91425" rIns="91425" bIns="91425" anchor="t" anchorCtr="0">
            <a:noAutofit/>
          </a:bodyPr>
          <a:lstStyle/>
          <a:p>
            <a:pPr marL="2743200" lvl="0" indent="0" algn="l" rtl="0">
              <a:spcBef>
                <a:spcPts val="0"/>
              </a:spcBef>
              <a:spcAft>
                <a:spcPts val="0"/>
              </a:spcAft>
              <a:buNone/>
            </a:pPr>
            <a:r>
              <a:rPr lang="ca"/>
              <a:t>WHO IS HE?</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400" dirty="0">
                <a:solidFill>
                  <a:srgbClr val="000000"/>
                </a:solidFill>
                <a:highlight>
                  <a:srgbClr val="FFFFFF"/>
                </a:highlight>
              </a:rPr>
              <a:t>Nikola Tesla (10th July 1856 – 7th January 1943) </a:t>
            </a:r>
            <a:r>
              <a:rPr lang="ca" sz="1400" dirty="0">
                <a:solidFill>
                  <a:srgbClr val="000000"/>
                </a:solidFill>
                <a:highlight>
                  <a:schemeClr val="lt1"/>
                </a:highlight>
              </a:rPr>
              <a:t>He was born in Smiljan, in the part of former Austria-Hungary that is now Croatia.</a:t>
            </a:r>
            <a:endParaRPr sz="1400" dirty="0">
              <a:solidFill>
                <a:srgbClr val="000000"/>
              </a:solidFill>
              <a:highlight>
                <a:schemeClr val="lt1"/>
              </a:highlight>
            </a:endParaRPr>
          </a:p>
          <a:p>
            <a:pPr marL="0" lvl="0" indent="0" algn="l" rtl="0">
              <a:spcBef>
                <a:spcPts val="1600"/>
              </a:spcBef>
              <a:spcAft>
                <a:spcPts val="0"/>
              </a:spcAft>
              <a:buNone/>
            </a:pPr>
            <a:r>
              <a:rPr lang="ca" sz="1400" dirty="0">
                <a:solidFill>
                  <a:srgbClr val="000000"/>
                </a:solidFill>
                <a:highlight>
                  <a:schemeClr val="lt1"/>
                </a:highlight>
              </a:rPr>
              <a:t>He was a Serbian inventor, electrical engineer, mechanical engineer and physicist</a:t>
            </a:r>
            <a:r>
              <a:rPr lang="ca" sz="1400" dirty="0">
                <a:solidFill>
                  <a:srgbClr val="000000"/>
                </a:solidFill>
                <a:highlight>
                  <a:srgbClr val="FFFFFF"/>
                </a:highlight>
              </a:rPr>
              <a:t>, and later he became an </a:t>
            </a:r>
            <a:r>
              <a:rPr lang="ca" sz="1400" dirty="0">
                <a:solidFill>
                  <a:srgbClr val="000000"/>
                </a:solidFill>
                <a:highlight>
                  <a:schemeClr val="lt1"/>
                </a:highlight>
              </a:rPr>
              <a:t>American citizen</a:t>
            </a:r>
            <a:r>
              <a:rPr lang="ca" sz="1400" dirty="0" smtClean="0">
                <a:solidFill>
                  <a:srgbClr val="000000"/>
                </a:solidFill>
                <a:highlight>
                  <a:schemeClr val="lt1"/>
                </a:highlight>
              </a:rPr>
              <a:t>.</a:t>
            </a:r>
          </a:p>
          <a:p>
            <a:pPr marL="0" lvl="0" indent="0" algn="l" rtl="0">
              <a:spcBef>
                <a:spcPts val="1600"/>
              </a:spcBef>
              <a:spcAft>
                <a:spcPts val="0"/>
              </a:spcAft>
              <a:buNone/>
            </a:pPr>
            <a:r>
              <a:rPr lang="ca" sz="1400" dirty="0" smtClean="0">
                <a:solidFill>
                  <a:srgbClr val="000000"/>
                </a:solidFill>
                <a:highlight>
                  <a:schemeClr val="lt1"/>
                </a:highlight>
              </a:rPr>
              <a:t>His friend Braun introduce him to a company.</a:t>
            </a:r>
            <a:endParaRPr lang="ca" sz="1400" dirty="0">
              <a:solidFill>
                <a:srgbClr val="000000"/>
              </a:solidFill>
              <a:highlight>
                <a:srgbClr val="FFFFFF"/>
              </a:highlight>
            </a:endParaRPr>
          </a:p>
          <a:p>
            <a:pPr marL="0" lvl="0" indent="0" algn="l" rtl="0">
              <a:spcBef>
                <a:spcPts val="1600"/>
              </a:spcBef>
              <a:spcAft>
                <a:spcPts val="0"/>
              </a:spcAft>
              <a:buNone/>
            </a:pPr>
            <a:r>
              <a:rPr lang="ca" sz="1400" dirty="0" smtClean="0">
                <a:solidFill>
                  <a:srgbClr val="000000"/>
                </a:solidFill>
                <a:highlight>
                  <a:srgbClr val="FFFFFF"/>
                </a:highlight>
              </a:rPr>
              <a:t> </a:t>
            </a:r>
            <a:r>
              <a:rPr lang="ca" sz="1400" dirty="0">
                <a:solidFill>
                  <a:srgbClr val="000000"/>
                </a:solidFill>
                <a:highlight>
                  <a:srgbClr val="FFFFFF"/>
                </a:highlight>
              </a:rPr>
              <a:t>He is best known for his contributions to the design of the modern alternating current (AC) electricity supply system.</a:t>
            </a:r>
            <a:endParaRPr sz="1400" dirty="0">
              <a:solidFill>
                <a:srgbClr val="000000"/>
              </a:solidFill>
              <a:highlight>
                <a:srgbClr val="FFFFFF"/>
              </a:highlight>
            </a:endParaRPr>
          </a:p>
          <a:p>
            <a:pPr marL="0" lvl="0" indent="0" algn="l" rtl="0">
              <a:spcBef>
                <a:spcPts val="1600"/>
              </a:spcBef>
              <a:spcAft>
                <a:spcPts val="0"/>
              </a:spcAft>
              <a:buNone/>
            </a:pPr>
            <a:endParaRPr sz="1400" dirty="0">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sz="1400" dirty="0">
              <a:solidFill>
                <a:srgbClr val="000000"/>
              </a:solidFill>
            </a:endParaRPr>
          </a:p>
        </p:txBody>
      </p:sp>
      <p:pic>
        <p:nvPicPr>
          <p:cNvPr id="79" name="Google Shape;79;p16"/>
          <p:cNvPicPr preferRelativeResize="0"/>
          <p:nvPr/>
        </p:nvPicPr>
        <p:blipFill rotWithShape="1">
          <a:blip r:embed="rId3">
            <a:alphaModFix/>
          </a:blip>
          <a:srcRect/>
          <a:stretch/>
        </p:blipFill>
        <p:spPr>
          <a:xfrm>
            <a:off x="7301625" y="3541375"/>
            <a:ext cx="1080425" cy="142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49400"/>
            <a:ext cx="8520600" cy="80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ca"/>
              <a:t>                               Biography</a:t>
            </a:r>
            <a:endParaRPr/>
          </a:p>
        </p:txBody>
      </p:sp>
      <p:sp>
        <p:nvSpPr>
          <p:cNvPr id="85" name="Google Shape;85;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400"/>
              <a:t>He was born the 10 of july of 1856 in Smiljan,Croatia. In his life, he studied at many different universities like: Graz university of Technology(1875-1878), in University of Karlovac(1870-1873). </a:t>
            </a:r>
            <a:endParaRPr sz="1400"/>
          </a:p>
          <a:p>
            <a:pPr marL="0" lvl="0" indent="0" algn="l" rtl="0">
              <a:spcBef>
                <a:spcPts val="1600"/>
              </a:spcBef>
              <a:spcAft>
                <a:spcPts val="1600"/>
              </a:spcAft>
              <a:buNone/>
            </a:pPr>
            <a:r>
              <a:rPr lang="ca" sz="1400"/>
              <a:t>Over his life he invented many different electric machines. Like alternative current, light...</a:t>
            </a:r>
            <a:endParaRPr sz="1400"/>
          </a:p>
        </p:txBody>
      </p:sp>
      <p:pic>
        <p:nvPicPr>
          <p:cNvPr id="86" name="Google Shape;86;p17"/>
          <p:cNvPicPr preferRelativeResize="0"/>
          <p:nvPr/>
        </p:nvPicPr>
        <p:blipFill>
          <a:blip r:embed="rId3">
            <a:alphaModFix/>
          </a:blip>
          <a:stretch>
            <a:fillRect/>
          </a:stretch>
        </p:blipFill>
        <p:spPr>
          <a:xfrm>
            <a:off x="311700" y="3766550"/>
            <a:ext cx="2171700" cy="1085850"/>
          </a:xfrm>
          <a:prstGeom prst="rect">
            <a:avLst/>
          </a:prstGeom>
          <a:noFill/>
          <a:ln>
            <a:noFill/>
          </a:ln>
        </p:spPr>
      </p:pic>
      <p:pic>
        <p:nvPicPr>
          <p:cNvPr id="87" name="Google Shape;87;p17"/>
          <p:cNvPicPr preferRelativeResize="0"/>
          <p:nvPr/>
        </p:nvPicPr>
        <p:blipFill>
          <a:blip r:embed="rId4">
            <a:alphaModFix/>
          </a:blip>
          <a:stretch>
            <a:fillRect/>
          </a:stretch>
        </p:blipFill>
        <p:spPr>
          <a:xfrm>
            <a:off x="3048000" y="3418900"/>
            <a:ext cx="1524000" cy="1343025"/>
          </a:xfrm>
          <a:prstGeom prst="rect">
            <a:avLst/>
          </a:prstGeom>
          <a:noFill/>
          <a:ln>
            <a:noFill/>
          </a:ln>
        </p:spPr>
      </p:pic>
      <p:pic>
        <p:nvPicPr>
          <p:cNvPr id="88" name="Google Shape;88;p17"/>
          <p:cNvPicPr preferRelativeResize="0"/>
          <p:nvPr/>
        </p:nvPicPr>
        <p:blipFill>
          <a:blip r:embed="rId5">
            <a:alphaModFix/>
          </a:blip>
          <a:stretch>
            <a:fillRect/>
          </a:stretch>
        </p:blipFill>
        <p:spPr>
          <a:xfrm>
            <a:off x="5210375" y="3418888"/>
            <a:ext cx="2286000"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His inventions</a:t>
            </a:r>
            <a:endParaRPr/>
          </a:p>
        </p:txBody>
      </p:sp>
      <p:sp>
        <p:nvSpPr>
          <p:cNvPr id="94" name="Google Shape;94;p18"/>
          <p:cNvSpPr txBox="1">
            <a:spLocks noGrp="1"/>
          </p:cNvSpPr>
          <p:nvPr>
            <p:ph type="body" idx="1"/>
          </p:nvPr>
        </p:nvSpPr>
        <p:spPr>
          <a:xfrm>
            <a:off x="160150" y="10938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5" name="Google Shape;95;p18"/>
          <p:cNvPicPr preferRelativeResize="0"/>
          <p:nvPr/>
        </p:nvPicPr>
        <p:blipFill>
          <a:blip r:embed="rId3">
            <a:alphaModFix/>
          </a:blip>
          <a:stretch>
            <a:fillRect/>
          </a:stretch>
        </p:blipFill>
        <p:spPr>
          <a:xfrm>
            <a:off x="311701" y="1093850"/>
            <a:ext cx="1907550" cy="1589600"/>
          </a:xfrm>
          <a:prstGeom prst="rect">
            <a:avLst/>
          </a:prstGeom>
          <a:noFill/>
          <a:ln>
            <a:noFill/>
          </a:ln>
        </p:spPr>
      </p:pic>
      <p:pic>
        <p:nvPicPr>
          <p:cNvPr id="96" name="Google Shape;96;p18"/>
          <p:cNvPicPr preferRelativeResize="0"/>
          <p:nvPr/>
        </p:nvPicPr>
        <p:blipFill>
          <a:blip r:embed="rId4">
            <a:alphaModFix/>
          </a:blip>
          <a:stretch>
            <a:fillRect/>
          </a:stretch>
        </p:blipFill>
        <p:spPr>
          <a:xfrm>
            <a:off x="311688" y="3042488"/>
            <a:ext cx="2619375" cy="1743075"/>
          </a:xfrm>
          <a:prstGeom prst="rect">
            <a:avLst/>
          </a:prstGeom>
          <a:noFill/>
          <a:ln>
            <a:noFill/>
          </a:ln>
        </p:spPr>
      </p:pic>
      <p:pic>
        <p:nvPicPr>
          <p:cNvPr id="97" name="Google Shape;97;p18"/>
          <p:cNvPicPr preferRelativeResize="0"/>
          <p:nvPr/>
        </p:nvPicPr>
        <p:blipFill>
          <a:blip r:embed="rId5">
            <a:alphaModFix/>
          </a:blip>
          <a:stretch>
            <a:fillRect/>
          </a:stretch>
        </p:blipFill>
        <p:spPr>
          <a:xfrm>
            <a:off x="2836100" y="1187113"/>
            <a:ext cx="2590800" cy="1762125"/>
          </a:xfrm>
          <a:prstGeom prst="rect">
            <a:avLst/>
          </a:prstGeom>
          <a:noFill/>
          <a:ln>
            <a:noFill/>
          </a:ln>
        </p:spPr>
      </p:pic>
      <p:pic>
        <p:nvPicPr>
          <p:cNvPr id="98" name="Google Shape;98;p18"/>
          <p:cNvPicPr preferRelativeResize="0"/>
          <p:nvPr/>
        </p:nvPicPr>
        <p:blipFill>
          <a:blip r:embed="rId6">
            <a:alphaModFix/>
          </a:blip>
          <a:stretch>
            <a:fillRect/>
          </a:stretch>
        </p:blipFill>
        <p:spPr>
          <a:xfrm>
            <a:off x="6054588" y="3042500"/>
            <a:ext cx="2181225" cy="2095500"/>
          </a:xfrm>
          <a:prstGeom prst="rect">
            <a:avLst/>
          </a:prstGeom>
          <a:noFill/>
          <a:ln>
            <a:noFill/>
          </a:ln>
        </p:spPr>
      </p:pic>
      <p:pic>
        <p:nvPicPr>
          <p:cNvPr id="99" name="Google Shape;99;p18"/>
          <p:cNvPicPr preferRelativeResize="0"/>
          <p:nvPr/>
        </p:nvPicPr>
        <p:blipFill>
          <a:blip r:embed="rId7">
            <a:alphaModFix/>
          </a:blip>
          <a:stretch>
            <a:fillRect/>
          </a:stretch>
        </p:blipFill>
        <p:spPr>
          <a:xfrm>
            <a:off x="6195400" y="1093850"/>
            <a:ext cx="2400300" cy="1905000"/>
          </a:xfrm>
          <a:prstGeom prst="rect">
            <a:avLst/>
          </a:prstGeom>
          <a:noFill/>
          <a:ln>
            <a:noFill/>
          </a:ln>
        </p:spPr>
      </p:pic>
      <p:pic>
        <p:nvPicPr>
          <p:cNvPr id="100" name="Google Shape;100;p18"/>
          <p:cNvPicPr preferRelativeResize="0"/>
          <p:nvPr/>
        </p:nvPicPr>
        <p:blipFill>
          <a:blip r:embed="rId8">
            <a:alphaModFix/>
          </a:blip>
          <a:stretch>
            <a:fillRect/>
          </a:stretch>
        </p:blipFill>
        <p:spPr>
          <a:xfrm>
            <a:off x="3436138" y="3042522"/>
            <a:ext cx="1390722"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alternating current</a:t>
            </a:r>
            <a:endParaRPr/>
          </a:p>
        </p:txBody>
      </p:sp>
      <p:sp>
        <p:nvSpPr>
          <p:cNvPr id="106" name="Google Shape;106;p19"/>
          <p:cNvSpPr txBox="1">
            <a:spLocks noGrp="1"/>
          </p:cNvSpPr>
          <p:nvPr>
            <p:ph type="body" idx="1"/>
          </p:nvPr>
        </p:nvSpPr>
        <p:spPr>
          <a:xfrm>
            <a:off x="249725" y="1228675"/>
            <a:ext cx="8520600" cy="3340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ca" sz="1400">
                <a:solidFill>
                  <a:srgbClr val="222222"/>
                </a:solidFill>
                <a:highlight>
                  <a:srgbClr val="FFFFFF"/>
                </a:highlight>
              </a:rPr>
              <a:t>An alternating current (AC) is an electric current of which magnitude and direction vary, unlike direct current, whose direction remains constant. This means that the direction of current flowing in a circuit is constantly being reversed back and forth.</a:t>
            </a:r>
            <a:endParaRPr sz="1400">
              <a:solidFill>
                <a:srgbClr val="222222"/>
              </a:solidFill>
              <a:highlight>
                <a:srgbClr val="FFFFFF"/>
              </a:highlight>
            </a:endParaRPr>
          </a:p>
          <a:p>
            <a:pPr marL="0" lvl="0" indent="0" algn="l" rtl="0">
              <a:spcBef>
                <a:spcPts val="5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sz="1400"/>
          </a:p>
        </p:txBody>
      </p:sp>
      <p:pic>
        <p:nvPicPr>
          <p:cNvPr id="107" name="Google Shape;107;p19"/>
          <p:cNvPicPr preferRelativeResize="0"/>
          <p:nvPr/>
        </p:nvPicPr>
        <p:blipFill>
          <a:blip r:embed="rId3">
            <a:alphaModFix/>
          </a:blip>
          <a:stretch>
            <a:fillRect/>
          </a:stretch>
        </p:blipFill>
        <p:spPr>
          <a:xfrm>
            <a:off x="508145" y="2560488"/>
            <a:ext cx="2498150" cy="1985275"/>
          </a:xfrm>
          <a:prstGeom prst="rect">
            <a:avLst/>
          </a:prstGeom>
          <a:noFill/>
          <a:ln>
            <a:noFill/>
          </a:ln>
        </p:spPr>
      </p:pic>
      <p:pic>
        <p:nvPicPr>
          <p:cNvPr id="108" name="Google Shape;108;p19"/>
          <p:cNvPicPr preferRelativeResize="0"/>
          <p:nvPr/>
        </p:nvPicPr>
        <p:blipFill>
          <a:blip r:embed="rId4">
            <a:alphaModFix/>
          </a:blip>
          <a:stretch>
            <a:fillRect/>
          </a:stretch>
        </p:blipFill>
        <p:spPr>
          <a:xfrm>
            <a:off x="5501950" y="2657775"/>
            <a:ext cx="2381250" cy="179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Light</a:t>
            </a:r>
            <a:endParaRPr/>
          </a:p>
        </p:txBody>
      </p:sp>
      <p:sp>
        <p:nvSpPr>
          <p:cNvPr id="114" name="Google Shape;114;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a" sz="1400">
                <a:solidFill>
                  <a:srgbClr val="000000"/>
                </a:solidFill>
                <a:highlight>
                  <a:srgbClr val="FFFFFF"/>
                </a:highlight>
              </a:rPr>
              <a:t>Of course Nikola Tesla didn’t invent light itself, but he did invent how light can be harnessed and distributed.  Tesla developed and used fluorescent bulbs in his lab some 40 years before industry “invented” them. At the World’s Fair, Tesla took glass tubes and bent them into famous scientists’ names, in effect creating the first neon signs</a:t>
            </a:r>
            <a:r>
              <a:rPr lang="ca" sz="1300">
                <a:solidFill>
                  <a:srgbClr val="000000"/>
                </a:solidFill>
                <a:highlight>
                  <a:srgbClr val="FFFFFF"/>
                </a:highlight>
                <a:latin typeface="Georgia"/>
                <a:ea typeface="Georgia"/>
                <a:cs typeface="Georgia"/>
                <a:sym typeface="Georgia"/>
              </a:rPr>
              <a:t>.</a:t>
            </a:r>
            <a:endParaRPr/>
          </a:p>
        </p:txBody>
      </p:sp>
      <p:pic>
        <p:nvPicPr>
          <p:cNvPr id="115" name="Google Shape;115;p20"/>
          <p:cNvPicPr preferRelativeResize="0"/>
          <p:nvPr/>
        </p:nvPicPr>
        <p:blipFill>
          <a:blip r:embed="rId3">
            <a:alphaModFix/>
          </a:blip>
          <a:stretch>
            <a:fillRect/>
          </a:stretch>
        </p:blipFill>
        <p:spPr>
          <a:xfrm>
            <a:off x="6632175" y="2786475"/>
            <a:ext cx="1563800" cy="2133925"/>
          </a:xfrm>
          <a:prstGeom prst="rect">
            <a:avLst/>
          </a:prstGeom>
          <a:noFill/>
          <a:ln>
            <a:noFill/>
          </a:ln>
        </p:spPr>
      </p:pic>
      <p:pic>
        <p:nvPicPr>
          <p:cNvPr id="116" name="Google Shape;116;p20"/>
          <p:cNvPicPr preferRelativeResize="0"/>
          <p:nvPr/>
        </p:nvPicPr>
        <p:blipFill>
          <a:blip r:embed="rId4">
            <a:alphaModFix/>
          </a:blip>
          <a:stretch>
            <a:fillRect/>
          </a:stretch>
        </p:blipFill>
        <p:spPr>
          <a:xfrm>
            <a:off x="497600" y="2786475"/>
            <a:ext cx="4017590" cy="224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                                      x-rays</a:t>
            </a:r>
            <a:endParaRPr/>
          </a:p>
        </p:txBody>
      </p:sp>
      <p:sp>
        <p:nvSpPr>
          <p:cNvPr id="122" name="Google Shape;122;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400">
                <a:solidFill>
                  <a:srgbClr val="000000"/>
                </a:solidFill>
                <a:highlight>
                  <a:srgbClr val="FFFFFF"/>
                </a:highlight>
              </a:rPr>
              <a:t>Nikola Tesla discovered the X-rays. He made a photo with a</a:t>
            </a:r>
            <a:r>
              <a:rPr lang="ca" sz="1400">
                <a:solidFill>
                  <a:srgbClr val="000000"/>
                </a:solidFill>
                <a:highlight>
                  <a:schemeClr val="lt1"/>
                </a:highlight>
              </a:rPr>
              <a:t> camera with a </a:t>
            </a:r>
            <a:r>
              <a:rPr lang="ca" sz="1400">
                <a:solidFill>
                  <a:srgbClr val="000000"/>
                </a:solidFill>
                <a:highlight>
                  <a:srgbClr val="FFFFFF"/>
                </a:highlight>
              </a:rPr>
              <a:t>change in the lens. This machine is able to see through what is there behind the clothes.</a:t>
            </a:r>
            <a:endParaRPr sz="1400">
              <a:solidFill>
                <a:srgbClr val="000000"/>
              </a:solidFill>
              <a:highlight>
                <a:srgbClr val="FFFFFF"/>
              </a:highlight>
            </a:endParaRPr>
          </a:p>
          <a:p>
            <a:pPr marL="0" lvl="0" indent="0" algn="l" rtl="0">
              <a:spcBef>
                <a:spcPts val="1600"/>
              </a:spcBef>
              <a:spcAft>
                <a:spcPts val="0"/>
              </a:spcAft>
              <a:buNone/>
            </a:pPr>
            <a:r>
              <a:rPr lang="ca" sz="1400">
                <a:solidFill>
                  <a:srgbClr val="000000"/>
                </a:solidFill>
                <a:highlight>
                  <a:schemeClr val="lt1"/>
                </a:highlight>
              </a:rPr>
              <a:t>This photos are the first what he make. </a:t>
            </a:r>
            <a:endParaRPr sz="1400">
              <a:solidFill>
                <a:srgbClr val="000000"/>
              </a:solidFill>
              <a:highlight>
                <a:srgbClr val="FFFFFF"/>
              </a:highlight>
            </a:endParaRPr>
          </a:p>
          <a:p>
            <a:pPr marL="0" lvl="0" indent="0" algn="l" rtl="0">
              <a:spcBef>
                <a:spcPts val="1600"/>
              </a:spcBef>
              <a:spcAft>
                <a:spcPts val="0"/>
              </a:spcAft>
              <a:buNone/>
            </a:pPr>
            <a:endParaRPr sz="1400">
              <a:solidFill>
                <a:srgbClr val="000000"/>
              </a:solidFill>
              <a:highlight>
                <a:srgbClr val="FFFFFF"/>
              </a:highlight>
            </a:endParaRPr>
          </a:p>
          <a:p>
            <a:pPr marL="0" lvl="0" indent="0" algn="l" rtl="0">
              <a:spcBef>
                <a:spcPts val="1600"/>
              </a:spcBef>
              <a:spcAft>
                <a:spcPts val="0"/>
              </a:spcAft>
              <a:buNone/>
            </a:pPr>
            <a:r>
              <a:rPr lang="ca" sz="1400">
                <a:solidFill>
                  <a:srgbClr val="000000"/>
                </a:solidFill>
                <a:highlight>
                  <a:srgbClr val="FFFFFF"/>
                </a:highlight>
              </a:rPr>
              <a:t>  </a:t>
            </a:r>
            <a:endParaRPr sz="1400">
              <a:solidFill>
                <a:srgbClr val="000000"/>
              </a:solidFill>
              <a:highlight>
                <a:srgbClr val="FFFFFF"/>
              </a:highlight>
            </a:endParaRPr>
          </a:p>
          <a:p>
            <a:pPr marL="0" lvl="0" indent="0" algn="l" rtl="0">
              <a:spcBef>
                <a:spcPts val="1600"/>
              </a:spcBef>
              <a:spcAft>
                <a:spcPts val="0"/>
              </a:spcAft>
              <a:buNone/>
            </a:pPr>
            <a:endParaRPr sz="1400">
              <a:solidFill>
                <a:srgbClr val="000000"/>
              </a:solidFill>
              <a:highlight>
                <a:srgbClr val="FFFFFF"/>
              </a:highlight>
            </a:endParaRPr>
          </a:p>
          <a:p>
            <a:pPr marL="0" lvl="0" indent="0" algn="l" rtl="0">
              <a:spcBef>
                <a:spcPts val="1600"/>
              </a:spcBef>
              <a:spcAft>
                <a:spcPts val="1600"/>
              </a:spcAft>
              <a:buNone/>
            </a:pPr>
            <a:endParaRPr sz="1400">
              <a:solidFill>
                <a:srgbClr val="000000"/>
              </a:solidFill>
              <a:highlight>
                <a:srgbClr val="FFFFFF"/>
              </a:highlight>
            </a:endParaRPr>
          </a:p>
        </p:txBody>
      </p:sp>
      <p:pic>
        <p:nvPicPr>
          <p:cNvPr id="123" name="Google Shape;123;p21"/>
          <p:cNvPicPr preferRelativeResize="0"/>
          <p:nvPr/>
        </p:nvPicPr>
        <p:blipFill>
          <a:blip r:embed="rId3">
            <a:alphaModFix/>
          </a:blip>
          <a:stretch>
            <a:fillRect/>
          </a:stretch>
        </p:blipFill>
        <p:spPr>
          <a:xfrm>
            <a:off x="603250" y="3031717"/>
            <a:ext cx="1862575" cy="1590650"/>
          </a:xfrm>
          <a:prstGeom prst="rect">
            <a:avLst/>
          </a:prstGeom>
          <a:noFill/>
          <a:ln>
            <a:noFill/>
          </a:ln>
        </p:spPr>
      </p:pic>
      <p:pic>
        <p:nvPicPr>
          <p:cNvPr id="124" name="Google Shape;124;p21"/>
          <p:cNvPicPr preferRelativeResize="0"/>
          <p:nvPr/>
        </p:nvPicPr>
        <p:blipFill>
          <a:blip r:embed="rId4">
            <a:alphaModFix/>
          </a:blip>
          <a:stretch>
            <a:fillRect/>
          </a:stretch>
        </p:blipFill>
        <p:spPr>
          <a:xfrm>
            <a:off x="3262300" y="2879300"/>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478</Words>
  <Application>Microsoft Office PowerPoint</Application>
  <PresentationFormat>Presentació en pantalla (16:9)</PresentationFormat>
  <Paragraphs>40</Paragraphs>
  <Slides>13</Slides>
  <Notes>13</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13</vt:i4>
      </vt:variant>
    </vt:vector>
  </HeadingPairs>
  <TitlesOfParts>
    <vt:vector size="18" baseType="lpstr">
      <vt:lpstr>Arial</vt:lpstr>
      <vt:lpstr>Georgia</vt:lpstr>
      <vt:lpstr>Amatic SC</vt:lpstr>
      <vt:lpstr>Source Code Pro</vt:lpstr>
      <vt:lpstr>Beach Day</vt:lpstr>
      <vt:lpstr>NIKOLA TESLA</vt:lpstr>
      <vt:lpstr>                                       INDEX</vt:lpstr>
      <vt:lpstr>                                 Presentation</vt:lpstr>
      <vt:lpstr>WHO IS HE?</vt:lpstr>
      <vt:lpstr>                               Biography</vt:lpstr>
      <vt:lpstr>                                 His inventions</vt:lpstr>
      <vt:lpstr>                             alternating current</vt:lpstr>
      <vt:lpstr>                                       Light</vt:lpstr>
      <vt:lpstr>                                      x-rays</vt:lpstr>
      <vt:lpstr>                                       Radio</vt:lpstr>
      <vt:lpstr>                                REMOTE CONTROL</vt:lpstr>
      <vt:lpstr>                                   Games</vt:lpstr>
      <vt:lpstr>                                      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 TESLA</dc:title>
  <dc:creator>argo</dc:creator>
  <cp:lastModifiedBy>usuari</cp:lastModifiedBy>
  <cp:revision>1</cp:revision>
  <dcterms:modified xsi:type="dcterms:W3CDTF">2020-03-05T12:36:33Z</dcterms:modified>
</cp:coreProperties>
</file>