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Nunito" charset="0"/>
      <p:regular r:id="rId10"/>
      <p:bold r:id="rId11"/>
      <p:italic r:id="rId12"/>
      <p:boldItalic r:id="rId13"/>
    </p:embeddedFont>
    <p:embeddedFont>
      <p:font typeface="Oswald" charset="0"/>
      <p:regular r:id="rId14"/>
      <p:bold r:id="rId15"/>
    </p:embeddedFont>
    <p:embeddedFont>
      <p:font typeface="EB Garamond" charset="0"/>
      <p:regular r:id="rId16"/>
      <p:bold r:id="rId17"/>
      <p:italic r:id="rId18"/>
      <p:boldItalic r:id="rId19"/>
    </p:embeddedFont>
    <p:embeddedFont>
      <p:font typeface="Average" charset="0"/>
      <p:regular r:id="rId20"/>
    </p:embeddedFont>
    <p:embeddedFont>
      <p:font typeface="Verdana"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7" d="100"/>
          <a:sy n="107" d="100"/>
        </p:scale>
        <p:origin x="-84" y="-5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89637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6f158eaf4e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6f158eaf4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6f158eaf4e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6f158eaf4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f158eaf4e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6f158eaf4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f158eaf4e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f158eaf4e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043cbe78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043cbe78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f158eaf4e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6f158eaf4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rgbClr val="134F5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learningapps.org/display?v=pyff830w32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BENJAMIN FRANKLIN</a:t>
            </a:r>
            <a:endParaRPr/>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Paula Busquets and Clàudia Sánchez</a:t>
            </a:r>
            <a:endParaRPr/>
          </a:p>
        </p:txBody>
      </p:sp>
      <p:pic>
        <p:nvPicPr>
          <p:cNvPr id="61" name="Google Shape;61;p1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057500" y="64375"/>
            <a:ext cx="3950651" cy="180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s"/>
              <a:t>BENJAMIN FRANKLIN</a:t>
            </a:r>
            <a:endParaRPr/>
          </a:p>
        </p:txBody>
      </p:sp>
      <p:sp>
        <p:nvSpPr>
          <p:cNvPr id="67" name="Google Shape;67;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Nunito"/>
              <a:buChar char="●"/>
            </a:pPr>
            <a:r>
              <a:rPr lang="es">
                <a:latin typeface="Nunito"/>
                <a:ea typeface="Nunito"/>
                <a:cs typeface="Nunito"/>
                <a:sym typeface="Nunito"/>
              </a:rPr>
              <a:t>He was born in 1706 and died in 1790. </a:t>
            </a:r>
            <a:endParaRPr>
              <a:latin typeface="Nunito"/>
              <a:ea typeface="Nunito"/>
              <a:cs typeface="Nunito"/>
              <a:sym typeface="Nunito"/>
            </a:endParaRPr>
          </a:p>
          <a:p>
            <a:pPr marL="457200" lvl="0" indent="-342900" algn="l" rtl="0">
              <a:spcBef>
                <a:spcPts val="0"/>
              </a:spcBef>
              <a:spcAft>
                <a:spcPts val="0"/>
              </a:spcAft>
              <a:buSzPts val="1800"/>
              <a:buFont typeface="Nunito"/>
              <a:buChar char="●"/>
            </a:pPr>
            <a:r>
              <a:rPr lang="es">
                <a:latin typeface="Nunito"/>
                <a:ea typeface="Nunito"/>
                <a:cs typeface="Nunito"/>
                <a:sym typeface="Nunito"/>
              </a:rPr>
              <a:t>Franklin was… </a:t>
            </a:r>
            <a:endParaRPr sz="1400">
              <a:latin typeface="Nunito"/>
              <a:ea typeface="Nunito"/>
              <a:cs typeface="Nunito"/>
              <a:sym typeface="Nunito"/>
            </a:endParaRPr>
          </a:p>
          <a:p>
            <a:pPr marL="457200" lvl="0" indent="-317500" algn="l" rtl="0">
              <a:spcBef>
                <a:spcPts val="0"/>
              </a:spcBef>
              <a:spcAft>
                <a:spcPts val="0"/>
              </a:spcAft>
              <a:buSzPts val="1400"/>
              <a:buFont typeface="Nunito"/>
              <a:buChar char="-"/>
            </a:pPr>
            <a:r>
              <a:rPr lang="es" sz="1400">
                <a:latin typeface="Nunito"/>
                <a:ea typeface="Nunito"/>
                <a:cs typeface="Nunito"/>
                <a:sym typeface="Nunito"/>
              </a:rPr>
              <a:t>Leading writer</a:t>
            </a:r>
            <a:endParaRPr sz="1400">
              <a:latin typeface="Nunito"/>
              <a:ea typeface="Nunito"/>
              <a:cs typeface="Nunito"/>
              <a:sym typeface="Nunito"/>
            </a:endParaRPr>
          </a:p>
          <a:p>
            <a:pPr marL="457200" lvl="0" indent="-317500" algn="l" rtl="0">
              <a:spcBef>
                <a:spcPts val="0"/>
              </a:spcBef>
              <a:spcAft>
                <a:spcPts val="0"/>
              </a:spcAft>
              <a:buSzPts val="1400"/>
              <a:buFont typeface="Nunito"/>
              <a:buChar char="-"/>
            </a:pPr>
            <a:r>
              <a:rPr lang="es" sz="1400">
                <a:latin typeface="Nunito"/>
                <a:ea typeface="Nunito"/>
                <a:cs typeface="Nunito"/>
                <a:sym typeface="Nunito"/>
              </a:rPr>
              <a:t>Printer</a:t>
            </a:r>
            <a:endParaRPr sz="1400">
              <a:latin typeface="Nunito"/>
              <a:ea typeface="Nunito"/>
              <a:cs typeface="Nunito"/>
              <a:sym typeface="Nunito"/>
            </a:endParaRPr>
          </a:p>
          <a:p>
            <a:pPr marL="457200" lvl="0" indent="-317500" algn="l" rtl="0">
              <a:spcBef>
                <a:spcPts val="0"/>
              </a:spcBef>
              <a:spcAft>
                <a:spcPts val="0"/>
              </a:spcAft>
              <a:buSzPts val="1400"/>
              <a:buFont typeface="Nunito"/>
              <a:buChar char="-"/>
            </a:pPr>
            <a:r>
              <a:rPr lang="es" sz="1400">
                <a:latin typeface="Nunito"/>
                <a:ea typeface="Nunito"/>
                <a:cs typeface="Nunito"/>
                <a:sym typeface="Nunito"/>
              </a:rPr>
              <a:t>Politician</a:t>
            </a:r>
            <a:endParaRPr sz="1400">
              <a:latin typeface="Nunito"/>
              <a:ea typeface="Nunito"/>
              <a:cs typeface="Nunito"/>
              <a:sym typeface="Nunito"/>
            </a:endParaRPr>
          </a:p>
          <a:p>
            <a:pPr marL="457200" lvl="0" indent="-317500" algn="l" rtl="0">
              <a:spcBef>
                <a:spcPts val="0"/>
              </a:spcBef>
              <a:spcAft>
                <a:spcPts val="0"/>
              </a:spcAft>
              <a:buSzPts val="1400"/>
              <a:buFont typeface="Nunito"/>
              <a:buChar char="-"/>
            </a:pPr>
            <a:r>
              <a:rPr lang="es" sz="1400">
                <a:latin typeface="Nunito"/>
                <a:ea typeface="Nunito"/>
                <a:cs typeface="Nunito"/>
                <a:sym typeface="Nunito"/>
              </a:rPr>
              <a:t>Scientist</a:t>
            </a:r>
            <a:endParaRPr sz="1400">
              <a:latin typeface="Nunito"/>
              <a:ea typeface="Nunito"/>
              <a:cs typeface="Nunito"/>
              <a:sym typeface="Nunito"/>
            </a:endParaRPr>
          </a:p>
          <a:p>
            <a:pPr marL="457200" lvl="0" indent="-317500" algn="l" rtl="0">
              <a:spcBef>
                <a:spcPts val="0"/>
              </a:spcBef>
              <a:spcAft>
                <a:spcPts val="0"/>
              </a:spcAft>
              <a:buSzPts val="1400"/>
              <a:buFont typeface="Nunito"/>
              <a:buChar char="-"/>
            </a:pPr>
            <a:r>
              <a:rPr lang="es" sz="1400">
                <a:latin typeface="Nunito"/>
                <a:ea typeface="Nunito"/>
                <a:cs typeface="Nunito"/>
                <a:sym typeface="Nunito"/>
              </a:rPr>
              <a:t>Inventor</a:t>
            </a:r>
            <a:endParaRPr sz="1400">
              <a:latin typeface="Nunito"/>
              <a:ea typeface="Nunito"/>
              <a:cs typeface="Nunito"/>
              <a:sym typeface="Nunito"/>
            </a:endParaRPr>
          </a:p>
          <a:p>
            <a:pPr marL="457200" lvl="0" indent="-317500" algn="l" rtl="0">
              <a:spcBef>
                <a:spcPts val="0"/>
              </a:spcBef>
              <a:spcAft>
                <a:spcPts val="0"/>
              </a:spcAft>
              <a:buSzPts val="1400"/>
              <a:buFont typeface="Nunito"/>
              <a:buChar char="-"/>
            </a:pPr>
            <a:r>
              <a:rPr lang="es" sz="1400">
                <a:latin typeface="Nunito"/>
                <a:ea typeface="Nunito"/>
                <a:cs typeface="Nunito"/>
                <a:sym typeface="Nunito"/>
              </a:rPr>
              <a:t>Diplomat</a:t>
            </a:r>
            <a:endParaRPr sz="1400">
              <a:latin typeface="Nunito"/>
              <a:ea typeface="Nunito"/>
              <a:cs typeface="Nunito"/>
              <a:sym typeface="Nunito"/>
            </a:endParaRPr>
          </a:p>
          <a:p>
            <a:pPr marL="0" lvl="0" indent="0" algn="just" rtl="0">
              <a:spcBef>
                <a:spcPts val="1600"/>
              </a:spcBef>
              <a:spcAft>
                <a:spcPts val="0"/>
              </a:spcAft>
              <a:buNone/>
            </a:pPr>
            <a:r>
              <a:rPr lang="es" sz="1600">
                <a:solidFill>
                  <a:srgbClr val="FFFFFF"/>
                </a:solidFill>
                <a:latin typeface="EB Garamond"/>
                <a:ea typeface="EB Garamond"/>
                <a:cs typeface="EB Garamond"/>
                <a:sym typeface="EB Garamond"/>
              </a:rPr>
              <a:t>But most importantly he is known for being one of </a:t>
            </a:r>
            <a:endParaRPr sz="1600">
              <a:solidFill>
                <a:srgbClr val="FFFFFF"/>
              </a:solidFill>
              <a:latin typeface="EB Garamond"/>
              <a:ea typeface="EB Garamond"/>
              <a:cs typeface="EB Garamond"/>
              <a:sym typeface="EB Garamond"/>
            </a:endParaRPr>
          </a:p>
          <a:p>
            <a:pPr marL="0" lvl="0" indent="0" algn="just" rtl="0">
              <a:spcBef>
                <a:spcPts val="0"/>
              </a:spcBef>
              <a:spcAft>
                <a:spcPts val="0"/>
              </a:spcAft>
              <a:buNone/>
            </a:pPr>
            <a:r>
              <a:rPr lang="es" sz="1600">
                <a:solidFill>
                  <a:srgbClr val="FFFFFF"/>
                </a:solidFill>
                <a:latin typeface="EB Garamond"/>
                <a:ea typeface="EB Garamond"/>
                <a:cs typeface="EB Garamond"/>
                <a:sym typeface="EB Garamond"/>
              </a:rPr>
              <a:t>the Founding Fathers of USA. </a:t>
            </a:r>
            <a:endParaRPr sz="1600">
              <a:solidFill>
                <a:srgbClr val="FFFFFF"/>
              </a:solidFill>
              <a:latin typeface="Nunito"/>
              <a:ea typeface="Nunito"/>
              <a:cs typeface="Nunito"/>
              <a:sym typeface="Nunito"/>
            </a:endParaRPr>
          </a:p>
        </p:txBody>
      </p:sp>
      <p:pic>
        <p:nvPicPr>
          <p:cNvPr id="68" name="Google Shape;68;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14663" y="1152476"/>
            <a:ext cx="1462675" cy="1413500"/>
          </a:xfrm>
          <a:prstGeom prst="rect">
            <a:avLst/>
          </a:prstGeom>
          <a:noFill/>
          <a:ln>
            <a:noFill/>
          </a:ln>
        </p:spPr>
      </p:pic>
      <p:pic>
        <p:nvPicPr>
          <p:cNvPr id="69" name="Google Shape;69;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75075" y="1681600"/>
            <a:ext cx="1969575" cy="1516075"/>
          </a:xfrm>
          <a:prstGeom prst="rect">
            <a:avLst/>
          </a:prstGeom>
          <a:noFill/>
          <a:ln>
            <a:noFill/>
          </a:ln>
        </p:spPr>
      </p:pic>
      <p:pic>
        <p:nvPicPr>
          <p:cNvPr id="70" name="Google Shape;70;p14"/>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232926" y="2809176"/>
            <a:ext cx="1883651" cy="18836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SOME OF HIS INVENTIONS</a:t>
            </a:r>
            <a:endParaRPr/>
          </a:p>
        </p:txBody>
      </p:sp>
      <p:sp>
        <p:nvSpPr>
          <p:cNvPr id="76" name="Google Shape;76;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s"/>
              <a:t>Swim paddles, he used them to swim faster while he was learning.</a:t>
            </a:r>
            <a:endParaRPr/>
          </a:p>
          <a:p>
            <a:pPr marL="457200" lvl="0" indent="-342900" algn="l" rtl="0">
              <a:spcBef>
                <a:spcPts val="0"/>
              </a:spcBef>
              <a:spcAft>
                <a:spcPts val="0"/>
              </a:spcAft>
              <a:buSzPts val="1800"/>
              <a:buChar char="●"/>
            </a:pPr>
            <a:r>
              <a:rPr lang="es"/>
              <a:t>Bifocals. He suffered presbyopia, so he didn’t have a perfect vision. Due to his lack of vision he invented this glasses.</a:t>
            </a:r>
            <a:endParaRPr/>
          </a:p>
          <a:p>
            <a:pPr marL="457200" lvl="0" indent="-342900" algn="l" rtl="0">
              <a:spcBef>
                <a:spcPts val="0"/>
              </a:spcBef>
              <a:spcAft>
                <a:spcPts val="0"/>
              </a:spcAft>
              <a:buSzPts val="1800"/>
              <a:buChar char="●"/>
            </a:pPr>
            <a:r>
              <a:rPr lang="es"/>
              <a:t>Glass Harmonica, they were some glass bowls of different sizes, threaded together on an iron spindle and colour-coded with paint to identify the notes.</a:t>
            </a:r>
            <a:endParaRPr/>
          </a:p>
        </p:txBody>
      </p:sp>
      <p:pic>
        <p:nvPicPr>
          <p:cNvPr id="77" name="Google Shape;77;p1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219488" y="3104700"/>
            <a:ext cx="2181225" cy="1314450"/>
          </a:xfrm>
          <a:prstGeom prst="rect">
            <a:avLst/>
          </a:prstGeom>
          <a:noFill/>
          <a:ln>
            <a:noFill/>
          </a:ln>
        </p:spPr>
      </p:pic>
      <p:pic>
        <p:nvPicPr>
          <p:cNvPr id="78" name="Google Shape;78;p1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924475" y="3076563"/>
            <a:ext cx="2855675" cy="1370725"/>
          </a:xfrm>
          <a:prstGeom prst="rect">
            <a:avLst/>
          </a:prstGeom>
          <a:noFill/>
          <a:ln>
            <a:noFill/>
          </a:ln>
        </p:spPr>
      </p:pic>
      <p:pic>
        <p:nvPicPr>
          <p:cNvPr id="79" name="Google Shape;79;p1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840075" y="2853925"/>
            <a:ext cx="1913038" cy="1816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HIS MOST FAMOUS INVENTIONS</a:t>
            </a:r>
            <a:endParaRPr/>
          </a:p>
        </p:txBody>
      </p:sp>
      <p:sp>
        <p:nvSpPr>
          <p:cNvPr id="85" name="Google Shape;8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The most important things he discover were: </a:t>
            </a:r>
            <a:endParaRPr/>
          </a:p>
          <a:p>
            <a:pPr marL="457200" lvl="0" indent="-342900" algn="l" rtl="0">
              <a:spcBef>
                <a:spcPts val="1600"/>
              </a:spcBef>
              <a:spcAft>
                <a:spcPts val="0"/>
              </a:spcAft>
              <a:buSzPts val="1800"/>
              <a:buChar char="●"/>
            </a:pPr>
            <a:r>
              <a:rPr lang="es"/>
              <a:t>The battery</a:t>
            </a:r>
            <a:endParaRPr/>
          </a:p>
          <a:p>
            <a:pPr marL="457200" lvl="0" indent="-342900" algn="l" rtl="0">
              <a:spcBef>
                <a:spcPts val="0"/>
              </a:spcBef>
              <a:spcAft>
                <a:spcPts val="0"/>
              </a:spcAft>
              <a:buSzPts val="1800"/>
              <a:buChar char="●"/>
            </a:pPr>
            <a:r>
              <a:rPr lang="es"/>
              <a:t>Positive energy </a:t>
            </a:r>
            <a:endParaRPr/>
          </a:p>
          <a:p>
            <a:pPr marL="457200" lvl="0" indent="-342900" algn="l" rtl="0">
              <a:spcBef>
                <a:spcPts val="0"/>
              </a:spcBef>
              <a:spcAft>
                <a:spcPts val="0"/>
              </a:spcAft>
              <a:buSzPts val="1800"/>
              <a:buChar char="●"/>
            </a:pPr>
            <a:r>
              <a:rPr lang="es"/>
              <a:t>Negative energy </a:t>
            </a:r>
            <a:endParaRPr/>
          </a:p>
          <a:p>
            <a:pPr marL="457200" lvl="0" indent="-342900" algn="l" rtl="0">
              <a:spcBef>
                <a:spcPts val="0"/>
              </a:spcBef>
              <a:spcAft>
                <a:spcPts val="0"/>
              </a:spcAft>
              <a:buSzPts val="1800"/>
              <a:buChar char="●"/>
            </a:pPr>
            <a:r>
              <a:rPr lang="es"/>
              <a:t>Conductors </a:t>
            </a:r>
            <a:endParaRPr/>
          </a:p>
          <a:p>
            <a:pPr marL="457200" lvl="0" indent="0" algn="l" rtl="0">
              <a:spcBef>
                <a:spcPts val="1600"/>
              </a:spcBef>
              <a:spcAft>
                <a:spcPts val="1600"/>
              </a:spcAft>
              <a:buNone/>
            </a:pPr>
            <a:endParaRPr sz="1400"/>
          </a:p>
        </p:txBody>
      </p:sp>
      <p:pic>
        <p:nvPicPr>
          <p:cNvPr id="86" name="Google Shape;86;p1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880425" y="1352725"/>
            <a:ext cx="2699201" cy="2024401"/>
          </a:xfrm>
          <a:prstGeom prst="rect">
            <a:avLst/>
          </a:prstGeom>
          <a:noFill/>
          <a:ln>
            <a:noFill/>
          </a:ln>
        </p:spPr>
      </p:pic>
      <p:pic>
        <p:nvPicPr>
          <p:cNvPr id="87" name="Google Shape;87;p1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942100" y="2441625"/>
            <a:ext cx="2334975" cy="1751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HIS MOST IMPORTANT INVENTIONS</a:t>
            </a:r>
            <a:endParaRPr/>
          </a:p>
        </p:txBody>
      </p:sp>
      <p:sp>
        <p:nvSpPr>
          <p:cNvPr id="93" name="Google Shape;93;p17"/>
          <p:cNvSpPr txBox="1">
            <a:spLocks noGrp="1"/>
          </p:cNvSpPr>
          <p:nvPr>
            <p:ph type="body" idx="1"/>
          </p:nvPr>
        </p:nvSpPr>
        <p:spPr>
          <a:xfrm>
            <a:off x="311700" y="1152475"/>
            <a:ext cx="5798400" cy="3416400"/>
          </a:xfrm>
          <a:prstGeom prst="rect">
            <a:avLst/>
          </a:prstGeom>
        </p:spPr>
        <p:txBody>
          <a:bodyPr spcFirstLastPara="1" wrap="square" lIns="91425" tIns="91425" rIns="91425" bIns="91425" anchor="t" anchorCtr="0">
            <a:noAutofit/>
          </a:bodyPr>
          <a:lstStyle/>
          <a:p>
            <a:pPr marL="0" marR="0" lvl="0" indent="0" algn="just" rtl="0">
              <a:lnSpc>
                <a:spcPct val="115000"/>
              </a:lnSpc>
              <a:spcBef>
                <a:spcPts val="0"/>
              </a:spcBef>
              <a:spcAft>
                <a:spcPts val="0"/>
              </a:spcAft>
              <a:buNone/>
            </a:pPr>
            <a:r>
              <a:rPr lang="es" sz="1400">
                <a:solidFill>
                  <a:srgbClr val="FFFFFF"/>
                </a:solidFill>
                <a:latin typeface="EB Garamond"/>
                <a:ea typeface="EB Garamond"/>
                <a:cs typeface="EB Garamond"/>
                <a:sym typeface="EB Garamond"/>
              </a:rPr>
              <a:t>Franklin thought that electricity and lightning were the same, this theory was shared by some people, but never proved. He wrote his reflections in some letters, which he sent to another scientist in London. This scientist with some others thought that the letters had valuable information, so in 1751 they published all his theories in the book </a:t>
            </a:r>
            <a:r>
              <a:rPr lang="es" sz="1400" i="1">
                <a:solidFill>
                  <a:srgbClr val="FFFFFF"/>
                </a:solidFill>
                <a:latin typeface="EB Garamond"/>
                <a:ea typeface="EB Garamond"/>
                <a:cs typeface="EB Garamond"/>
                <a:sym typeface="EB Garamond"/>
              </a:rPr>
              <a:t>experiments and observations on electricity</a:t>
            </a:r>
            <a:r>
              <a:rPr lang="es" sz="1400">
                <a:solidFill>
                  <a:srgbClr val="FFFFFF"/>
                </a:solidFill>
                <a:latin typeface="EB Garamond"/>
                <a:ea typeface="EB Garamond"/>
                <a:cs typeface="EB Garamond"/>
                <a:sym typeface="EB Garamond"/>
              </a:rPr>
              <a:t>. </a:t>
            </a:r>
            <a:endParaRPr sz="1400">
              <a:solidFill>
                <a:srgbClr val="FFFFFF"/>
              </a:solidFill>
              <a:latin typeface="EB Garamond"/>
              <a:ea typeface="EB Garamond"/>
              <a:cs typeface="EB Garamond"/>
              <a:sym typeface="EB Garamond"/>
            </a:endParaRPr>
          </a:p>
          <a:p>
            <a:pPr marL="0" marR="0" lvl="0" indent="0" algn="just" rtl="0">
              <a:lnSpc>
                <a:spcPct val="115000"/>
              </a:lnSpc>
              <a:spcBef>
                <a:spcPts val="0"/>
              </a:spcBef>
              <a:spcAft>
                <a:spcPts val="0"/>
              </a:spcAft>
              <a:buNone/>
            </a:pPr>
            <a:endParaRPr sz="1400">
              <a:solidFill>
                <a:srgbClr val="FFFFFF"/>
              </a:solidFill>
              <a:latin typeface="EB Garamond"/>
              <a:ea typeface="EB Garamond"/>
              <a:cs typeface="EB Garamond"/>
              <a:sym typeface="EB Garamond"/>
            </a:endParaRPr>
          </a:p>
          <a:p>
            <a:pPr marL="0" marR="0" lvl="0" indent="0" algn="just" rtl="0">
              <a:lnSpc>
                <a:spcPct val="115000"/>
              </a:lnSpc>
              <a:spcBef>
                <a:spcPts val="0"/>
              </a:spcBef>
              <a:spcAft>
                <a:spcPts val="0"/>
              </a:spcAft>
              <a:buNone/>
            </a:pPr>
            <a:r>
              <a:rPr lang="es" sz="1400">
                <a:solidFill>
                  <a:srgbClr val="FFFFFF"/>
                </a:solidFill>
                <a:latin typeface="EB Garamond"/>
                <a:ea typeface="EB Garamond"/>
                <a:cs typeface="EB Garamond"/>
                <a:sym typeface="EB Garamond"/>
              </a:rPr>
              <a:t>To prove that they were the same Franklin needed something to reach clouds and attract the lightnings. So he flew a kite, and for his surprise it worked! He and some others scientists proved that electricity and lightnings were the same. </a:t>
            </a:r>
            <a:endParaRPr sz="1400">
              <a:solidFill>
                <a:srgbClr val="FFFFFF"/>
              </a:solidFill>
              <a:latin typeface="EB Garamond"/>
              <a:ea typeface="EB Garamond"/>
              <a:cs typeface="EB Garamond"/>
              <a:sym typeface="EB Garamond"/>
            </a:endParaRPr>
          </a:p>
          <a:p>
            <a:pPr marL="0" marR="0" lvl="0" indent="0" algn="just" rtl="0">
              <a:lnSpc>
                <a:spcPct val="115000"/>
              </a:lnSpc>
              <a:spcBef>
                <a:spcPts val="0"/>
              </a:spcBef>
              <a:spcAft>
                <a:spcPts val="0"/>
              </a:spcAft>
              <a:buNone/>
            </a:pPr>
            <a:endParaRPr sz="1400">
              <a:solidFill>
                <a:srgbClr val="FFFFFF"/>
              </a:solidFill>
              <a:latin typeface="EB Garamond"/>
              <a:ea typeface="EB Garamond"/>
              <a:cs typeface="EB Garamond"/>
              <a:sym typeface="EB Garamond"/>
            </a:endParaRPr>
          </a:p>
          <a:p>
            <a:pPr marL="0" marR="0" lvl="0" indent="0" algn="just" rtl="0">
              <a:lnSpc>
                <a:spcPct val="115000"/>
              </a:lnSpc>
              <a:spcBef>
                <a:spcPts val="0"/>
              </a:spcBef>
              <a:spcAft>
                <a:spcPts val="0"/>
              </a:spcAft>
              <a:buNone/>
            </a:pPr>
            <a:r>
              <a:rPr lang="es" sz="1400">
                <a:solidFill>
                  <a:srgbClr val="FFFFFF"/>
                </a:solidFill>
                <a:latin typeface="EB Garamond"/>
                <a:ea typeface="EB Garamond"/>
                <a:cs typeface="EB Garamond"/>
                <a:sym typeface="EB Garamond"/>
              </a:rPr>
              <a:t>Yet, he didn’t have enough. He knew that this knowledge should be used for practical purposes.</a:t>
            </a:r>
            <a:endParaRPr sz="1400">
              <a:solidFill>
                <a:srgbClr val="FFFFFF"/>
              </a:solidFill>
              <a:latin typeface="EB Garamond"/>
              <a:ea typeface="EB Garamond"/>
              <a:cs typeface="EB Garamond"/>
              <a:sym typeface="EB Garamond"/>
            </a:endParaRPr>
          </a:p>
          <a:p>
            <a:pPr marL="0" lvl="0" indent="0" algn="just" rtl="0">
              <a:spcBef>
                <a:spcPts val="0"/>
              </a:spcBef>
              <a:spcAft>
                <a:spcPts val="0"/>
              </a:spcAft>
              <a:buNone/>
            </a:pPr>
            <a:endParaRPr sz="1400">
              <a:solidFill>
                <a:srgbClr val="000000"/>
              </a:solidFill>
              <a:latin typeface="EB Garamond"/>
              <a:ea typeface="EB Garamond"/>
              <a:cs typeface="EB Garamond"/>
              <a:sym typeface="EB Garamond"/>
            </a:endParaRPr>
          </a:p>
          <a:p>
            <a:pPr marL="457200" lvl="0" indent="0" algn="l" rtl="0">
              <a:spcBef>
                <a:spcPts val="0"/>
              </a:spcBef>
              <a:spcAft>
                <a:spcPts val="0"/>
              </a:spcAft>
              <a:buNone/>
            </a:pPr>
            <a:endParaRPr/>
          </a:p>
          <a:p>
            <a:pPr marL="457200" lvl="0" indent="0" algn="l" rtl="0">
              <a:spcBef>
                <a:spcPts val="1600"/>
              </a:spcBef>
              <a:spcAft>
                <a:spcPts val="0"/>
              </a:spcAft>
              <a:buNone/>
            </a:pPr>
            <a:endParaRPr/>
          </a:p>
          <a:p>
            <a:pPr marL="457200" lvl="0" indent="-342900" algn="l" rtl="0">
              <a:spcBef>
                <a:spcPts val="1600"/>
              </a:spcBef>
              <a:spcAft>
                <a:spcPts val="0"/>
              </a:spcAft>
              <a:buSzPts val="1800"/>
              <a:buChar char="●"/>
            </a:pPr>
            <a:r>
              <a:rPr lang="es"/>
              <a:t>Lightning rod</a:t>
            </a:r>
            <a:endParaRPr/>
          </a:p>
          <a:p>
            <a:pPr marL="457200" lvl="0" indent="-342900" algn="l" rtl="0">
              <a:spcBef>
                <a:spcPts val="0"/>
              </a:spcBef>
              <a:spcAft>
                <a:spcPts val="0"/>
              </a:spcAft>
              <a:buSzPts val="1800"/>
              <a:buChar char="-"/>
            </a:pPr>
            <a:r>
              <a:rPr lang="es"/>
              <a:t>Is made of metal</a:t>
            </a:r>
            <a:endParaRPr/>
          </a:p>
          <a:p>
            <a:pPr marL="457200" lvl="0" indent="-342900" algn="l" rtl="0">
              <a:spcBef>
                <a:spcPts val="0"/>
              </a:spcBef>
              <a:spcAft>
                <a:spcPts val="0"/>
              </a:spcAft>
              <a:buSzPts val="1800"/>
              <a:buChar char="-"/>
            </a:pPr>
            <a:r>
              <a:rPr lang="es"/>
              <a:t>Is attached to the highest point of the house. </a:t>
            </a:r>
            <a:endParaRPr/>
          </a:p>
        </p:txBody>
      </p:sp>
      <p:pic>
        <p:nvPicPr>
          <p:cNvPr id="94" name="Google Shape;94;p1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262500" y="1170125"/>
            <a:ext cx="2729100" cy="2729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HIS MOST IMPORTANT INVENTIONS</a:t>
            </a:r>
            <a:endParaRPr/>
          </a:p>
        </p:txBody>
      </p:sp>
      <p:sp>
        <p:nvSpPr>
          <p:cNvPr id="100" name="Google Shape;100;p18"/>
          <p:cNvSpPr txBox="1">
            <a:spLocks noGrp="1"/>
          </p:cNvSpPr>
          <p:nvPr>
            <p:ph type="body" idx="1"/>
          </p:nvPr>
        </p:nvSpPr>
        <p:spPr>
          <a:xfrm>
            <a:off x="311700" y="1152475"/>
            <a:ext cx="55260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400">
                <a:solidFill>
                  <a:srgbClr val="FFFFFF"/>
                </a:solidFill>
                <a:latin typeface="EB Garamond"/>
                <a:ea typeface="EB Garamond"/>
                <a:cs typeface="EB Garamond"/>
                <a:sym typeface="EB Garamond"/>
              </a:rPr>
              <a:t>He knew that lightning usually hit the highest part of a building. He also knew that the electrical current in lightning could start a fire. So he invented the lightning rod.</a:t>
            </a:r>
            <a:endParaRPr sz="1400">
              <a:solidFill>
                <a:srgbClr val="FFFFFF"/>
              </a:solidFill>
              <a:latin typeface="EB Garamond"/>
              <a:ea typeface="EB Garamond"/>
              <a:cs typeface="EB Garamond"/>
              <a:sym typeface="EB Garamond"/>
            </a:endParaRPr>
          </a:p>
          <a:p>
            <a:pPr marL="0" lvl="0" indent="0" algn="just" rtl="0">
              <a:spcBef>
                <a:spcPts val="0"/>
              </a:spcBef>
              <a:spcAft>
                <a:spcPts val="0"/>
              </a:spcAft>
              <a:buNone/>
            </a:pPr>
            <a:endParaRPr sz="1400">
              <a:solidFill>
                <a:srgbClr val="FFFFFF"/>
              </a:solidFill>
              <a:latin typeface="EB Garamond"/>
              <a:ea typeface="EB Garamond"/>
              <a:cs typeface="EB Garamond"/>
              <a:sym typeface="EB Garamond"/>
            </a:endParaRPr>
          </a:p>
          <a:p>
            <a:pPr marL="0" lvl="0" indent="0" algn="just" rtl="0">
              <a:spcBef>
                <a:spcPts val="0"/>
              </a:spcBef>
              <a:spcAft>
                <a:spcPts val="0"/>
              </a:spcAft>
              <a:buNone/>
            </a:pPr>
            <a:r>
              <a:rPr lang="es" sz="1400">
                <a:solidFill>
                  <a:srgbClr val="FFFFFF"/>
                </a:solidFill>
                <a:latin typeface="EB Garamond"/>
                <a:ea typeface="EB Garamond"/>
                <a:cs typeface="EB Garamond"/>
                <a:sym typeface="EB Garamond"/>
              </a:rPr>
              <a:t>A lightning rod is made of metal and is attached to the highest point on a house. The lightning hits the rod instead of the house, and the electrical current from the lightning goes into the ground and leaves the house undamaged. That way he kept houses from being burned down by lightning. Franklin thought the lightning rod was his most important invention.</a:t>
            </a:r>
            <a:endParaRPr/>
          </a:p>
        </p:txBody>
      </p:sp>
      <p:pic>
        <p:nvPicPr>
          <p:cNvPr id="101" name="Google Shape;101;p1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333325" y="1152475"/>
            <a:ext cx="1796200" cy="36889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t>TEST YOUR ABILITIES </a:t>
            </a:r>
            <a:endParaRPr/>
          </a:p>
        </p:txBody>
      </p:sp>
      <p:sp>
        <p:nvSpPr>
          <p:cNvPr id="107" name="Google Shape;10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a:p>
          <a:p>
            <a:pPr marL="0" lvl="0" indent="0" algn="just" rtl="0">
              <a:spcBef>
                <a:spcPts val="0"/>
              </a:spcBef>
              <a:spcAft>
                <a:spcPts val="0"/>
              </a:spcAft>
              <a:buNone/>
            </a:pPr>
            <a:r>
              <a:rPr lang="es"/>
              <a:t>Here you have the link to go directly to test your abilities and know if you really pay attention or not!</a:t>
            </a:r>
            <a:endParaRPr/>
          </a:p>
          <a:p>
            <a:pPr marL="0" lvl="0" indent="0" algn="just" rtl="0">
              <a:spcBef>
                <a:spcPts val="0"/>
              </a:spcBef>
              <a:spcAft>
                <a:spcPts val="0"/>
              </a:spcAft>
              <a:buNone/>
            </a:pPr>
            <a:endParaRPr/>
          </a:p>
          <a:p>
            <a:pPr marL="0" lvl="0" indent="0" algn="ctr" rtl="0">
              <a:spcBef>
                <a:spcPts val="0"/>
              </a:spcBef>
              <a:spcAft>
                <a:spcPts val="0"/>
              </a:spcAft>
              <a:buNone/>
            </a:pPr>
            <a:r>
              <a:rPr lang="es" u="sng">
                <a:solidFill>
                  <a:schemeClr val="hlink"/>
                </a:solidFill>
                <a:latin typeface="Verdana"/>
                <a:ea typeface="Verdana"/>
                <a:cs typeface="Verdana"/>
                <a:sym typeface="Verdana"/>
                <a:hlinkClick r:id="rId3"/>
              </a:rPr>
              <a:t>https://learningapps.org/display?v=pyff830w320</a:t>
            </a:r>
            <a:endParaRPr>
              <a:latin typeface="Verdana"/>
              <a:ea typeface="Verdana"/>
              <a:cs typeface="Verdana"/>
              <a:sym typeface="Verdana"/>
            </a:endParaRPr>
          </a:p>
          <a:p>
            <a:pPr marL="0" lvl="0" indent="0" algn="ctr" rtl="0">
              <a:spcBef>
                <a:spcPts val="0"/>
              </a:spcBef>
              <a:spcAft>
                <a:spcPts val="0"/>
              </a:spcAft>
              <a:buNone/>
            </a:pPr>
            <a:endParaRPr>
              <a:latin typeface="Verdana"/>
              <a:ea typeface="Verdana"/>
              <a:cs typeface="Verdana"/>
              <a:sym typeface="Verdana"/>
            </a:endParaRPr>
          </a:p>
          <a:p>
            <a:pPr marL="0" lvl="0" indent="0" algn="ctr" rtl="0">
              <a:spcBef>
                <a:spcPts val="0"/>
              </a:spcBef>
              <a:spcAft>
                <a:spcPts val="0"/>
              </a:spcAft>
              <a:buNone/>
            </a:pPr>
            <a:r>
              <a:rPr lang="es">
                <a:latin typeface="Verdana"/>
                <a:ea typeface="Verdana"/>
                <a:cs typeface="Verdana"/>
                <a:sym typeface="Verdana"/>
              </a:rPr>
              <a:t>THANKS FOR YOU ATTENTON </a:t>
            </a:r>
            <a:endParaRPr>
              <a:latin typeface="Verdana"/>
              <a:ea typeface="Verdana"/>
              <a:cs typeface="Verdana"/>
              <a:sym typeface="Verdana"/>
            </a:endParaRPr>
          </a:p>
          <a:p>
            <a:pPr marL="0" lvl="0" indent="0" algn="ctr" rtl="0">
              <a:spcBef>
                <a:spcPts val="0"/>
              </a:spcBef>
              <a:spcAft>
                <a:spcPts val="0"/>
              </a:spcAft>
              <a:buNone/>
            </a:pPr>
            <a:r>
              <a:rPr lang="es">
                <a:latin typeface="Verdana"/>
                <a:ea typeface="Verdana"/>
                <a:cs typeface="Verdana"/>
                <a:sym typeface="Verdana"/>
              </a:rPr>
              <a:t>AND WE HOPE WE WILL ENJOY!</a:t>
            </a:r>
            <a:endParaRPr>
              <a:latin typeface="Verdana"/>
              <a:ea typeface="Verdana"/>
              <a:cs typeface="Verdana"/>
              <a:sym typeface="Verdana"/>
            </a:endParaRPr>
          </a:p>
          <a:p>
            <a:pPr marL="0" lvl="0" indent="0" algn="just" rtl="0">
              <a:spcBef>
                <a:spcPts val="0"/>
              </a:spcBef>
              <a:spcAft>
                <a:spcPts val="0"/>
              </a:spcAft>
              <a:buNone/>
            </a:pPr>
            <a:endParaRPr/>
          </a:p>
          <a:p>
            <a:pPr marL="0" lvl="0" indent="0" algn="just" rtl="0">
              <a:spcBef>
                <a:spcPts val="0"/>
              </a:spcBef>
              <a:spcAft>
                <a:spcPts val="0"/>
              </a:spcAft>
              <a:buNone/>
            </a:pPr>
            <a:endParaRPr/>
          </a:p>
          <a:p>
            <a:pPr marL="0" lvl="0" indent="0" algn="just" rtl="0">
              <a:spcBef>
                <a:spcPts val="0"/>
              </a:spcBef>
              <a:spcAft>
                <a:spcPts val="0"/>
              </a:spcAft>
              <a:buNone/>
            </a:pPr>
            <a:endParaRPr/>
          </a:p>
          <a:p>
            <a:pPr marL="0" lvl="0" indent="0" algn="just" rtl="0">
              <a:spcBef>
                <a:spcPts val="0"/>
              </a:spcBef>
              <a:spcAft>
                <a:spcPts val="0"/>
              </a:spcAft>
              <a:buNone/>
            </a:pPr>
            <a:endParaRPr/>
          </a:p>
          <a:p>
            <a:pPr marL="0" lvl="0" indent="0" algn="just" rtl="0">
              <a:spcBef>
                <a:spcPts val="0"/>
              </a:spcBef>
              <a:spcAft>
                <a:spcPts val="0"/>
              </a:spcAft>
              <a:buNone/>
            </a:pPr>
            <a:endParaRPr/>
          </a:p>
          <a:p>
            <a:pPr marL="0" lvl="0" indent="0" algn="just" rtl="0">
              <a:spcBef>
                <a:spcPts val="0"/>
              </a:spcBef>
              <a:spcAft>
                <a:spcPts val="0"/>
              </a:spcAft>
              <a:buNone/>
            </a:pPr>
            <a:endParaRPr/>
          </a:p>
          <a:p>
            <a:pPr marL="0" lvl="0" indent="0" algn="just" rtl="0">
              <a:spcBef>
                <a:spcPts val="0"/>
              </a:spcBef>
              <a:spcAft>
                <a:spcPts val="0"/>
              </a:spcAft>
              <a:buNone/>
            </a:pPr>
            <a:endParaRPr/>
          </a:p>
          <a:p>
            <a:pPr marL="0" lvl="0" indent="0" algn="just" rtl="0">
              <a:spcBef>
                <a:spcPts val="0"/>
              </a:spcBef>
              <a:spcAft>
                <a:spcPts val="0"/>
              </a:spcAft>
              <a:buNone/>
            </a:pPr>
            <a:r>
              <a:rPr lang="es" sz="1400" u="sng">
                <a:solidFill>
                  <a:srgbClr val="1155CC"/>
                </a:solidFill>
                <a:latin typeface="EB Garamond"/>
                <a:ea typeface="EB Garamond"/>
                <a:cs typeface="EB Garamond"/>
                <a:sym typeface="EB Garamond"/>
                <a:hlinkClick r:id="rId3"/>
              </a:rPr>
              <a:t>https://learningapps.org/display?v=pyff830w320</a:t>
            </a:r>
            <a:r>
              <a:rPr lang="es"/>
              <a:t> </a:t>
            </a:r>
            <a:endParaRPr/>
          </a:p>
        </p:txBody>
      </p:sp>
      <p:pic>
        <p:nvPicPr>
          <p:cNvPr id="108" name="Google Shape;108;p1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33900" y="3061425"/>
            <a:ext cx="1735025" cy="1735025"/>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435</Words>
  <Application>Microsoft Office PowerPoint</Application>
  <PresentationFormat>Presentación en pantalla (16:9)</PresentationFormat>
  <Paragraphs>55</Paragraphs>
  <Slides>7</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Arial</vt:lpstr>
      <vt:lpstr>Nunito</vt:lpstr>
      <vt:lpstr>Oswald</vt:lpstr>
      <vt:lpstr>EB Garamond</vt:lpstr>
      <vt:lpstr>Average</vt:lpstr>
      <vt:lpstr>Verdana</vt:lpstr>
      <vt:lpstr>Slate</vt:lpstr>
      <vt:lpstr>BENJAMIN FRANKLIN</vt:lpstr>
      <vt:lpstr>BENJAMIN FRANKLIN</vt:lpstr>
      <vt:lpstr>SOME OF HIS INVENTIONS</vt:lpstr>
      <vt:lpstr>HIS MOST FAMOUS INVENTIONS</vt:lpstr>
      <vt:lpstr>HIS MOST IMPORTANT INVENTIONS</vt:lpstr>
      <vt:lpstr>HIS MOST IMPORTANT INVENTIONS</vt:lpstr>
      <vt:lpstr>TEST YOUR ABILITIES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BENJAMIN FRANKLIN</dc:title>
  <dc:creator>argo</dc:creator>
  <cp:lastModifiedBy>argo</cp:lastModifiedBy>
  <cp:revision>1</cp:revision>
  <dcterms:modified xsi:type="dcterms:W3CDTF">2020-03-02T15:29:13Z</dcterms:modified>
</cp:coreProperties>
</file>