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layfair Display" panose="020B060402020202020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Lato" panose="020B0604020202020204" charset="0"/>
      <p:regular r:id="rId19"/>
      <p:bold r:id="rId20"/>
      <p:italic r:id="rId21"/>
      <p:boldItalic r:id="rId22"/>
    </p:embeddedFont>
    <p:embeddedFont>
      <p:font typeface="Amatic SC" panose="020B0604020202020204" charset="-79"/>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60900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e29d6f2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e29d6f2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f158486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f158486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e7fab77d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e7fab77d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eff29566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eff29566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e7fab77d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e7fab77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f158486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f158486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f1584869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f158486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learningapps.org/display?v=pr6r9z89k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2970525" y="1017300"/>
            <a:ext cx="3157800" cy="31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6000">
                <a:latin typeface="Amatic SC"/>
                <a:ea typeface="Amatic SC"/>
                <a:cs typeface="Amatic SC"/>
                <a:sym typeface="Amatic SC"/>
              </a:rPr>
              <a:t>TWO WOMEN SCIENTIST</a:t>
            </a:r>
            <a:endParaRPr sz="6000">
              <a:latin typeface="Amatic SC"/>
              <a:ea typeface="Amatic SC"/>
              <a:cs typeface="Amatic SC"/>
              <a:sym typeface="Amatic SC"/>
            </a:endParaRPr>
          </a:p>
        </p:txBody>
      </p:sp>
      <p:sp>
        <p:nvSpPr>
          <p:cNvPr id="60" name="Google Shape;60;p13"/>
          <p:cNvSpPr txBox="1"/>
          <p:nvPr/>
        </p:nvSpPr>
        <p:spPr>
          <a:xfrm>
            <a:off x="6527550" y="4147775"/>
            <a:ext cx="23595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t>Xenia Prim, Martina Casas &amp; Martina Claveria</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059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MARGARITA SALAS</a:t>
            </a:r>
            <a:endParaRPr/>
          </a:p>
          <a:p>
            <a:pPr marL="0" lvl="0" indent="0" algn="l" rtl="0">
              <a:spcBef>
                <a:spcPts val="0"/>
              </a:spcBef>
              <a:spcAft>
                <a:spcPts val="0"/>
              </a:spcAft>
              <a:buNone/>
            </a:pPr>
            <a:r>
              <a:rPr lang="ca"/>
              <a:t>WHO IS SHE?</a:t>
            </a:r>
            <a:endParaRPr/>
          </a:p>
        </p:txBody>
      </p:sp>
      <p:sp>
        <p:nvSpPr>
          <p:cNvPr id="66" name="Google Shape;66;p14"/>
          <p:cNvSpPr txBox="1">
            <a:spLocks noGrp="1"/>
          </p:cNvSpPr>
          <p:nvPr>
            <p:ph type="body" idx="1"/>
          </p:nvPr>
        </p:nvSpPr>
        <p:spPr>
          <a:xfrm>
            <a:off x="69275" y="1550225"/>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just" rtl="0">
              <a:spcBef>
                <a:spcPts val="0"/>
              </a:spcBef>
              <a:spcAft>
                <a:spcPts val="0"/>
              </a:spcAft>
              <a:buNone/>
            </a:pPr>
            <a:r>
              <a:rPr lang="ca" sz="1600">
                <a:solidFill>
                  <a:srgbClr val="000000"/>
                </a:solidFill>
                <a:latin typeface="Arial"/>
                <a:ea typeface="Arial"/>
                <a:cs typeface="Arial"/>
                <a:sym typeface="Arial"/>
              </a:rPr>
              <a:t>She was a Spanish woman scientist , she was born in 1938 in Asturias  and she died last November. In her life she studied in the  Complutense University of  Madrid. </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0"/>
              </a:spcAft>
              <a:buNone/>
            </a:pPr>
            <a:r>
              <a:rPr lang="ca" sz="1600">
                <a:solidFill>
                  <a:srgbClr val="000000"/>
                </a:solidFill>
                <a:latin typeface="Arial"/>
                <a:ea typeface="Arial"/>
                <a:cs typeface="Arial"/>
                <a:sym typeface="Arial"/>
              </a:rPr>
              <a:t>She had the great fortune of her parents,   that always gave the same training opportunities to all their children. </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sz="1200" b="1">
              <a:solidFill>
                <a:srgbClr val="000000"/>
              </a:solidFill>
              <a:latin typeface="Arial"/>
              <a:ea typeface="Arial"/>
              <a:cs typeface="Arial"/>
              <a:sym typeface="Arial"/>
            </a:endParaRPr>
          </a:p>
        </p:txBody>
      </p:sp>
      <p:pic>
        <p:nvPicPr>
          <p:cNvPr id="67" name="Google Shape;67;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80861" y="2955400"/>
            <a:ext cx="1815414" cy="208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584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DISCOVERY</a:t>
            </a:r>
            <a:endParaRPr/>
          </a:p>
        </p:txBody>
      </p:sp>
      <p:sp>
        <p:nvSpPr>
          <p:cNvPr id="73" name="Google Shape;73;p15"/>
          <p:cNvSpPr txBox="1">
            <a:spLocks noGrp="1"/>
          </p:cNvSpPr>
          <p:nvPr>
            <p:ph type="body" idx="1"/>
          </p:nvPr>
        </p:nvSpPr>
        <p:spPr>
          <a:xfrm>
            <a:off x="558100" y="12182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0"/>
              </a:spcAft>
              <a:buNone/>
            </a:pPr>
            <a:r>
              <a:rPr lang="ca" sz="1600">
                <a:solidFill>
                  <a:srgbClr val="000000"/>
                </a:solidFill>
                <a:latin typeface="Arial"/>
                <a:ea typeface="Arial"/>
                <a:cs typeface="Arial"/>
                <a:sym typeface="Arial"/>
              </a:rPr>
              <a:t>Her study on the bacterial virus Phi29 has permitted us to know how DNA works, for each person.</a:t>
            </a:r>
            <a:endParaRPr/>
          </a:p>
          <a:p>
            <a:pPr marL="0" lvl="0" indent="0" algn="l" rtl="0">
              <a:spcBef>
                <a:spcPts val="0"/>
              </a:spcBef>
              <a:spcAft>
                <a:spcPts val="0"/>
              </a:spcAft>
              <a:buNone/>
            </a:pPr>
            <a:endParaRPr/>
          </a:p>
          <a:p>
            <a:pPr marL="0" lvl="0" indent="0" algn="just" rtl="0">
              <a:spcBef>
                <a:spcPts val="0"/>
              </a:spcBef>
              <a:spcAft>
                <a:spcPts val="0"/>
              </a:spcAft>
              <a:buNone/>
            </a:pPr>
            <a:r>
              <a:rPr lang="ca" sz="1600">
                <a:solidFill>
                  <a:srgbClr val="000000"/>
                </a:solidFill>
                <a:latin typeface="Arial"/>
                <a:ea typeface="Arial"/>
                <a:cs typeface="Arial"/>
                <a:sym typeface="Arial"/>
              </a:rPr>
              <a:t>With this discovery she helped in the study of oncology, </a:t>
            </a:r>
            <a:endParaRPr sz="1600">
              <a:solidFill>
                <a:srgbClr val="000000"/>
              </a:solidFill>
              <a:latin typeface="Arial"/>
              <a:ea typeface="Arial"/>
              <a:cs typeface="Arial"/>
              <a:sym typeface="Arial"/>
            </a:endParaRPr>
          </a:p>
          <a:p>
            <a:pPr marL="0" lvl="0" indent="0" algn="just" rtl="0">
              <a:spcBef>
                <a:spcPts val="0"/>
              </a:spcBef>
              <a:spcAft>
                <a:spcPts val="0"/>
              </a:spcAft>
              <a:buNone/>
            </a:pPr>
            <a:r>
              <a:rPr lang="ca" sz="1600">
                <a:solidFill>
                  <a:srgbClr val="000000"/>
                </a:solidFill>
                <a:latin typeface="Arial"/>
                <a:ea typeface="Arial"/>
                <a:cs typeface="Arial"/>
                <a:sym typeface="Arial"/>
              </a:rPr>
              <a:t>archaeology and fluorescence, too.</a:t>
            </a:r>
            <a:endParaRPr sz="1600">
              <a:solidFill>
                <a:srgbClr val="000000"/>
              </a:solidFill>
              <a:latin typeface="Arial"/>
              <a:ea typeface="Arial"/>
              <a:cs typeface="Arial"/>
              <a:sym typeface="Arial"/>
            </a:endParaRPr>
          </a:p>
          <a:p>
            <a:pPr marL="0" lvl="0" indent="0" algn="just" rtl="0">
              <a:spcBef>
                <a:spcPts val="0"/>
              </a:spcBef>
              <a:spcAft>
                <a:spcPts val="0"/>
              </a:spcAft>
              <a:buNone/>
            </a:pPr>
            <a:endParaRPr sz="1600">
              <a:solidFill>
                <a:srgbClr val="000000"/>
              </a:solidFill>
              <a:latin typeface="Arial"/>
              <a:ea typeface="Arial"/>
              <a:cs typeface="Arial"/>
              <a:sym typeface="Arial"/>
            </a:endParaRPr>
          </a:p>
          <a:p>
            <a:pPr marL="0" lvl="0" indent="0" algn="just" rtl="0">
              <a:spcBef>
                <a:spcPts val="0"/>
              </a:spcBef>
              <a:spcAft>
                <a:spcPts val="0"/>
              </a:spcAft>
              <a:buNone/>
            </a:pPr>
            <a:endParaRPr sz="1600" b="1">
              <a:solidFill>
                <a:srgbClr val="000000"/>
              </a:solidFill>
              <a:latin typeface="Arial"/>
              <a:ea typeface="Arial"/>
              <a:cs typeface="Arial"/>
              <a:sym typeface="Arial"/>
            </a:endParaRPr>
          </a:p>
          <a:p>
            <a:pPr marL="0" lvl="0" indent="0" algn="just" rtl="0">
              <a:spcBef>
                <a:spcPts val="0"/>
              </a:spcBef>
              <a:spcAft>
                <a:spcPts val="0"/>
              </a:spcAft>
              <a:buNone/>
            </a:pPr>
            <a:r>
              <a:rPr lang="ca" sz="1600" b="1">
                <a:solidFill>
                  <a:srgbClr val="000000"/>
                </a:solidFill>
                <a:latin typeface="Arial"/>
                <a:ea typeface="Arial"/>
                <a:cs typeface="Arial"/>
                <a:sym typeface="Arial"/>
              </a:rPr>
              <a:t>SHE WAS A MOLECULAR BIOLOGIC SCIENTIST</a:t>
            </a:r>
            <a:r>
              <a:rPr lang="ca"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74" name="Google Shape;74;p15"/>
          <p:cNvPicPr preferRelativeResize="0"/>
          <p:nvPr/>
        </p:nvPicPr>
        <p:blipFill>
          <a:blip r:embed="rId3">
            <a:alphaModFix/>
          </a:blip>
          <a:stretch>
            <a:fillRect/>
          </a:stretch>
        </p:blipFill>
        <p:spPr>
          <a:xfrm>
            <a:off x="5879326" y="2406726"/>
            <a:ext cx="2719175" cy="204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962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HIPATIA</a:t>
            </a:r>
            <a:r>
              <a:rPr lang="ca" sz="4150" b="0">
                <a:solidFill>
                  <a:srgbClr val="000000"/>
                </a:solidFill>
                <a:latin typeface="Georgia"/>
                <a:ea typeface="Georgia"/>
                <a:cs typeface="Georgia"/>
                <a:sym typeface="Georgia"/>
              </a:rPr>
              <a:t> </a:t>
            </a:r>
            <a:endParaRPr sz="4150" b="0">
              <a:solidFill>
                <a:srgbClr val="000000"/>
              </a:solidFill>
              <a:latin typeface="Georgia"/>
              <a:ea typeface="Georgia"/>
              <a:cs typeface="Georgia"/>
              <a:sym typeface="Georgia"/>
            </a:endParaRPr>
          </a:p>
          <a:p>
            <a:pPr marL="0" lvl="0" indent="0" algn="l" rtl="0">
              <a:spcBef>
                <a:spcPts val="0"/>
              </a:spcBef>
              <a:spcAft>
                <a:spcPts val="0"/>
              </a:spcAft>
              <a:buNone/>
            </a:pPr>
            <a:r>
              <a:rPr lang="ca"/>
              <a:t>WHO IS SHE?</a:t>
            </a:r>
            <a:endParaRPr/>
          </a:p>
          <a:p>
            <a:pPr marL="0" lvl="0" indent="0" algn="l" rtl="0">
              <a:spcBef>
                <a:spcPts val="0"/>
              </a:spcBef>
              <a:spcAft>
                <a:spcPts val="0"/>
              </a:spcAft>
              <a:buNone/>
            </a:pPr>
            <a:endParaRPr sz="4150" b="0">
              <a:solidFill>
                <a:srgbClr val="000000"/>
              </a:solidFill>
              <a:latin typeface="Georgia"/>
              <a:ea typeface="Georgia"/>
              <a:cs typeface="Georgia"/>
              <a:sym typeface="Georgia"/>
            </a:endParaRPr>
          </a:p>
        </p:txBody>
      </p:sp>
      <p:sp>
        <p:nvSpPr>
          <p:cNvPr id="80" name="Google Shape;80;p16"/>
          <p:cNvSpPr txBox="1">
            <a:spLocks noGrp="1"/>
          </p:cNvSpPr>
          <p:nvPr>
            <p:ph type="body" idx="1"/>
          </p:nvPr>
        </p:nvSpPr>
        <p:spPr>
          <a:xfrm>
            <a:off x="311700" y="1446650"/>
            <a:ext cx="8324400" cy="3365100"/>
          </a:xfrm>
          <a:prstGeom prst="rect">
            <a:avLst/>
          </a:prstGeom>
          <a:noFill/>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ca" sz="1600">
                <a:solidFill>
                  <a:srgbClr val="000000"/>
                </a:solidFill>
                <a:latin typeface="Arial"/>
                <a:ea typeface="Arial"/>
                <a:cs typeface="Arial"/>
                <a:sym typeface="Arial"/>
              </a:rPr>
              <a:t>She was an Egyptian woman,  also was a Teacher,  philosopher, astronomer, and mathematician.</a:t>
            </a:r>
            <a:endParaRPr sz="160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ca" sz="1600">
                <a:solidFill>
                  <a:srgbClr val="000000"/>
                </a:solidFill>
                <a:latin typeface="Arial"/>
                <a:ea typeface="Arial"/>
                <a:cs typeface="Arial"/>
                <a:sym typeface="Arial"/>
              </a:rPr>
              <a:t>She lived in Alexandria during the last years of the Roman Empire, but she was murdered, because there was a Christian rebellion and the people thought that she was a witch, because she was a important scientist and they killed her.    </a:t>
            </a:r>
            <a:endParaRPr sz="160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p:txBody>
      </p:sp>
      <p:pic>
        <p:nvPicPr>
          <p:cNvPr id="81" name="Google Shape;81;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51625" y="3213950"/>
            <a:ext cx="1179024" cy="15010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HER DEGREE</a:t>
            </a:r>
            <a:endParaRPr/>
          </a:p>
        </p:txBody>
      </p:sp>
      <p:sp>
        <p:nvSpPr>
          <p:cNvPr id="87" name="Google Shape;87;p17"/>
          <p:cNvSpPr txBox="1">
            <a:spLocks noGrp="1"/>
          </p:cNvSpPr>
          <p:nvPr>
            <p:ph type="body" idx="1"/>
          </p:nvPr>
        </p:nvSpPr>
        <p:spPr>
          <a:xfrm>
            <a:off x="311700" y="13105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ca" sz="1600">
                <a:solidFill>
                  <a:srgbClr val="333333"/>
                </a:solidFill>
                <a:highlight>
                  <a:schemeClr val="lt1"/>
                </a:highlight>
                <a:latin typeface="Arial"/>
                <a:ea typeface="Arial"/>
                <a:cs typeface="Arial"/>
                <a:sym typeface="Arial"/>
              </a:rPr>
              <a:t>Hyatia could get her degree in a time when women didn’t have any studies. She wasn’t content with the studies of astronomy of her father, and then she investigated more. Her contribution to astronomy and literature were very useful. She simplified the mathematical operations and also she wrote eight books about “conic geometry” of Apollonio. </a:t>
            </a:r>
            <a:endParaRPr sz="1600">
              <a:solidFill>
                <a:srgbClr val="333333"/>
              </a:solidFill>
              <a:highlight>
                <a:schemeClr val="lt1"/>
              </a:highlight>
              <a:latin typeface="Arial"/>
              <a:ea typeface="Arial"/>
              <a:cs typeface="Arial"/>
              <a:sym typeface="Arial"/>
            </a:endParaRPr>
          </a:p>
          <a:p>
            <a:pPr marL="0" lvl="0" indent="0" algn="just" rtl="0">
              <a:spcBef>
                <a:spcPts val="0"/>
              </a:spcBef>
              <a:spcAft>
                <a:spcPts val="0"/>
              </a:spcAft>
              <a:buNone/>
            </a:pPr>
            <a:r>
              <a:rPr lang="ca" sz="1600">
                <a:solidFill>
                  <a:srgbClr val="000000"/>
                </a:solidFill>
                <a:latin typeface="Arial"/>
                <a:ea typeface="Arial"/>
                <a:cs typeface="Arial"/>
                <a:sym typeface="Arial"/>
              </a:rPr>
              <a:t>Hypatia has been described </a:t>
            </a:r>
            <a:endParaRPr sz="1600">
              <a:solidFill>
                <a:srgbClr val="000000"/>
              </a:solidFill>
              <a:latin typeface="Arial"/>
              <a:ea typeface="Arial"/>
              <a:cs typeface="Arial"/>
              <a:sym typeface="Arial"/>
            </a:endParaRPr>
          </a:p>
          <a:p>
            <a:pPr marL="0" lvl="0" indent="0" algn="just" rtl="0">
              <a:spcBef>
                <a:spcPts val="0"/>
              </a:spcBef>
              <a:spcAft>
                <a:spcPts val="0"/>
              </a:spcAft>
              <a:buNone/>
            </a:pPr>
            <a:r>
              <a:rPr lang="ca" sz="1600">
                <a:solidFill>
                  <a:srgbClr val="000000"/>
                </a:solidFill>
                <a:latin typeface="Arial"/>
                <a:ea typeface="Arial"/>
                <a:cs typeface="Arial"/>
                <a:sym typeface="Arial"/>
              </a:rPr>
              <a:t>as a universal genius.</a:t>
            </a:r>
            <a:endParaRPr/>
          </a:p>
        </p:txBody>
      </p:sp>
      <p:pic>
        <p:nvPicPr>
          <p:cNvPr id="88" name="Google Shape;88;p17"/>
          <p:cNvPicPr preferRelativeResize="0"/>
          <p:nvPr/>
        </p:nvPicPr>
        <p:blipFill>
          <a:blip r:embed="rId3">
            <a:alphaModFix/>
          </a:blip>
          <a:stretch>
            <a:fillRect/>
          </a:stretch>
        </p:blipFill>
        <p:spPr>
          <a:xfrm>
            <a:off x="7013800" y="2507775"/>
            <a:ext cx="1562100" cy="2286000"/>
          </a:xfrm>
          <a:prstGeom prst="rect">
            <a:avLst/>
          </a:prstGeom>
          <a:noFill/>
          <a:ln>
            <a:noFill/>
          </a:ln>
        </p:spPr>
      </p:pic>
      <p:pic>
        <p:nvPicPr>
          <p:cNvPr id="89" name="Google Shape;89;p17"/>
          <p:cNvPicPr preferRelativeResize="0"/>
          <p:nvPr/>
        </p:nvPicPr>
        <p:blipFill>
          <a:blip r:embed="rId4">
            <a:alphaModFix/>
          </a:blip>
          <a:stretch>
            <a:fillRect/>
          </a:stretch>
        </p:blipFill>
        <p:spPr>
          <a:xfrm>
            <a:off x="2580875" y="2889800"/>
            <a:ext cx="22860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69525" y="401925"/>
            <a:ext cx="8520600" cy="62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ca"/>
              <a:t>DISCOVERY</a:t>
            </a:r>
            <a:endParaRPr/>
          </a:p>
          <a:p>
            <a:pPr marL="0" marR="0" lvl="0" indent="0" algn="l" rtl="0">
              <a:lnSpc>
                <a:spcPct val="100000"/>
              </a:lnSpc>
              <a:spcBef>
                <a:spcPts val="0"/>
              </a:spcBef>
              <a:spcAft>
                <a:spcPts val="0"/>
              </a:spcAft>
              <a:buNone/>
            </a:pPr>
            <a:endParaRPr/>
          </a:p>
        </p:txBody>
      </p:sp>
      <p:sp>
        <p:nvSpPr>
          <p:cNvPr id="95" name="Google Shape;95;p18"/>
          <p:cNvSpPr txBox="1">
            <a:spLocks noGrp="1"/>
          </p:cNvSpPr>
          <p:nvPr>
            <p:ph type="body" idx="1"/>
          </p:nvPr>
        </p:nvSpPr>
        <p:spPr>
          <a:xfrm>
            <a:off x="311700" y="1152475"/>
            <a:ext cx="6413100" cy="26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sz="1600">
                <a:solidFill>
                  <a:srgbClr val="333333"/>
                </a:solidFill>
                <a:highlight>
                  <a:srgbClr val="FFFFFF"/>
                </a:highlight>
                <a:latin typeface="Arial"/>
                <a:ea typeface="Arial"/>
                <a:cs typeface="Arial"/>
                <a:sym typeface="Arial"/>
              </a:rPr>
              <a:t>She created some improvement for machines, for example the astrolabe, that measures the positions of the celestials bodies, the hydrometer that measures the weight of the liquids and the hydroscopic that measures the level of the water. All her inventions were lost, and other people took her information about these inventions and then they presented them as theirs.</a:t>
            </a:r>
            <a:endParaRPr sz="1600">
              <a:solidFill>
                <a:srgbClr val="333333"/>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pic>
        <p:nvPicPr>
          <p:cNvPr id="96" name="Google Shape;96;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66075" y="258800"/>
            <a:ext cx="1298125" cy="1606600"/>
          </a:xfrm>
          <a:prstGeom prst="rect">
            <a:avLst/>
          </a:prstGeom>
          <a:noFill/>
          <a:ln>
            <a:noFill/>
          </a:ln>
        </p:spPr>
      </p:pic>
      <p:pic>
        <p:nvPicPr>
          <p:cNvPr id="97" name="Google Shape;97;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60000" y="2365549"/>
            <a:ext cx="904868" cy="2238600"/>
          </a:xfrm>
          <a:prstGeom prst="rect">
            <a:avLst/>
          </a:prstGeom>
          <a:noFill/>
          <a:ln>
            <a:noFill/>
          </a:ln>
        </p:spPr>
      </p:pic>
      <p:pic>
        <p:nvPicPr>
          <p:cNvPr id="98" name="Google Shape;98;p18"/>
          <p:cNvPicPr preferRelativeResize="0"/>
          <p:nvPr/>
        </p:nvPicPr>
        <p:blipFill>
          <a:blip r:embed="rId5">
            <a:alphaModFix/>
          </a:blip>
          <a:stretch>
            <a:fillRect/>
          </a:stretch>
        </p:blipFill>
        <p:spPr>
          <a:xfrm>
            <a:off x="5253775" y="2866875"/>
            <a:ext cx="1168175" cy="1737275"/>
          </a:xfrm>
          <a:prstGeom prst="rect">
            <a:avLst/>
          </a:prstGeom>
          <a:noFill/>
          <a:ln>
            <a:noFill/>
          </a:ln>
        </p:spPr>
      </p:pic>
      <p:sp>
        <p:nvSpPr>
          <p:cNvPr id="99" name="Google Shape;99;p18"/>
          <p:cNvSpPr txBox="1"/>
          <p:nvPr/>
        </p:nvSpPr>
        <p:spPr>
          <a:xfrm>
            <a:off x="6966763" y="1782900"/>
            <a:ext cx="1298100" cy="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a:solidFill>
                  <a:srgbClr val="FF0000"/>
                </a:solidFill>
                <a:latin typeface="Lato"/>
                <a:ea typeface="Lato"/>
                <a:cs typeface="Lato"/>
                <a:sym typeface="Lato"/>
              </a:rPr>
              <a:t>ASTROLABE</a:t>
            </a:r>
            <a:endParaRPr sz="1200">
              <a:solidFill>
                <a:srgbClr val="FF0000"/>
              </a:solidFill>
              <a:latin typeface="Lato"/>
              <a:ea typeface="Lato"/>
              <a:cs typeface="Lato"/>
              <a:sym typeface="Lato"/>
            </a:endParaRPr>
          </a:p>
        </p:txBody>
      </p:sp>
      <p:sp>
        <p:nvSpPr>
          <p:cNvPr id="100" name="Google Shape;100;p18"/>
          <p:cNvSpPr txBox="1"/>
          <p:nvPr/>
        </p:nvSpPr>
        <p:spPr>
          <a:xfrm>
            <a:off x="7163388" y="4425400"/>
            <a:ext cx="1298100" cy="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a" sz="1600">
                <a:solidFill>
                  <a:srgbClr val="FF0000"/>
                </a:solidFill>
                <a:highlight>
                  <a:schemeClr val="lt1"/>
                </a:highlight>
              </a:rPr>
              <a:t>hydrometer</a:t>
            </a:r>
            <a:endParaRPr>
              <a:solidFill>
                <a:srgbClr val="FF0000"/>
              </a:solidFill>
              <a:latin typeface="Lato"/>
              <a:ea typeface="Lato"/>
              <a:cs typeface="Lato"/>
              <a:sym typeface="Lato"/>
            </a:endParaRPr>
          </a:p>
        </p:txBody>
      </p:sp>
      <p:sp>
        <p:nvSpPr>
          <p:cNvPr id="101" name="Google Shape;101;p18"/>
          <p:cNvSpPr txBox="1"/>
          <p:nvPr/>
        </p:nvSpPr>
        <p:spPr>
          <a:xfrm>
            <a:off x="5253763" y="4507900"/>
            <a:ext cx="1457700" cy="13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a" sz="1600">
                <a:solidFill>
                  <a:srgbClr val="FF0000"/>
                </a:solidFill>
                <a:highlight>
                  <a:schemeClr val="lt1"/>
                </a:highlight>
              </a:rPr>
              <a:t>hydroscopic</a:t>
            </a:r>
            <a:endParaRPr>
              <a:solidFill>
                <a:srgbClr val="FF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QUESTIONS</a:t>
            </a:r>
            <a:endParaRPr/>
          </a:p>
        </p:txBody>
      </p:sp>
      <p:sp>
        <p:nvSpPr>
          <p:cNvPr id="107" name="Google Shape;107;p19"/>
          <p:cNvSpPr txBox="1">
            <a:spLocks noGrp="1"/>
          </p:cNvSpPr>
          <p:nvPr>
            <p:ph type="body" idx="1"/>
          </p:nvPr>
        </p:nvSpPr>
        <p:spPr>
          <a:xfrm>
            <a:off x="465850" y="12336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ca"/>
              <a:t>Play this game, to test yourself.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ca" sz="1600" u="sng">
                <a:solidFill>
                  <a:schemeClr val="hlink"/>
                </a:solidFill>
                <a:highlight>
                  <a:srgbClr val="FFFFFF"/>
                </a:highlight>
                <a:latin typeface="Arial"/>
                <a:ea typeface="Arial"/>
                <a:cs typeface="Arial"/>
                <a:sym typeface="Arial"/>
                <a:hlinkClick r:id="rId3"/>
              </a:rPr>
              <a:t>https://learningapps.org/display?v=pr6r9z89k20</a:t>
            </a:r>
            <a:r>
              <a:rPr lang="ca" sz="1600">
                <a:solidFill>
                  <a:srgbClr val="333333"/>
                </a:solidFill>
                <a:highlight>
                  <a:srgbClr val="FFFFFF"/>
                </a:highlight>
                <a:latin typeface="Arial"/>
                <a:ea typeface="Arial"/>
                <a:cs typeface="Arial"/>
                <a:sym typeface="Arial"/>
              </a:rPr>
              <a:t> </a:t>
            </a:r>
            <a:endParaRPr sz="1600">
              <a:solidFill>
                <a:srgbClr val="333333"/>
              </a:solidFill>
              <a:highlight>
                <a:srgbClr val="FFFFFF"/>
              </a:highlight>
              <a:latin typeface="Arial"/>
              <a:ea typeface="Arial"/>
              <a:cs typeface="Arial"/>
              <a:sym typeface="Arial"/>
            </a:endParaRPr>
          </a:p>
        </p:txBody>
      </p:sp>
      <p:pic>
        <p:nvPicPr>
          <p:cNvPr id="108" name="Google Shape;108;p19"/>
          <p:cNvPicPr preferRelativeResize="0"/>
          <p:nvPr/>
        </p:nvPicPr>
        <p:blipFill>
          <a:blip r:embed="rId4">
            <a:alphaModFix/>
          </a:blip>
          <a:stretch>
            <a:fillRect/>
          </a:stretch>
        </p:blipFill>
        <p:spPr>
          <a:xfrm>
            <a:off x="5805675" y="1280438"/>
            <a:ext cx="2400300" cy="149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THE END</a:t>
            </a:r>
            <a:endParaRPr/>
          </a:p>
        </p:txBody>
      </p:sp>
      <p:sp>
        <p:nvSpPr>
          <p:cNvPr id="114" name="Google Shape;11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ca" sz="1600">
                <a:solidFill>
                  <a:srgbClr val="000000"/>
                </a:solidFill>
                <a:latin typeface="Arial"/>
                <a:ea typeface="Arial"/>
                <a:cs typeface="Arial"/>
                <a:sym typeface="Arial"/>
              </a:rPr>
              <a:t>Thanks for your attention, we hope that you had enjoyed the presentation.</a:t>
            </a:r>
            <a:endParaRPr sz="1600">
              <a:solidFill>
                <a:srgbClr val="000000"/>
              </a:solidFill>
              <a:latin typeface="Arial"/>
              <a:ea typeface="Arial"/>
              <a:cs typeface="Arial"/>
              <a:sym typeface="Arial"/>
            </a:endParaRPr>
          </a:p>
        </p:txBody>
      </p:sp>
      <p:pic>
        <p:nvPicPr>
          <p:cNvPr id="115" name="Google Shape;115;p20"/>
          <p:cNvPicPr preferRelativeResize="0"/>
          <p:nvPr/>
        </p:nvPicPr>
        <p:blipFill>
          <a:blip r:embed="rId3">
            <a:alphaModFix/>
          </a:blip>
          <a:stretch>
            <a:fillRect/>
          </a:stretch>
        </p:blipFill>
        <p:spPr>
          <a:xfrm>
            <a:off x="636028" y="2313703"/>
            <a:ext cx="3236300" cy="2193100"/>
          </a:xfrm>
          <a:prstGeom prst="rect">
            <a:avLst/>
          </a:prstGeom>
          <a:noFill/>
          <a:ln>
            <a:noFill/>
          </a:ln>
        </p:spPr>
      </p:pic>
      <p:pic>
        <p:nvPicPr>
          <p:cNvPr id="116" name="Google Shape;116;p20"/>
          <p:cNvPicPr preferRelativeResize="0"/>
          <p:nvPr/>
        </p:nvPicPr>
        <p:blipFill>
          <a:blip r:embed="rId4">
            <a:alphaModFix/>
          </a:blip>
          <a:stretch>
            <a:fillRect/>
          </a:stretch>
        </p:blipFill>
        <p:spPr>
          <a:xfrm>
            <a:off x="5282377" y="1849252"/>
            <a:ext cx="2134200" cy="283465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Presentació en pantalla (16:9)</PresentationFormat>
  <Paragraphs>42</Paragraphs>
  <Slides>8</Slides>
  <Notes>8</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8</vt:i4>
      </vt:variant>
    </vt:vector>
  </HeadingPairs>
  <TitlesOfParts>
    <vt:vector size="14" baseType="lpstr">
      <vt:lpstr>Arial</vt:lpstr>
      <vt:lpstr>Playfair Display</vt:lpstr>
      <vt:lpstr>Georgia</vt:lpstr>
      <vt:lpstr>Lato</vt:lpstr>
      <vt:lpstr>Amatic SC</vt:lpstr>
      <vt:lpstr>Coral</vt:lpstr>
      <vt:lpstr>TWO WOMEN SCIENTIST</vt:lpstr>
      <vt:lpstr>MARGARITA SALAS WHO IS SHE?</vt:lpstr>
      <vt:lpstr>DISCOVERY</vt:lpstr>
      <vt:lpstr>HIPATIA  WHO IS SHE? </vt:lpstr>
      <vt:lpstr>HER DEGREE</vt:lpstr>
      <vt:lpstr>DISCOVERY </vt:lpstr>
      <vt:lpstr>QUESTIONS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WOMEN SCIENTIST</dc:title>
  <cp:lastModifiedBy>usuari</cp:lastModifiedBy>
  <cp:revision>1</cp:revision>
  <dcterms:modified xsi:type="dcterms:W3CDTF">2020-03-05T12:20:00Z</dcterms:modified>
</cp:coreProperties>
</file>