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Slab"/>
      <p:regular r:id="rId11"/>
      <p:bold r:id="rId12"/>
    </p:embeddedFon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Slab-regular.fntdata"/><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font" Target="fonts/RobotoSlab-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6a69ed2d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6a69ed2d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ca" sz="1800">
                <a:solidFill>
                  <a:schemeClr val="dk1"/>
                </a:solidFill>
                <a:latin typeface="Roboto"/>
                <a:ea typeface="Roboto"/>
                <a:cs typeface="Roboto"/>
                <a:sym typeface="Roboto"/>
              </a:rPr>
              <a:t>He born the 8 January of 1942 in Oxford.  In 1963, during an ice skating session, young Stephen slipped and struggled to get up. He was immediately diagnosed with a neuromuscular degenerative disorder, ALS or amyotrophic lateral sclerosis. Finally, he died 14 march of 2018 in Cambridge.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6a69ed2dd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6a69ed2dd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e8024f40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e8024f40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6a69ed2dd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6a69ed2dd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114983" y="41992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a"/>
              <a:t>     STEPHEN HAWKING</a:t>
            </a:r>
            <a:endParaRPr/>
          </a:p>
        </p:txBody>
      </p:sp>
      <p:sp>
        <p:nvSpPr>
          <p:cNvPr id="64" name="Google Shape;64;p13"/>
          <p:cNvSpPr txBox="1"/>
          <p:nvPr>
            <p:ph idx="1" type="subTitle"/>
          </p:nvPr>
        </p:nvSpPr>
        <p:spPr>
          <a:xfrm>
            <a:off x="453702" y="408090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l">
              <a:spcBef>
                <a:spcPts val="0"/>
              </a:spcBef>
              <a:spcAft>
                <a:spcPts val="0"/>
              </a:spcAft>
              <a:buNone/>
            </a:pPr>
            <a:r>
              <a:rPr lang="ca" sz="1200"/>
              <a:t>Guillem Solanelles and Albert García</a:t>
            </a:r>
            <a:endParaRPr sz="1200"/>
          </a:p>
        </p:txBody>
      </p:sp>
      <p:pic>
        <p:nvPicPr>
          <p:cNvPr id="65" name="Google Shape;65;p13"/>
          <p:cNvPicPr preferRelativeResize="0"/>
          <p:nvPr/>
        </p:nvPicPr>
        <p:blipFill>
          <a:blip r:embed="rId3">
            <a:alphaModFix/>
          </a:blip>
          <a:stretch>
            <a:fillRect/>
          </a:stretch>
        </p:blipFill>
        <p:spPr>
          <a:xfrm>
            <a:off x="4809850" y="2683277"/>
            <a:ext cx="3357000" cy="2235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426175" y="2888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t>Biography</a:t>
            </a:r>
            <a:endParaRPr/>
          </a:p>
        </p:txBody>
      </p:sp>
      <p:sp>
        <p:nvSpPr>
          <p:cNvPr id="71" name="Google Shape;71;p14"/>
          <p:cNvSpPr txBox="1"/>
          <p:nvPr>
            <p:ph idx="1" type="body"/>
          </p:nvPr>
        </p:nvSpPr>
        <p:spPr>
          <a:xfrm>
            <a:off x="340075" y="8697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a"/>
              <a:t>Stephen William Hawking</a:t>
            </a:r>
            <a:r>
              <a:rPr lang="ca"/>
              <a:t> was born on the 8th of  January of 1942 in Oxford. After attending secondary school, Hawking entered the University College of Oxford, where he graduated in 1962 with the titles of mathematician and physicist. He was immediately diagnosed with a neuromuscular degenerative disorder, ALS or amyotrophic lateral sclerosis. Finally, he died on the 14th of March of 2018 in Cambridge. </a:t>
            </a:r>
            <a:endParaRPr/>
          </a:p>
        </p:txBody>
      </p:sp>
      <p:pic>
        <p:nvPicPr>
          <p:cNvPr id="72" name="Google Shape;72;p14"/>
          <p:cNvPicPr preferRelativeResize="0"/>
          <p:nvPr/>
        </p:nvPicPr>
        <p:blipFill>
          <a:blip r:embed="rId3">
            <a:alphaModFix/>
          </a:blip>
          <a:stretch>
            <a:fillRect/>
          </a:stretch>
        </p:blipFill>
        <p:spPr>
          <a:xfrm>
            <a:off x="242663" y="3229275"/>
            <a:ext cx="2475525" cy="1854825"/>
          </a:xfrm>
          <a:prstGeom prst="rect">
            <a:avLst/>
          </a:prstGeom>
          <a:noFill/>
          <a:ln>
            <a:noFill/>
          </a:ln>
        </p:spPr>
      </p:pic>
      <p:pic>
        <p:nvPicPr>
          <p:cNvPr id="73" name="Google Shape;73;p14"/>
          <p:cNvPicPr preferRelativeResize="0"/>
          <p:nvPr/>
        </p:nvPicPr>
        <p:blipFill>
          <a:blip r:embed="rId4">
            <a:alphaModFix/>
          </a:blip>
          <a:stretch>
            <a:fillRect/>
          </a:stretch>
        </p:blipFill>
        <p:spPr>
          <a:xfrm>
            <a:off x="7317100" y="3084287"/>
            <a:ext cx="1391175" cy="1999813"/>
          </a:xfrm>
          <a:prstGeom prst="rect">
            <a:avLst/>
          </a:prstGeom>
          <a:noFill/>
          <a:ln>
            <a:noFill/>
          </a:ln>
        </p:spPr>
      </p:pic>
      <p:pic>
        <p:nvPicPr>
          <p:cNvPr id="74" name="Google Shape;74;p14"/>
          <p:cNvPicPr preferRelativeResize="0"/>
          <p:nvPr/>
        </p:nvPicPr>
        <p:blipFill>
          <a:blip r:embed="rId5">
            <a:alphaModFix/>
          </a:blip>
          <a:stretch>
            <a:fillRect/>
          </a:stretch>
        </p:blipFill>
        <p:spPr>
          <a:xfrm>
            <a:off x="3757750" y="3378638"/>
            <a:ext cx="2519800" cy="141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457200" lvl="0" marL="914400" rtl="0" algn="l">
              <a:spcBef>
                <a:spcPts val="0"/>
              </a:spcBef>
              <a:spcAft>
                <a:spcPts val="0"/>
              </a:spcAft>
              <a:buNone/>
            </a:pPr>
            <a:r>
              <a:rPr lang="ca"/>
              <a:t>WHAT DID HE DISCOVER?</a:t>
            </a:r>
            <a:endParaRPr/>
          </a:p>
        </p:txBody>
      </p:sp>
      <p:sp>
        <p:nvSpPr>
          <p:cNvPr id="80" name="Google Shape;80;p15"/>
          <p:cNvSpPr txBox="1"/>
          <p:nvPr>
            <p:ph idx="1" type="body"/>
          </p:nvPr>
        </p:nvSpPr>
        <p:spPr>
          <a:xfrm>
            <a:off x="387900" y="133894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u="sng"/>
              <a:t>BIG BANG:</a:t>
            </a:r>
            <a:r>
              <a:rPr lang="ca"/>
              <a:t> </a:t>
            </a:r>
            <a:r>
              <a:rPr lang="ca"/>
              <a:t>According to the current scientific consensus, all of the current and past matter in the Universe came into existence at the same time – roughly 13.8 billion years ago. At this time, all matter was compacted into a very small ball with infinite density and intense heat. Suddenly, this ball started to inflate at an exponential rate, and the Universe as we know it began.</a:t>
            </a:r>
            <a:endParaRPr>
              <a:solidFill>
                <a:srgbClr val="333333"/>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u="sng">
              <a:solidFill>
                <a:srgbClr val="FFFFFF"/>
              </a:solidFill>
            </a:endParaRPr>
          </a:p>
        </p:txBody>
      </p:sp>
      <p:pic>
        <p:nvPicPr>
          <p:cNvPr id="81" name="Google Shape;81;p15"/>
          <p:cNvPicPr preferRelativeResize="0"/>
          <p:nvPr/>
        </p:nvPicPr>
        <p:blipFill>
          <a:blip r:embed="rId3">
            <a:alphaModFix/>
          </a:blip>
          <a:stretch>
            <a:fillRect/>
          </a:stretch>
        </p:blipFill>
        <p:spPr>
          <a:xfrm>
            <a:off x="5308500" y="3064350"/>
            <a:ext cx="3271174" cy="1840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457200" lvl="0" marL="914400" rtl="0" algn="l">
              <a:spcBef>
                <a:spcPts val="0"/>
              </a:spcBef>
              <a:spcAft>
                <a:spcPts val="0"/>
              </a:spcAft>
              <a:buNone/>
            </a:pPr>
            <a:r>
              <a:rPr lang="ca"/>
              <a:t>WHAT DID HE DISCOVER?</a:t>
            </a:r>
            <a:endParaRPr/>
          </a:p>
        </p:txBody>
      </p:sp>
      <p:sp>
        <p:nvSpPr>
          <p:cNvPr id="87" name="Google Shape;87;p16"/>
          <p:cNvSpPr txBox="1"/>
          <p:nvPr>
            <p:ph idx="1" type="body"/>
          </p:nvPr>
        </p:nvSpPr>
        <p:spPr>
          <a:xfrm>
            <a:off x="387900" y="136764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a" u="sng"/>
              <a:t>BLACK HOLES:  </a:t>
            </a:r>
            <a:r>
              <a:rPr lang="ca"/>
              <a:t>Black holes are the remains of stars that have collapsed under their own gravity, producing gravitational forces so strong that even light can’t escape. Anything that falls inside is thought to be destroyed by the massive gravity, never to been seen or heard from again.</a:t>
            </a:r>
            <a:r>
              <a:rPr lang="ca" u="sng">
                <a:solidFill>
                  <a:srgbClr val="FFFFFF"/>
                </a:solidFill>
              </a:rPr>
              <a:t>                       </a:t>
            </a:r>
            <a:endParaRPr u="sng">
              <a:solidFill>
                <a:srgbClr val="FFFFFF"/>
              </a:solidFill>
            </a:endParaRPr>
          </a:p>
        </p:txBody>
      </p:sp>
      <p:pic>
        <p:nvPicPr>
          <p:cNvPr id="88" name="Google Shape;88;p16"/>
          <p:cNvPicPr preferRelativeResize="0"/>
          <p:nvPr/>
        </p:nvPicPr>
        <p:blipFill rotWithShape="1">
          <a:blip r:embed="rId3">
            <a:alphaModFix/>
          </a:blip>
          <a:srcRect b="14074" l="0" r="0" t="0"/>
          <a:stretch/>
        </p:blipFill>
        <p:spPr>
          <a:xfrm>
            <a:off x="1715050" y="2791225"/>
            <a:ext cx="4913375" cy="1828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a"/>
              <a:t>GAME</a:t>
            </a:r>
            <a:endParaRPr/>
          </a:p>
        </p:txBody>
      </p:sp>
      <p:sp>
        <p:nvSpPr>
          <p:cNvPr id="94" name="Google Shape;94;p17"/>
          <p:cNvSpPr txBox="1"/>
          <p:nvPr>
            <p:ph idx="1" type="body"/>
          </p:nvPr>
        </p:nvSpPr>
        <p:spPr>
          <a:xfrm>
            <a:off x="387900" y="1489824"/>
            <a:ext cx="8368200" cy="30789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ca" sz="1200"/>
              <a:t>This is the link of our game, it’s a horse race and you can play with your friends.</a:t>
            </a:r>
            <a:endParaRPr sz="1200"/>
          </a:p>
          <a:p>
            <a:pPr indent="0" lvl="0" marL="0" rtl="0" algn="l">
              <a:spcBef>
                <a:spcPts val="1600"/>
              </a:spcBef>
              <a:spcAft>
                <a:spcPts val="1600"/>
              </a:spcAft>
              <a:buNone/>
            </a:pPr>
            <a:r>
              <a:rPr lang="ca" sz="1200"/>
              <a:t>https://learningapps.org/display?v=paooq4gka20</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