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0" r:id="rId11"/>
    <p:sldId id="261" r:id="rId12"/>
    <p:sldId id="26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76FAC-85B1-469A-A4D5-3C12341AAA95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0F967-DAFB-4CA5-A1A9-6E2C26DB2B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4561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F967-DAFB-4CA5-A1A9-6E2C26DB2B71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706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0809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16349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09333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98182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280696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72963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232183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9601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48284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038091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155128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C36F72F-DE10-4AD4-9164-15DC9EBA3586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2363C5-D8E9-4B91-BB7B-ACF189FD1F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134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695458"/>
            <a:ext cx="9966960" cy="1078135"/>
          </a:xfrm>
        </p:spPr>
        <p:txBody>
          <a:bodyPr/>
          <a:lstStyle/>
          <a:p>
            <a:r>
              <a:rPr lang="en-US" dirty="0" smtClean="0"/>
              <a:t>LA CUISINE GRECQUE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0928">
            <a:off x="411631" y="2463281"/>
            <a:ext cx="3180751" cy="3062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6397">
            <a:off x="8177429" y="2912602"/>
            <a:ext cx="3614096" cy="259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015" y="2029201"/>
            <a:ext cx="3835897" cy="2819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3172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502276"/>
            <a:ext cx="5782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E</a:t>
            </a:r>
            <a:r>
              <a:rPr lang="en-US" sz="4000" dirty="0" smtClean="0">
                <a:solidFill>
                  <a:schemeClr val="accent1"/>
                </a:solidFill>
              </a:rPr>
              <a:t>. </a:t>
            </a:r>
            <a:r>
              <a:rPr lang="fr-FR" sz="4000" dirty="0" smtClean="0">
                <a:solidFill>
                  <a:schemeClr val="accent1"/>
                </a:solidFill>
              </a:rPr>
              <a:t>Boissons</a:t>
            </a:r>
            <a:endParaRPr lang="fr-FR" sz="40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669" y="3023843"/>
            <a:ext cx="2733675" cy="356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36" y="1396158"/>
            <a:ext cx="3840051" cy="275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484" y="282114"/>
            <a:ext cx="3962400" cy="2228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934" y="4109693"/>
            <a:ext cx="43815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081825" y="4700789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Tsikoudia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8823" y="2510202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chemeClr val="accent1"/>
                </a:solidFill>
              </a:rPr>
              <a:t>L’ouzo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9680" y="271567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 vin rouge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4565" y="370766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 vin blanc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4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152" y="524814"/>
            <a:ext cx="9872871" cy="3638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dirty="0" smtClean="0"/>
              <a:t>F. Desserts</a:t>
            </a:r>
            <a:endParaRPr lang="el-G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128" y="4211391"/>
            <a:ext cx="3704659" cy="2272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29" y="1173382"/>
            <a:ext cx="4113194" cy="2753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992" y="1173382"/>
            <a:ext cx="3534083" cy="2346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2013" y="4494727"/>
            <a:ext cx="291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Gâteaux</a:t>
            </a:r>
            <a:r>
              <a:rPr lang="en-US" dirty="0" smtClean="0">
                <a:solidFill>
                  <a:schemeClr val="accent1"/>
                </a:solidFill>
              </a:rPr>
              <a:t> a</a:t>
            </a:r>
            <a:r>
              <a:rPr lang="en-US" dirty="0" smtClean="0">
                <a:solidFill>
                  <a:schemeClr val="accent1"/>
                </a:solidFill>
              </a:rPr>
              <a:t>ux </a:t>
            </a:r>
            <a:r>
              <a:rPr lang="en-US" dirty="0" smtClean="0">
                <a:solidFill>
                  <a:schemeClr val="accent1"/>
                </a:solidFill>
              </a:rPr>
              <a:t>fruits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8518" y="3520234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Baklavas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3177" y="4125395"/>
            <a:ext cx="23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Kanda</a:t>
            </a:r>
            <a:r>
              <a:rPr lang="el-GR" dirty="0" smtClean="0">
                <a:solidFill>
                  <a:schemeClr val="accent1"/>
                </a:solidFill>
              </a:rPr>
              <a:t>ϊ</a:t>
            </a:r>
            <a:r>
              <a:rPr lang="en-US" dirty="0" smtClean="0">
                <a:solidFill>
                  <a:schemeClr val="accent1"/>
                </a:solidFill>
              </a:rPr>
              <a:t>fi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60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39" y="1550829"/>
            <a:ext cx="4846751" cy="3635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506" y="2082485"/>
            <a:ext cx="561975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21019" y="5185892"/>
            <a:ext cx="369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1"/>
                </a:solidFill>
              </a:rPr>
              <a:t>Yaourt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au </a:t>
            </a:r>
            <a:r>
              <a:rPr lang="fr-FR" sz="2000" dirty="0" smtClean="0">
                <a:solidFill>
                  <a:schemeClr val="accent1"/>
                </a:solidFill>
              </a:rPr>
              <a:t>miel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583" y="5586002"/>
            <a:ext cx="360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Coings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au four</a:t>
            </a:r>
            <a:endParaRPr lang="el-GR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05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74750"/>
            <a:ext cx="9875520" cy="1356360"/>
          </a:xfrm>
        </p:spPr>
        <p:txBody>
          <a:bodyPr/>
          <a:lstStyle/>
          <a:p>
            <a:pPr algn="ctr"/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387698"/>
            <a:ext cx="5615189" cy="52449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/>
              <a:t>La </a:t>
            </a:r>
            <a:r>
              <a:rPr lang="fr-FR" b="1" dirty="0"/>
              <a:t>cuisine grecque</a:t>
            </a:r>
            <a:r>
              <a:rPr lang="fr-FR" dirty="0"/>
              <a:t> </a:t>
            </a:r>
            <a:r>
              <a:rPr lang="fr-FR" dirty="0" smtClean="0"/>
              <a:t>est </a:t>
            </a:r>
            <a:r>
              <a:rPr lang="fr-FR" dirty="0"/>
              <a:t>une cuisine de type régime </a:t>
            </a:r>
            <a:r>
              <a:rPr lang="fr-FR" dirty="0" smtClean="0"/>
              <a:t>méditerranéen</a:t>
            </a:r>
            <a:r>
              <a:rPr lang="fr-FR" dirty="0" smtClean="0"/>
              <a:t>.</a:t>
            </a:r>
            <a:r>
              <a:rPr lang="fr-FR" dirty="0"/>
              <a:t> </a:t>
            </a:r>
            <a:r>
              <a:rPr lang="fr-FR" dirty="0" smtClean="0"/>
              <a:t>Celui-ci </a:t>
            </a:r>
            <a:r>
              <a:rPr lang="fr-FR" dirty="0"/>
              <a:t>est </a:t>
            </a:r>
            <a:r>
              <a:rPr lang="fr-FR" dirty="0" smtClean="0"/>
              <a:t>reconnu par l'Unesco</a:t>
            </a:r>
            <a:r>
              <a:rPr lang="fr-FR" dirty="0"/>
              <a:t> depuis </a:t>
            </a:r>
            <a:r>
              <a:rPr lang="fr-FR" dirty="0" smtClean="0"/>
              <a:t>2010 comme</a:t>
            </a:r>
            <a:r>
              <a:rPr lang="fr-FR" dirty="0"/>
              <a:t> patrimoine culturel immatériel de l'humanité</a:t>
            </a:r>
            <a:r>
              <a:rPr lang="fr-FR" dirty="0" smtClean="0"/>
              <a:t>.</a:t>
            </a:r>
            <a:endParaRPr lang="fr-FR" dirty="0" smtClean="0"/>
          </a:p>
          <a:p>
            <a:pPr marL="45720" indent="0">
              <a:buNone/>
            </a:pPr>
            <a:r>
              <a:rPr lang="fr-FR" dirty="0" smtClean="0"/>
              <a:t>La </a:t>
            </a:r>
            <a:r>
              <a:rPr lang="fr-FR" dirty="0"/>
              <a:t>cuisine contemporaine grecque utilise beaucoup l'huile d'olive, les plantes aromatiques et les légumes, les graines, le pain, le vin, le poisson, les produits de la mer </a:t>
            </a:r>
            <a:r>
              <a:rPr lang="fr-FR" dirty="0" smtClean="0"/>
              <a:t>et </a:t>
            </a:r>
            <a:r>
              <a:rPr lang="fr-FR" dirty="0"/>
              <a:t>des viandes très variées, comprenant la volaille, l'agneau, le mouton, le lapin et le porc. Les olives, le fromage, les aubergines, </a:t>
            </a:r>
            <a:r>
              <a:rPr lang="fr-FR" dirty="0" smtClean="0"/>
              <a:t>les courgettes </a:t>
            </a:r>
            <a:r>
              <a:rPr lang="fr-FR" dirty="0"/>
              <a:t>et le yaourt sont une part très importante de cette </a:t>
            </a:r>
            <a:r>
              <a:rPr lang="fr-FR" dirty="0" smtClean="0"/>
              <a:t>cuisine.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385" y="1953833"/>
            <a:ext cx="5469228" cy="3418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0786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152" y="0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DES PLATS GRECS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965960"/>
            <a:ext cx="5074275" cy="39969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800" dirty="0" smtClean="0"/>
              <a:t>A. Les </a:t>
            </a:r>
            <a:r>
              <a:rPr lang="fr-FR" sz="2800" dirty="0" smtClean="0"/>
              <a:t>hors-d'œuvre</a:t>
            </a:r>
            <a:endParaRPr lang="fr-FR" sz="2800" dirty="0" smtClean="0"/>
          </a:p>
          <a:p>
            <a:pPr marL="45720" indent="0">
              <a:buNone/>
            </a:pPr>
            <a:r>
              <a:rPr lang="fr-FR" sz="2800" dirty="0" smtClean="0"/>
              <a:t>Les</a:t>
            </a:r>
            <a:r>
              <a:rPr lang="fr-FR" sz="2800" dirty="0"/>
              <a:t> </a:t>
            </a:r>
            <a:r>
              <a:rPr lang="fr-FR" sz="2800" i="1" dirty="0" smtClean="0"/>
              <a:t>Mézès</a:t>
            </a:r>
            <a:r>
              <a:rPr lang="fr-FR" sz="2800" dirty="0"/>
              <a:t> </a:t>
            </a:r>
            <a:r>
              <a:rPr lang="fr-FR" sz="2800" dirty="0" smtClean="0"/>
              <a:t>comprennent </a:t>
            </a:r>
            <a:r>
              <a:rPr lang="fr-FR" sz="2800" dirty="0"/>
              <a:t>collectivement une variété de petits plats, typiques, servis avec du vin, de </a:t>
            </a:r>
            <a:r>
              <a:rPr lang="fr-FR" sz="2800" dirty="0" smtClean="0"/>
              <a:t>l’</a:t>
            </a:r>
            <a:r>
              <a:rPr lang="fr-FR" sz="2800" i="1" dirty="0" smtClean="0"/>
              <a:t>ouzo</a:t>
            </a:r>
            <a:r>
              <a:rPr lang="el-GR" sz="2800" i="1" dirty="0" smtClean="0"/>
              <a:t> </a:t>
            </a:r>
            <a:r>
              <a:rPr lang="fr-FR" sz="2800" dirty="0" smtClean="0"/>
              <a:t>ou du</a:t>
            </a:r>
            <a:r>
              <a:rPr lang="el-GR" sz="2800" dirty="0" smtClean="0"/>
              <a:t> </a:t>
            </a:r>
            <a:r>
              <a:rPr lang="fr-FR" sz="2800" i="1" dirty="0" smtClean="0"/>
              <a:t>tsípouro</a:t>
            </a:r>
            <a:r>
              <a:rPr lang="fr-FR" sz="2800" dirty="0"/>
              <a:t> </a:t>
            </a:r>
            <a:r>
              <a:rPr lang="fr-FR" sz="2800" dirty="0" smtClean="0"/>
              <a:t>. </a:t>
            </a:r>
            <a:endParaRPr lang="el-GR" sz="2800" dirty="0"/>
          </a:p>
          <a:p>
            <a:pPr marL="45720" indent="0">
              <a:buNone/>
            </a:pPr>
            <a:r>
              <a:rPr lang="fr-FR" sz="2800" dirty="0" smtClean="0"/>
              <a:t>Les</a:t>
            </a:r>
            <a:r>
              <a:rPr lang="fr-FR" sz="2800" dirty="0"/>
              <a:t> </a:t>
            </a:r>
            <a:r>
              <a:rPr lang="fr-FR" sz="2800" i="1" dirty="0" err="1" smtClean="0"/>
              <a:t>Orektik</a:t>
            </a:r>
            <a:r>
              <a:rPr lang="en-US" sz="2800" i="1" dirty="0" smtClean="0"/>
              <a:t>a</a:t>
            </a:r>
            <a:r>
              <a:rPr lang="fr-FR" sz="2800" dirty="0" smtClean="0"/>
              <a:t> </a:t>
            </a:r>
            <a:r>
              <a:rPr lang="fr-FR" sz="2800" dirty="0"/>
              <a:t>et les entrées s'accompagnent souvent de pain plat ou </a:t>
            </a:r>
            <a:r>
              <a:rPr lang="fr-FR" sz="2800" dirty="0" smtClean="0"/>
              <a:t>de </a:t>
            </a:r>
            <a:r>
              <a:rPr lang="fr-FR" sz="2800" i="1" dirty="0" err="1" smtClean="0"/>
              <a:t>píta</a:t>
            </a:r>
            <a:r>
              <a:rPr lang="fr-FR" sz="2800" dirty="0"/>
              <a:t>. </a:t>
            </a: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2270" y="1016886"/>
            <a:ext cx="3241893" cy="2428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800" y="3608845"/>
            <a:ext cx="4418124" cy="2940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599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0332" y="540913"/>
            <a:ext cx="383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Hors-d’oeuvre</a:t>
            </a:r>
            <a:endParaRPr lang="el-GR" sz="32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923" y="2118546"/>
            <a:ext cx="3699862" cy="2818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0" y="2114217"/>
            <a:ext cx="4059253" cy="304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785" y="1645548"/>
            <a:ext cx="4000500" cy="442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0913" y="5705341"/>
            <a:ext cx="311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 </a:t>
            </a:r>
            <a:r>
              <a:rPr lang="en-US" dirty="0" err="1" smtClean="0">
                <a:solidFill>
                  <a:schemeClr val="accent1"/>
                </a:solidFill>
              </a:rPr>
              <a:t>spetsofa</a:t>
            </a:r>
            <a:r>
              <a:rPr lang="el-GR" dirty="0">
                <a:solidFill>
                  <a:schemeClr val="accent1"/>
                </a:solidFill>
              </a:rPr>
              <a:t>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0485" y="5473521"/>
            <a:ext cx="26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La </a:t>
            </a:r>
            <a:r>
              <a:rPr lang="en-US" dirty="0" smtClean="0">
                <a:solidFill>
                  <a:schemeClr val="accent1"/>
                </a:solidFill>
              </a:rPr>
              <a:t>pate </a:t>
            </a:r>
            <a:r>
              <a:rPr lang="en-US" dirty="0" smtClean="0">
                <a:solidFill>
                  <a:schemeClr val="accent1"/>
                </a:solidFill>
              </a:rPr>
              <a:t>aux herbes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4406" y="6109955"/>
            <a:ext cx="280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 </a:t>
            </a:r>
            <a:r>
              <a:rPr lang="en-US" dirty="0" err="1" smtClean="0">
                <a:solidFill>
                  <a:schemeClr val="accent1"/>
                </a:solidFill>
              </a:rPr>
              <a:t>dakos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4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515" y="165956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B</a:t>
            </a:r>
            <a:r>
              <a:rPr lang="en-US" dirty="0" smtClean="0"/>
              <a:t>. </a:t>
            </a:r>
            <a:r>
              <a:rPr lang="fr-FR" dirty="0" smtClean="0"/>
              <a:t>Salades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43" y="2112264"/>
            <a:ext cx="31211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723" y="1549371"/>
            <a:ext cx="4650704" cy="348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943" y="2112264"/>
            <a:ext cx="3914573" cy="236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7730" y="5037399"/>
            <a:ext cx="23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Salades des herbes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6723" y="5280338"/>
            <a:ext cx="383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Salade grecque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47786" y="5190186"/>
            <a:ext cx="31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Salades des betteraves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94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044" y="1481732"/>
            <a:ext cx="5316799" cy="3985350"/>
          </a:xfrm>
        </p:spPr>
      </p:pic>
      <p:sp>
        <p:nvSpPr>
          <p:cNvPr id="8" name="Right Arrow 7"/>
          <p:cNvSpPr/>
          <p:nvPr/>
        </p:nvSpPr>
        <p:spPr>
          <a:xfrm>
            <a:off x="2301055" y="2678806"/>
            <a:ext cx="1171978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Up Arrow 8"/>
          <p:cNvSpPr/>
          <p:nvPr/>
        </p:nvSpPr>
        <p:spPr>
          <a:xfrm>
            <a:off x="4997003" y="4726546"/>
            <a:ext cx="1184856" cy="9272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Left Arrow 10"/>
          <p:cNvSpPr/>
          <p:nvPr/>
        </p:nvSpPr>
        <p:spPr>
          <a:xfrm>
            <a:off x="7592096" y="2550017"/>
            <a:ext cx="1223493" cy="553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80304" y="2550017"/>
            <a:ext cx="212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Caviar </a:t>
            </a:r>
            <a:r>
              <a:rPr lang="fr-FR" dirty="0" smtClean="0">
                <a:solidFill>
                  <a:schemeClr val="accent1"/>
                </a:solidFill>
              </a:rPr>
              <a:t>d’aubergines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8242" y="2550017"/>
            <a:ext cx="24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accent1"/>
                </a:solidFill>
              </a:rPr>
              <a:t>Tzatziki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786" y="5782614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Salade de </a:t>
            </a:r>
            <a:r>
              <a:rPr lang="el-GR" dirty="0" err="1" smtClean="0">
                <a:solidFill>
                  <a:schemeClr val="accent1"/>
                </a:solidFill>
              </a:rPr>
              <a:t>tarama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61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80" y="437881"/>
            <a:ext cx="9872871" cy="6868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C</a:t>
            </a:r>
            <a:r>
              <a:rPr lang="en-US" sz="4000" dirty="0" smtClean="0"/>
              <a:t>. PLATS </a:t>
            </a:r>
            <a:r>
              <a:rPr lang="en-US" sz="4000" dirty="0" smtClean="0"/>
              <a:t>PRINCIPAUX</a:t>
            </a:r>
            <a:endParaRPr lang="el-G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211" y="1669395"/>
            <a:ext cx="4000500" cy="299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2943">
            <a:off x="7971569" y="2072068"/>
            <a:ext cx="3993450" cy="2844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34096" y="5602310"/>
            <a:ext cx="1058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     </a:t>
            </a:r>
            <a:r>
              <a:rPr lang="en-US" sz="2000" dirty="0" err="1" smtClean="0">
                <a:solidFill>
                  <a:schemeClr val="accent1"/>
                </a:solidFill>
              </a:rPr>
              <a:t>L’agneau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au four                                            La moussaka                                                           Les brochettes</a:t>
            </a:r>
            <a:endParaRPr lang="el-GR" sz="20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64" y="2060469"/>
            <a:ext cx="3294791" cy="24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581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08" y="1397356"/>
            <a:ext cx="3710905" cy="278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847" y="3968738"/>
            <a:ext cx="3994764" cy="266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668" y="736141"/>
            <a:ext cx="4094063" cy="279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46975" y="4778062"/>
            <a:ext cx="2408349" cy="1571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42908" y="4572000"/>
            <a:ext cx="346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Soupe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d’ haricots </a:t>
            </a:r>
            <a:r>
              <a:rPr lang="fr-FR" b="1" dirty="0" smtClean="0">
                <a:solidFill>
                  <a:schemeClr val="accent1"/>
                </a:solidFill>
              </a:rPr>
              <a:t>blancs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9672" y="3346118"/>
            <a:ext cx="368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Poivrons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au </a:t>
            </a:r>
            <a:r>
              <a:rPr lang="fr-FR" b="1" dirty="0" smtClean="0">
                <a:solidFill>
                  <a:schemeClr val="accent1"/>
                </a:solidFill>
              </a:rPr>
              <a:t>riz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5343" y="3968738"/>
            <a:ext cx="2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accent1"/>
                </a:solidFill>
              </a:rPr>
              <a:t>Sarmadakia</a:t>
            </a:r>
            <a:endParaRPr lang="el-G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14" y="540912"/>
            <a:ext cx="9872871" cy="72551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D. FROMAGES</a:t>
            </a:r>
            <a:endParaRPr lang="el-G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742" y="3370615"/>
            <a:ext cx="3445455" cy="3079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028" y="246960"/>
            <a:ext cx="3774248" cy="280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56" y="1786198"/>
            <a:ext cx="3663298" cy="274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5821" y="3994730"/>
            <a:ext cx="3012297" cy="2631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98409" y="4977323"/>
            <a:ext cx="23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Feta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4522" y="2478157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>
                <a:solidFill>
                  <a:schemeClr val="accent1"/>
                </a:solidFill>
              </a:rPr>
              <a:t>Manouri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5821" y="2975268"/>
            <a:ext cx="305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>
                <a:solidFill>
                  <a:schemeClr val="accent1"/>
                </a:solidFill>
              </a:rPr>
              <a:t>Katiki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0261" y="3642619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>
                <a:solidFill>
                  <a:schemeClr val="accent1"/>
                </a:solidFill>
              </a:rPr>
              <a:t>Graviera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7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185</TotalTime>
  <Words>96</Words>
  <Application>Microsoft Office PowerPoint</Application>
  <PresentationFormat>Προσαρμογή</PresentationFormat>
  <Paragraphs>41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Basis</vt:lpstr>
      <vt:lpstr>LA CUISINE GRECQUE</vt:lpstr>
      <vt:lpstr>Informations</vt:lpstr>
      <vt:lpstr>DES PLATS GRECS</vt:lpstr>
      <vt:lpstr>Διαφάνεια 4</vt:lpstr>
      <vt:lpstr>B. Salades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CUISINE GRECQUE</dc:title>
  <dc:creator>Peter Sonat</dc:creator>
  <cp:lastModifiedBy>andreas</cp:lastModifiedBy>
  <cp:revision>18</cp:revision>
  <dcterms:created xsi:type="dcterms:W3CDTF">2015-03-08T16:09:18Z</dcterms:created>
  <dcterms:modified xsi:type="dcterms:W3CDTF">2015-03-08T23:41:00Z</dcterms:modified>
</cp:coreProperties>
</file>