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71" r:id="rId3"/>
    <p:sldId id="272" r:id="rId4"/>
    <p:sldId id="273" r:id="rId5"/>
    <p:sldId id="262" r:id="rId6"/>
    <p:sldId id="263" r:id="rId7"/>
    <p:sldId id="264" r:id="rId8"/>
    <p:sldId id="267" r:id="rId9"/>
    <p:sldId id="268" r:id="rId10"/>
    <p:sldId id="269" r:id="rId11"/>
    <p:sldId id="257" r:id="rId12"/>
    <p:sldId id="258" r:id="rId13"/>
    <p:sldId id="259"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2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46C117F-5CCF-4837-BE5F-2B92066CAFAF}"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4EB90BD-B6CE-46B7-997F-7313B992CCDC}"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DB9D11F-B188-461D-B23F-39381795C052}"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2E6D8D9-55A2-4063-B0F3-121F44549695}"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D4B24536-994D-4021-A283-9F449C0DB509}" type="datetimeFigureOut">
              <a:rPr lang="en-US" dirty="0"/>
              <a:t>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3CBBBB78-C96F-47B7-AB17-D852CA960AC9}" type="datetimeFigureOut">
              <a:rPr lang="en-US" dirty="0"/>
              <a:t>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1/9/2020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0578ACC-22D6-47C1-A373-4FD133E34F3C}"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331444B-B92B-4E27-8C94-BB93EAF5CB18}"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63EFA5E-FA76-400D-B3DC-F0BA90E6D107}"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1/9/2020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it.coinnewstelegraph.com/" TargetMode="External"/><Relationship Id="rId13" Type="http://schemas.openxmlformats.org/officeDocument/2006/relationships/hyperlink" Target="https://www.m.wikipedia.org/pizza" TargetMode="External"/><Relationship Id="rId18" Type="http://schemas.openxmlformats.org/officeDocument/2006/relationships/hyperlink" Target="https://www.lacucinaitaliana.it/news/cucina/ricetta-facile-pizza-fatta-in-casa/" TargetMode="External"/><Relationship Id="rId3" Type="http://schemas.openxmlformats.org/officeDocument/2006/relationships/hyperlink" Target="https://wikipedia.org/" TargetMode="External"/><Relationship Id="rId21" Type="http://schemas.openxmlformats.org/officeDocument/2006/relationships/hyperlink" Target="https://2night.it/80c148-/dove-mangiare-la-pizza-fritta-migliore-del-veneto-farlo-senza-freni.html" TargetMode="External"/><Relationship Id="rId7" Type="http://schemas.openxmlformats.org/officeDocument/2006/relationships/hyperlink" Target="https://prodotti-tipici-campania.it/" TargetMode="External"/><Relationship Id="rId12" Type="http://schemas.openxmlformats.org/officeDocument/2006/relationships/hyperlink" Target="https://www.firstonline.info/" TargetMode="External"/><Relationship Id="rId17" Type="http://schemas.openxmlformats.org/officeDocument/2006/relationships/hyperlink" Target="https://www.pizzanapoletana.org/it/ricetta_pizza_napoletana" TargetMode="External"/><Relationship Id="rId2" Type="http://schemas.openxmlformats.org/officeDocument/2006/relationships/hyperlink" Target="https://www.chedonna.it/" TargetMode="External"/><Relationship Id="rId16" Type="http://schemas.openxmlformats.org/officeDocument/2006/relationships/hyperlink" Target="https://biografiaeonline.it/storia-della-pizza-napoletana/" TargetMode="External"/><Relationship Id="rId20" Type="http://schemas.openxmlformats.org/officeDocument/2006/relationships/hyperlink" Target="https://www.ebt-trentino.it/formazione/corsi-a-catalogo/la-pizza-napoletana/" TargetMode="External"/><Relationship Id="rId1" Type="http://schemas.openxmlformats.org/officeDocument/2006/relationships/slideLayout" Target="../slideLayouts/slideLayout2.xml"/><Relationship Id="rId6" Type="http://schemas.openxmlformats.org/officeDocument/2006/relationships/hyperlink" Target="https://www.bitconio.net/" TargetMode="External"/><Relationship Id="rId11" Type="http://schemas.openxmlformats.org/officeDocument/2006/relationships/hyperlink" Target="http://www.bergamopost.it/" TargetMode="External"/><Relationship Id="rId5" Type="http://schemas.openxmlformats.org/officeDocument/2006/relationships/hyperlink" Target="https://www.focus.it/" TargetMode="External"/><Relationship Id="rId15" Type="http://schemas.openxmlformats.org/officeDocument/2006/relationships/hyperlink" Target="https://www.pizzanapoletana.org/" TargetMode="External"/><Relationship Id="rId10" Type="http://schemas.openxmlformats.org/officeDocument/2006/relationships/hyperlink" Target="https://www.vesuviolive.it/" TargetMode="External"/><Relationship Id="rId19" Type="http://schemas.openxmlformats.org/officeDocument/2006/relationships/hyperlink" Target="http://www.meteoweb.eu/2019/10/forno-a-legna-cancerogeno-pizza/1326567/" TargetMode="External"/><Relationship Id="rId4" Type="http://schemas.openxmlformats.org/officeDocument/2006/relationships/hyperlink" Target="https://www.ristorazioneitalianamagazine.it/" TargetMode="External"/><Relationship Id="rId9" Type="http://schemas.openxmlformats.org/officeDocument/2006/relationships/hyperlink" Target="https://www.tripadvisor.ie/" TargetMode="External"/><Relationship Id="rId14" Type="http://schemas.openxmlformats.org/officeDocument/2006/relationships/hyperlink" Target="https://wikipedia.org/Margherita-di-Savo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5536" y="2532686"/>
            <a:ext cx="2176551" cy="1373070"/>
          </a:xfrm>
        </p:spPr>
        <p:txBody>
          <a:bodyPr/>
          <a:lstStyle/>
          <a:p>
            <a:r>
              <a:rPr lang="it-IT" dirty="0" smtClean="0"/>
              <a:t>PIZZA</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400" y="279619"/>
            <a:ext cx="4191000" cy="2031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12" y="4394039"/>
            <a:ext cx="3237243" cy="2154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855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4921" y="1027263"/>
            <a:ext cx="9613861" cy="1080938"/>
          </a:xfrm>
        </p:spPr>
        <p:txBody>
          <a:bodyPr/>
          <a:lstStyle/>
          <a:p>
            <a:r>
              <a:rPr lang="it-IT" sz="3200" dirty="0" smtClean="0"/>
              <a:t>3) THE COOKING </a:t>
            </a:r>
            <a:r>
              <a:rPr lang="it-IT" dirty="0"/>
              <a:t/>
            </a:r>
            <a:br>
              <a:rPr lang="it-IT" dirty="0"/>
            </a:br>
            <a:endParaRPr lang="it-IT" dirty="0"/>
          </a:p>
        </p:txBody>
      </p:sp>
      <p:sp>
        <p:nvSpPr>
          <p:cNvPr id="3" name="Segnaposto contenuto 2"/>
          <p:cNvSpPr>
            <a:spLocks noGrp="1"/>
          </p:cNvSpPr>
          <p:nvPr>
            <p:ph idx="1"/>
          </p:nvPr>
        </p:nvSpPr>
        <p:spPr>
          <a:xfrm>
            <a:off x="266701" y="2108201"/>
            <a:ext cx="11315700" cy="2108200"/>
          </a:xfrm>
        </p:spPr>
        <p:txBody>
          <a:bodyPr/>
          <a:lstStyle/>
          <a:p>
            <a:pPr marL="0" indent="0" algn="ctr">
              <a:buNone/>
              <a:defRPr sz="2600"/>
            </a:pPr>
            <a:r>
              <a:rPr lang="en-US" dirty="0"/>
              <a:t>Take a stick of dough and spread it in the shape of a circle, </a:t>
            </a:r>
            <a:r>
              <a:rPr lang="en-US" dirty="0" smtClean="0"/>
              <a:t>add the tomato </a:t>
            </a:r>
            <a:r>
              <a:rPr lang="en-US" dirty="0"/>
              <a:t>sauce and the mozzarella without going over the edge. </a:t>
            </a:r>
            <a:r>
              <a:rPr lang="en-US" dirty="0" smtClean="0"/>
              <a:t>Bake </a:t>
            </a:r>
            <a:r>
              <a:rPr lang="en-US" dirty="0"/>
              <a:t>in a wood oven for 2 minutes, or in an oven at 250 ° for 20 </a:t>
            </a:r>
            <a:r>
              <a:rPr lang="en-US" dirty="0" smtClean="0"/>
              <a:t>min. Finally </a:t>
            </a:r>
            <a:r>
              <a:rPr lang="en-US" dirty="0"/>
              <a:t>add olive oil and basil.</a:t>
            </a:r>
          </a:p>
          <a:p>
            <a:pPr marL="0" indent="0">
              <a:buNone/>
            </a:pPr>
            <a:endParaRPr lang="en-US" dirty="0" smtClean="0"/>
          </a:p>
          <a:p>
            <a:pPr marL="0" indent="0">
              <a:buNone/>
            </a:pPr>
            <a:endParaRPr lang="it-IT" dirty="0"/>
          </a:p>
        </p:txBody>
      </p:sp>
      <p:pic>
        <p:nvPicPr>
          <p:cNvPr id="4" name="Unknown.jpeg" descr="Unknown.jpeg"/>
          <p:cNvPicPr>
            <a:picLocks noChangeAspect="1"/>
          </p:cNvPicPr>
          <p:nvPr/>
        </p:nvPicPr>
        <p:blipFill>
          <a:blip r:embed="rId2">
            <a:extLst/>
          </a:blip>
          <a:stretch>
            <a:fillRect/>
          </a:stretch>
        </p:blipFill>
        <p:spPr>
          <a:xfrm>
            <a:off x="3977249" y="4216401"/>
            <a:ext cx="4516902" cy="2360446"/>
          </a:xfrm>
          <a:prstGeom prst="rect">
            <a:avLst/>
          </a:prstGeom>
          <a:ln w="12700">
            <a:miter lim="400000"/>
          </a:ln>
        </p:spPr>
      </p:pic>
      <p:sp>
        <p:nvSpPr>
          <p:cNvPr id="5" name="CasellaDiTesto 4"/>
          <p:cNvSpPr txBox="1"/>
          <p:nvPr/>
        </p:nvSpPr>
        <p:spPr>
          <a:xfrm>
            <a:off x="3797300" y="3751772"/>
            <a:ext cx="5207000" cy="738664"/>
          </a:xfrm>
          <a:prstGeom prst="rect">
            <a:avLst/>
          </a:prstGeom>
          <a:noFill/>
        </p:spPr>
        <p:txBody>
          <a:bodyPr wrap="square" rtlCol="0">
            <a:spAutoFit/>
          </a:bodyPr>
          <a:lstStyle/>
          <a:p>
            <a:r>
              <a:rPr lang="en-US" sz="2400" b="1" dirty="0">
                <a:solidFill>
                  <a:srgbClr val="FFC000"/>
                </a:solidFill>
              </a:rPr>
              <a:t>This is the real pizza Margherita*.</a:t>
            </a:r>
          </a:p>
          <a:p>
            <a:endParaRPr lang="it-IT" dirty="0"/>
          </a:p>
        </p:txBody>
      </p:sp>
    </p:spTree>
    <p:extLst>
      <p:ext uri="{BB962C8B-B14F-4D97-AF65-F5344CB8AC3E}">
        <p14:creationId xmlns:p14="http://schemas.microsoft.com/office/powerpoint/2010/main" val="83497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383" y="753228"/>
            <a:ext cx="10006799" cy="1080938"/>
          </a:xfrm>
        </p:spPr>
        <p:txBody>
          <a:bodyPr>
            <a:normAutofit/>
          </a:bodyPr>
          <a:lstStyle/>
          <a:p>
            <a:r>
              <a:rPr lang="it-IT" dirty="0"/>
              <a:t>CURIOSITY ABOUT THE </a:t>
            </a:r>
            <a:r>
              <a:rPr lang="it-IT" dirty="0" smtClean="0"/>
              <a:t>PIZZA: IN </a:t>
            </a:r>
            <a:r>
              <a:rPr lang="it-IT" dirty="0" smtClean="0"/>
              <a:t>THE WORLD…</a:t>
            </a:r>
            <a:endParaRPr lang="it-IT" dirty="0"/>
          </a:p>
        </p:txBody>
      </p:sp>
      <p:sp>
        <p:nvSpPr>
          <p:cNvPr id="3" name="Segnaposto contenuto 2"/>
          <p:cNvSpPr>
            <a:spLocks noGrp="1"/>
          </p:cNvSpPr>
          <p:nvPr>
            <p:ph idx="1"/>
          </p:nvPr>
        </p:nvSpPr>
        <p:spPr>
          <a:xfrm>
            <a:off x="680321" y="2336873"/>
            <a:ext cx="6164979" cy="3975027"/>
          </a:xfrm>
        </p:spPr>
        <p:txBody>
          <a:bodyPr>
            <a:normAutofit/>
          </a:bodyPr>
          <a:lstStyle/>
          <a:p>
            <a:pPr algn="just"/>
            <a:r>
              <a:rPr lang="it-IT" dirty="0" err="1" smtClean="0"/>
              <a:t>Sergey</a:t>
            </a:r>
            <a:r>
              <a:rPr lang="it-IT" dirty="0" smtClean="0"/>
              <a:t> </a:t>
            </a:r>
            <a:r>
              <a:rPr lang="it-IT" dirty="0" err="1" smtClean="0"/>
              <a:t>Brin</a:t>
            </a:r>
            <a:r>
              <a:rPr lang="it-IT" dirty="0" smtClean="0"/>
              <a:t>, the creator of Google, </a:t>
            </a:r>
            <a:r>
              <a:rPr lang="it-IT" dirty="0" err="1" smtClean="0"/>
              <a:t>started</a:t>
            </a:r>
            <a:r>
              <a:rPr lang="it-IT" dirty="0" smtClean="0"/>
              <a:t> </a:t>
            </a:r>
            <a:r>
              <a:rPr lang="it-IT" dirty="0" err="1" smtClean="0"/>
              <a:t>his</a:t>
            </a:r>
            <a:r>
              <a:rPr lang="it-IT" dirty="0" smtClean="0"/>
              <a:t> </a:t>
            </a:r>
            <a:r>
              <a:rPr lang="it-IT" dirty="0" err="1" smtClean="0"/>
              <a:t>carrer</a:t>
            </a:r>
            <a:r>
              <a:rPr lang="it-IT" dirty="0" smtClean="0"/>
              <a:t> with an online service for </a:t>
            </a:r>
            <a:r>
              <a:rPr lang="it-IT" dirty="0" err="1" smtClean="0"/>
              <a:t>ordering</a:t>
            </a:r>
            <a:r>
              <a:rPr lang="it-IT" dirty="0" smtClean="0"/>
              <a:t> pizza. </a:t>
            </a:r>
            <a:r>
              <a:rPr lang="it-IT" dirty="0"/>
              <a:t>T</a:t>
            </a:r>
            <a:r>
              <a:rPr lang="it-IT" dirty="0" smtClean="0"/>
              <a:t>he iniziative </a:t>
            </a:r>
            <a:r>
              <a:rPr lang="it-IT" dirty="0" err="1" smtClean="0"/>
              <a:t>was</a:t>
            </a:r>
            <a:r>
              <a:rPr lang="it-IT" dirty="0" smtClean="0"/>
              <a:t> a </a:t>
            </a:r>
            <a:r>
              <a:rPr lang="it-IT" dirty="0" err="1" smtClean="0"/>
              <a:t>total</a:t>
            </a:r>
            <a:r>
              <a:rPr lang="it-IT" dirty="0" smtClean="0"/>
              <a:t> </a:t>
            </a:r>
            <a:r>
              <a:rPr lang="it-IT" dirty="0" err="1" smtClean="0"/>
              <a:t>failure</a:t>
            </a:r>
            <a:r>
              <a:rPr lang="it-IT" dirty="0" smtClean="0"/>
              <a:t>, </a:t>
            </a:r>
            <a:r>
              <a:rPr lang="it-IT" dirty="0" err="1" smtClean="0"/>
              <a:t>but</a:t>
            </a:r>
            <a:r>
              <a:rPr lang="it-IT" dirty="0" smtClean="0"/>
              <a:t> </a:t>
            </a:r>
            <a:r>
              <a:rPr lang="it-IT" dirty="0" err="1" smtClean="0"/>
              <a:t>if</a:t>
            </a:r>
            <a:r>
              <a:rPr lang="it-IT" dirty="0" smtClean="0"/>
              <a:t> so no </a:t>
            </a:r>
            <a:r>
              <a:rPr lang="it-IT" dirty="0" err="1" smtClean="0"/>
              <a:t>had</a:t>
            </a:r>
            <a:r>
              <a:rPr lang="it-IT" dirty="0" smtClean="0"/>
              <a:t> </a:t>
            </a:r>
            <a:r>
              <a:rPr lang="it-IT" dirty="0" err="1" smtClean="0"/>
              <a:t>probably</a:t>
            </a:r>
            <a:r>
              <a:rPr lang="it-IT" dirty="0" smtClean="0"/>
              <a:t> </a:t>
            </a:r>
            <a:r>
              <a:rPr lang="it-IT" dirty="0" err="1" smtClean="0"/>
              <a:t>been</a:t>
            </a:r>
            <a:r>
              <a:rPr lang="it-IT" dirty="0" smtClean="0"/>
              <a:t>, </a:t>
            </a:r>
            <a:r>
              <a:rPr lang="it-IT" dirty="0" err="1" smtClean="0"/>
              <a:t>today</a:t>
            </a:r>
            <a:r>
              <a:rPr lang="it-IT" dirty="0" smtClean="0"/>
              <a:t> </a:t>
            </a:r>
            <a:r>
              <a:rPr lang="it-IT" dirty="0" err="1" smtClean="0"/>
              <a:t>we</a:t>
            </a:r>
            <a:r>
              <a:rPr lang="it-IT" dirty="0" smtClean="0"/>
              <a:t> </a:t>
            </a:r>
            <a:r>
              <a:rPr lang="it-IT" dirty="0" err="1" smtClean="0"/>
              <a:t>wouldn’t</a:t>
            </a:r>
            <a:r>
              <a:rPr lang="it-IT" dirty="0" smtClean="0"/>
              <a:t> </a:t>
            </a:r>
            <a:r>
              <a:rPr lang="it-IT" dirty="0" err="1" smtClean="0"/>
              <a:t>have</a:t>
            </a:r>
            <a:r>
              <a:rPr lang="it-IT" dirty="0" smtClean="0"/>
              <a:t> Google!</a:t>
            </a:r>
          </a:p>
          <a:p>
            <a:pPr marL="0" indent="0" algn="just">
              <a:buNone/>
            </a:pPr>
            <a:endParaRPr lang="it-IT" dirty="0" smtClean="0"/>
          </a:p>
          <a:p>
            <a:pPr algn="just"/>
            <a:r>
              <a:rPr lang="it-IT" dirty="0" smtClean="0"/>
              <a:t>The </a:t>
            </a:r>
            <a:r>
              <a:rPr lang="it-IT" dirty="0" err="1" smtClean="0"/>
              <a:t>most</a:t>
            </a:r>
            <a:r>
              <a:rPr lang="it-IT" dirty="0" smtClean="0"/>
              <a:t> </a:t>
            </a:r>
            <a:r>
              <a:rPr lang="it-IT" dirty="0" err="1" smtClean="0"/>
              <a:t>expensive</a:t>
            </a:r>
            <a:r>
              <a:rPr lang="it-IT" dirty="0" smtClean="0"/>
              <a:t> pizza in the world </a:t>
            </a:r>
            <a:r>
              <a:rPr lang="it-IT" dirty="0" err="1" smtClean="0"/>
              <a:t>was</a:t>
            </a:r>
            <a:r>
              <a:rPr lang="it-IT" dirty="0" smtClean="0"/>
              <a:t> </a:t>
            </a:r>
            <a:r>
              <a:rPr lang="it-IT" dirty="0" err="1" smtClean="0"/>
              <a:t>ordered</a:t>
            </a:r>
            <a:r>
              <a:rPr lang="it-IT" dirty="0" smtClean="0"/>
              <a:t> in 2009 from  the </a:t>
            </a:r>
            <a:r>
              <a:rPr lang="it-IT" dirty="0" err="1" smtClean="0"/>
              <a:t>programmer</a:t>
            </a:r>
            <a:r>
              <a:rPr lang="it-IT" dirty="0" smtClean="0"/>
              <a:t> Laszlo </a:t>
            </a:r>
            <a:r>
              <a:rPr lang="it-IT" dirty="0" err="1" smtClean="0"/>
              <a:t>Hanyecz</a:t>
            </a:r>
            <a:r>
              <a:rPr lang="it-IT" dirty="0" smtClean="0"/>
              <a:t>. He </a:t>
            </a:r>
            <a:r>
              <a:rPr lang="it-IT" dirty="0" err="1" smtClean="0"/>
              <a:t>paid</a:t>
            </a:r>
            <a:r>
              <a:rPr lang="it-IT" dirty="0" smtClean="0"/>
              <a:t> </a:t>
            </a:r>
            <a:r>
              <a:rPr lang="it-IT" dirty="0" err="1" smtClean="0"/>
              <a:t>two</a:t>
            </a:r>
            <a:r>
              <a:rPr lang="it-IT" dirty="0" smtClean="0"/>
              <a:t> </a:t>
            </a:r>
            <a:r>
              <a:rPr lang="it-IT" dirty="0" err="1" smtClean="0"/>
              <a:t>pizzas</a:t>
            </a:r>
            <a:r>
              <a:rPr lang="it-IT" dirty="0" smtClean="0"/>
              <a:t> door-to-door 10 000 </a:t>
            </a:r>
            <a:r>
              <a:rPr lang="it-IT" dirty="0" err="1" smtClean="0"/>
              <a:t>bitcoin</a:t>
            </a:r>
            <a:r>
              <a:rPr lang="it-IT" dirty="0" smtClean="0"/>
              <a:t>, </a:t>
            </a:r>
            <a:r>
              <a:rPr lang="it-IT" dirty="0" err="1" smtClean="0"/>
              <a:t>namely</a:t>
            </a:r>
            <a:r>
              <a:rPr lang="it-IT" dirty="0" smtClean="0"/>
              <a:t> 125 </a:t>
            </a:r>
            <a:r>
              <a:rPr lang="it-IT" dirty="0" err="1" smtClean="0"/>
              <a:t>millions</a:t>
            </a:r>
            <a:r>
              <a:rPr lang="it-IT" dirty="0" smtClean="0"/>
              <a:t> of euro.</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9300" y="2285564"/>
            <a:ext cx="2778124" cy="1853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306" y="4589999"/>
            <a:ext cx="3581686" cy="1992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256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0321" y="791328"/>
            <a:ext cx="9613861" cy="1080938"/>
          </a:xfrm>
        </p:spPr>
        <p:txBody>
          <a:bodyPr/>
          <a:lstStyle/>
          <a:p>
            <a:r>
              <a:rPr lang="it-IT" dirty="0"/>
              <a:t>CURIOSITY ABOUT THE </a:t>
            </a:r>
            <a:r>
              <a:rPr lang="it-IT" dirty="0" smtClean="0"/>
              <a:t>PIZZA: IN </a:t>
            </a:r>
            <a:r>
              <a:rPr lang="it-IT" dirty="0" smtClean="0"/>
              <a:t>ITALY…</a:t>
            </a:r>
            <a:endParaRPr lang="it-IT" dirty="0"/>
          </a:p>
        </p:txBody>
      </p:sp>
      <p:sp>
        <p:nvSpPr>
          <p:cNvPr id="3" name="Segnaposto contenuto 2"/>
          <p:cNvSpPr>
            <a:spLocks noGrp="1"/>
          </p:cNvSpPr>
          <p:nvPr>
            <p:ph idx="1"/>
          </p:nvPr>
        </p:nvSpPr>
        <p:spPr>
          <a:xfrm>
            <a:off x="680321" y="2336872"/>
            <a:ext cx="7168279" cy="3911527"/>
          </a:xfrm>
        </p:spPr>
        <p:txBody>
          <a:bodyPr>
            <a:normAutofit lnSpcReduction="10000"/>
          </a:bodyPr>
          <a:lstStyle/>
          <a:p>
            <a:pPr algn="just"/>
            <a:r>
              <a:rPr lang="it-IT" dirty="0" err="1" smtClean="0"/>
              <a:t>What</a:t>
            </a:r>
            <a:r>
              <a:rPr lang="it-IT" dirty="0" smtClean="0"/>
              <a:t> </a:t>
            </a:r>
            <a:r>
              <a:rPr lang="it-IT" dirty="0" err="1" smtClean="0"/>
              <a:t>is</a:t>
            </a:r>
            <a:r>
              <a:rPr lang="it-IT" dirty="0" smtClean="0"/>
              <a:t> the </a:t>
            </a:r>
            <a:r>
              <a:rPr lang="it-IT" dirty="0" err="1" smtClean="0"/>
              <a:t>oldes</a:t>
            </a:r>
            <a:r>
              <a:rPr lang="it-IT" dirty="0" smtClean="0"/>
              <a:t> </a:t>
            </a:r>
            <a:r>
              <a:rPr lang="it-IT" dirty="0" err="1" smtClean="0"/>
              <a:t>type</a:t>
            </a:r>
            <a:r>
              <a:rPr lang="it-IT" dirty="0" smtClean="0"/>
              <a:t> of pizza? </a:t>
            </a:r>
            <a:r>
              <a:rPr lang="it-IT" dirty="0" err="1" smtClean="0"/>
              <a:t>It’s</a:t>
            </a:r>
            <a:r>
              <a:rPr lang="it-IT" dirty="0" smtClean="0"/>
              <a:t> the «marinara pizza», the </a:t>
            </a:r>
            <a:r>
              <a:rPr lang="it-IT" dirty="0" err="1" smtClean="0"/>
              <a:t>most</a:t>
            </a:r>
            <a:r>
              <a:rPr lang="it-IT" dirty="0" smtClean="0"/>
              <a:t> </a:t>
            </a:r>
            <a:r>
              <a:rPr lang="it-IT" dirty="0" err="1" smtClean="0"/>
              <a:t>oldest</a:t>
            </a:r>
            <a:r>
              <a:rPr lang="it-IT" dirty="0" smtClean="0"/>
              <a:t> pizza </a:t>
            </a:r>
            <a:r>
              <a:rPr lang="it-IT" dirty="0" err="1" smtClean="0"/>
              <a:t>between</a:t>
            </a:r>
            <a:r>
              <a:rPr lang="it-IT" dirty="0" smtClean="0"/>
              <a:t> the </a:t>
            </a:r>
            <a:r>
              <a:rPr lang="it-IT" dirty="0" err="1" smtClean="0"/>
              <a:t>red</a:t>
            </a:r>
            <a:r>
              <a:rPr lang="it-IT" dirty="0" smtClean="0"/>
              <a:t> </a:t>
            </a:r>
            <a:r>
              <a:rPr lang="it-IT" dirty="0" err="1" smtClean="0"/>
              <a:t>pizzas</a:t>
            </a:r>
            <a:r>
              <a:rPr lang="it-IT" dirty="0" smtClean="0"/>
              <a:t>. In </a:t>
            </a:r>
            <a:r>
              <a:rPr lang="it-IT" dirty="0" err="1" smtClean="0"/>
              <a:t>it</a:t>
            </a:r>
            <a:r>
              <a:rPr lang="it-IT" dirty="0" smtClean="0"/>
              <a:t> </a:t>
            </a:r>
            <a:r>
              <a:rPr lang="it-IT" dirty="0" err="1" smtClean="0"/>
              <a:t>there</a:t>
            </a:r>
            <a:r>
              <a:rPr lang="it-IT" dirty="0" smtClean="0"/>
              <a:t> are </a:t>
            </a:r>
            <a:r>
              <a:rPr lang="it-IT" dirty="0" err="1" smtClean="0"/>
              <a:t>all</a:t>
            </a:r>
            <a:r>
              <a:rPr lang="it-IT" dirty="0" smtClean="0"/>
              <a:t> </a:t>
            </a:r>
            <a:r>
              <a:rPr lang="it-IT" dirty="0" err="1" smtClean="0"/>
              <a:t>ingredients</a:t>
            </a:r>
            <a:r>
              <a:rPr lang="it-IT" dirty="0" smtClean="0"/>
              <a:t> </a:t>
            </a:r>
            <a:r>
              <a:rPr lang="it-IT" dirty="0" err="1" smtClean="0"/>
              <a:t>used</a:t>
            </a:r>
            <a:r>
              <a:rPr lang="it-IT" dirty="0" smtClean="0"/>
              <a:t> </a:t>
            </a:r>
            <a:r>
              <a:rPr lang="it-IT" dirty="0" err="1" smtClean="0"/>
              <a:t>then</a:t>
            </a:r>
            <a:r>
              <a:rPr lang="it-IT" dirty="0" smtClean="0"/>
              <a:t>: tomato, </a:t>
            </a:r>
            <a:r>
              <a:rPr lang="it-IT" dirty="0" err="1" smtClean="0"/>
              <a:t>garlic</a:t>
            </a:r>
            <a:r>
              <a:rPr lang="it-IT" dirty="0" smtClean="0"/>
              <a:t>, </a:t>
            </a:r>
            <a:r>
              <a:rPr lang="it-IT" dirty="0" err="1" smtClean="0"/>
              <a:t>oregano</a:t>
            </a:r>
            <a:r>
              <a:rPr lang="it-IT" dirty="0" smtClean="0"/>
              <a:t> and olive </a:t>
            </a:r>
            <a:r>
              <a:rPr lang="it-IT" dirty="0" err="1" smtClean="0"/>
              <a:t>oil</a:t>
            </a:r>
            <a:r>
              <a:rPr lang="it-IT" dirty="0" smtClean="0"/>
              <a:t>. The </a:t>
            </a:r>
            <a:r>
              <a:rPr lang="it-IT" dirty="0" err="1" smtClean="0"/>
              <a:t>name</a:t>
            </a:r>
            <a:r>
              <a:rPr lang="it-IT" dirty="0" smtClean="0"/>
              <a:t> </a:t>
            </a:r>
            <a:r>
              <a:rPr lang="it-IT" dirty="0" err="1" smtClean="0"/>
              <a:t>comes</a:t>
            </a:r>
            <a:r>
              <a:rPr lang="it-IT" dirty="0" smtClean="0"/>
              <a:t> from the </a:t>
            </a:r>
            <a:r>
              <a:rPr lang="it-IT" dirty="0" err="1" smtClean="0"/>
              <a:t>fact</a:t>
            </a:r>
            <a:r>
              <a:rPr lang="it-IT" dirty="0" smtClean="0"/>
              <a:t> </a:t>
            </a:r>
            <a:r>
              <a:rPr lang="it-IT" dirty="0" err="1" smtClean="0"/>
              <a:t>that</a:t>
            </a:r>
            <a:r>
              <a:rPr lang="it-IT" dirty="0" smtClean="0"/>
              <a:t> the </a:t>
            </a:r>
            <a:r>
              <a:rPr lang="it-IT" dirty="0" err="1" smtClean="0"/>
              <a:t>sailors</a:t>
            </a:r>
            <a:r>
              <a:rPr lang="it-IT" dirty="0" smtClean="0"/>
              <a:t> </a:t>
            </a:r>
            <a:r>
              <a:rPr lang="it-IT" dirty="0" err="1" smtClean="0"/>
              <a:t>ate</a:t>
            </a:r>
            <a:r>
              <a:rPr lang="it-IT" dirty="0" smtClean="0"/>
              <a:t> </a:t>
            </a:r>
            <a:r>
              <a:rPr lang="it-IT" dirty="0" err="1" smtClean="0"/>
              <a:t>this</a:t>
            </a:r>
            <a:r>
              <a:rPr lang="it-IT" dirty="0" smtClean="0"/>
              <a:t> </a:t>
            </a:r>
            <a:r>
              <a:rPr lang="it-IT" dirty="0" err="1" smtClean="0"/>
              <a:t>dish</a:t>
            </a:r>
            <a:r>
              <a:rPr lang="it-IT" dirty="0" smtClean="0"/>
              <a:t> </a:t>
            </a:r>
            <a:r>
              <a:rPr lang="it-IT" dirty="0" err="1" smtClean="0"/>
              <a:t>when</a:t>
            </a:r>
            <a:r>
              <a:rPr lang="it-IT" dirty="0" smtClean="0"/>
              <a:t> </a:t>
            </a:r>
            <a:r>
              <a:rPr lang="it-IT" dirty="0" err="1" smtClean="0"/>
              <a:t>they</a:t>
            </a:r>
            <a:r>
              <a:rPr lang="it-IT" dirty="0" smtClean="0"/>
              <a:t> come back from the </a:t>
            </a:r>
            <a:r>
              <a:rPr lang="it-IT" dirty="0" err="1" smtClean="0"/>
              <a:t>sea</a:t>
            </a:r>
            <a:r>
              <a:rPr lang="it-IT" dirty="0" smtClean="0"/>
              <a:t>. </a:t>
            </a:r>
            <a:r>
              <a:rPr lang="it-IT" dirty="0" err="1" smtClean="0"/>
              <a:t>Infact</a:t>
            </a:r>
            <a:r>
              <a:rPr lang="it-IT" dirty="0" smtClean="0"/>
              <a:t>, in </a:t>
            </a:r>
            <a:r>
              <a:rPr lang="it-IT" dirty="0" err="1" smtClean="0"/>
              <a:t>italian</a:t>
            </a:r>
            <a:r>
              <a:rPr lang="it-IT" dirty="0" smtClean="0"/>
              <a:t>, «</a:t>
            </a:r>
            <a:r>
              <a:rPr lang="it-IT" dirty="0" err="1" smtClean="0"/>
              <a:t>sea</a:t>
            </a:r>
            <a:r>
              <a:rPr lang="it-IT" dirty="0" smtClean="0"/>
              <a:t>» traslate to «mare» and </a:t>
            </a:r>
            <a:r>
              <a:rPr lang="it-IT" dirty="0" err="1" smtClean="0"/>
              <a:t>it</a:t>
            </a:r>
            <a:r>
              <a:rPr lang="it-IT" dirty="0" smtClean="0"/>
              <a:t> in </a:t>
            </a:r>
            <a:r>
              <a:rPr lang="it-IT" dirty="0" err="1" smtClean="0"/>
              <a:t>very</a:t>
            </a:r>
            <a:r>
              <a:rPr lang="it-IT" dirty="0" smtClean="0"/>
              <a:t> </a:t>
            </a:r>
            <a:r>
              <a:rPr lang="it-IT" dirty="0" err="1" smtClean="0"/>
              <a:t>simal</a:t>
            </a:r>
            <a:r>
              <a:rPr lang="it-IT" dirty="0" smtClean="0"/>
              <a:t> </a:t>
            </a:r>
            <a:r>
              <a:rPr lang="it-IT" dirty="0" err="1" smtClean="0"/>
              <a:t>at</a:t>
            </a:r>
            <a:r>
              <a:rPr lang="it-IT" dirty="0" smtClean="0"/>
              <a:t> the </a:t>
            </a:r>
            <a:r>
              <a:rPr lang="it-IT" dirty="0" err="1" smtClean="0"/>
              <a:t>name</a:t>
            </a:r>
            <a:r>
              <a:rPr lang="it-IT" dirty="0" smtClean="0"/>
              <a:t> of pizza.</a:t>
            </a:r>
          </a:p>
          <a:p>
            <a:pPr marL="0" indent="0" algn="just">
              <a:buNone/>
            </a:pPr>
            <a:endParaRPr lang="it-IT" dirty="0" smtClean="0"/>
          </a:p>
          <a:p>
            <a:pPr algn="just"/>
            <a:r>
              <a:rPr lang="it-IT" dirty="0" smtClean="0"/>
              <a:t>The </a:t>
            </a:r>
            <a:r>
              <a:rPr lang="it-IT" dirty="0" err="1" smtClean="0"/>
              <a:t>firt</a:t>
            </a:r>
            <a:r>
              <a:rPr lang="it-IT" dirty="0" smtClean="0"/>
              <a:t> pizzeria </a:t>
            </a:r>
            <a:r>
              <a:rPr lang="it-IT" dirty="0" err="1" smtClean="0"/>
              <a:t>was</a:t>
            </a:r>
            <a:r>
              <a:rPr lang="it-IT" dirty="0" smtClean="0"/>
              <a:t> </a:t>
            </a:r>
            <a:r>
              <a:rPr lang="it-IT" dirty="0" err="1" smtClean="0"/>
              <a:t>born</a:t>
            </a:r>
            <a:r>
              <a:rPr lang="it-IT" dirty="0" smtClean="0"/>
              <a:t> in </a:t>
            </a:r>
            <a:r>
              <a:rPr lang="it-IT" dirty="0" err="1" smtClean="0"/>
              <a:t>Naples</a:t>
            </a:r>
            <a:r>
              <a:rPr lang="it-IT" dirty="0" smtClean="0"/>
              <a:t> in 1738. The </a:t>
            </a:r>
            <a:r>
              <a:rPr lang="it-IT" dirty="0" err="1" smtClean="0"/>
              <a:t>name’s</a:t>
            </a:r>
            <a:r>
              <a:rPr lang="it-IT" dirty="0" smtClean="0"/>
              <a:t> of </a:t>
            </a:r>
            <a:r>
              <a:rPr lang="it-IT" dirty="0" err="1" smtClean="0"/>
              <a:t>this</a:t>
            </a:r>
            <a:r>
              <a:rPr lang="it-IT" dirty="0" smtClean="0"/>
              <a:t> pizzeria </a:t>
            </a:r>
            <a:r>
              <a:rPr lang="it-IT" dirty="0" err="1" smtClean="0"/>
              <a:t>was</a:t>
            </a:r>
            <a:r>
              <a:rPr lang="it-IT" dirty="0" smtClean="0"/>
              <a:t> «</a:t>
            </a:r>
            <a:r>
              <a:rPr lang="it-IT" dirty="0" err="1" smtClean="0"/>
              <a:t>Port’Alba</a:t>
            </a:r>
            <a:r>
              <a:rPr lang="it-IT" dirty="0" smtClean="0"/>
              <a: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1400" y="2159072"/>
            <a:ext cx="2921242" cy="1949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8096" y="4292635"/>
            <a:ext cx="1847850" cy="2466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66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CURIOSITY ABOUT THE </a:t>
            </a:r>
            <a:r>
              <a:rPr lang="it-IT" dirty="0" smtClean="0"/>
              <a:t>PIZZA: IN </a:t>
            </a:r>
            <a:r>
              <a:rPr lang="it-IT" dirty="0" smtClean="0"/>
              <a:t>THE SPACE…</a:t>
            </a:r>
            <a:endParaRPr lang="it-IT" dirty="0"/>
          </a:p>
        </p:txBody>
      </p:sp>
      <p:sp>
        <p:nvSpPr>
          <p:cNvPr id="3" name="Segnaposto contenuto 2"/>
          <p:cNvSpPr>
            <a:spLocks noGrp="1"/>
          </p:cNvSpPr>
          <p:nvPr>
            <p:ph idx="1"/>
          </p:nvPr>
        </p:nvSpPr>
        <p:spPr>
          <a:xfrm>
            <a:off x="680321" y="2336873"/>
            <a:ext cx="10914779" cy="2501827"/>
          </a:xfrm>
        </p:spPr>
        <p:txBody>
          <a:bodyPr/>
          <a:lstStyle/>
          <a:p>
            <a:pPr algn="just"/>
            <a:r>
              <a:rPr lang="it-IT" dirty="0" smtClean="0"/>
              <a:t>The 3D </a:t>
            </a:r>
            <a:r>
              <a:rPr lang="it-IT" dirty="0" err="1" smtClean="0"/>
              <a:t>printer</a:t>
            </a:r>
            <a:r>
              <a:rPr lang="it-IT" dirty="0" smtClean="0"/>
              <a:t> for </a:t>
            </a:r>
            <a:r>
              <a:rPr lang="it-IT" dirty="0" err="1" smtClean="0"/>
              <a:t>make</a:t>
            </a:r>
            <a:r>
              <a:rPr lang="it-IT" dirty="0" smtClean="0"/>
              <a:t> pizza. The </a:t>
            </a:r>
            <a:r>
              <a:rPr lang="it-IT" dirty="0" err="1" smtClean="0"/>
              <a:t>Anjan</a:t>
            </a:r>
            <a:r>
              <a:rPr lang="it-IT" dirty="0" smtClean="0"/>
              <a:t> </a:t>
            </a:r>
            <a:r>
              <a:rPr lang="it-IT" dirty="0" err="1" smtClean="0"/>
              <a:t>Contractor</a:t>
            </a:r>
            <a:r>
              <a:rPr lang="it-IT" dirty="0" smtClean="0"/>
              <a:t> in Austin, Texas, </a:t>
            </a:r>
            <a:r>
              <a:rPr lang="it-IT" dirty="0" err="1" smtClean="0"/>
              <a:t>has</a:t>
            </a:r>
            <a:r>
              <a:rPr lang="it-IT" dirty="0" smtClean="0"/>
              <a:t> </a:t>
            </a:r>
            <a:r>
              <a:rPr lang="it-IT" dirty="0" err="1" smtClean="0"/>
              <a:t>received</a:t>
            </a:r>
            <a:r>
              <a:rPr lang="it-IT" dirty="0" smtClean="0"/>
              <a:t> 125 000$ from the NASA for create a 3D </a:t>
            </a:r>
            <a:r>
              <a:rPr lang="it-IT" dirty="0" err="1" smtClean="0"/>
              <a:t>printer</a:t>
            </a:r>
            <a:r>
              <a:rPr lang="it-IT" dirty="0" smtClean="0"/>
              <a:t> for </a:t>
            </a:r>
            <a:r>
              <a:rPr lang="it-IT" dirty="0" err="1" smtClean="0"/>
              <a:t>print</a:t>
            </a:r>
            <a:r>
              <a:rPr lang="it-IT" dirty="0" smtClean="0"/>
              <a:t> a pizza. </a:t>
            </a:r>
            <a:r>
              <a:rPr lang="it-IT" dirty="0" err="1" smtClean="0"/>
              <a:t>If</a:t>
            </a:r>
            <a:r>
              <a:rPr lang="it-IT" dirty="0" smtClean="0"/>
              <a:t> </a:t>
            </a:r>
            <a:r>
              <a:rPr lang="it-IT" dirty="0" err="1" smtClean="0"/>
              <a:t>will</a:t>
            </a:r>
            <a:r>
              <a:rPr lang="it-IT" dirty="0" smtClean="0"/>
              <a:t> work, </a:t>
            </a:r>
            <a:r>
              <a:rPr lang="it-IT" dirty="0" err="1" smtClean="0"/>
              <a:t>will</a:t>
            </a:r>
            <a:r>
              <a:rPr lang="it-IT" dirty="0" smtClean="0"/>
              <a:t> be </a:t>
            </a:r>
            <a:r>
              <a:rPr lang="it-IT" dirty="0" err="1" smtClean="0"/>
              <a:t>given</a:t>
            </a:r>
            <a:r>
              <a:rPr lang="it-IT" dirty="0" smtClean="0"/>
              <a:t> to the </a:t>
            </a:r>
            <a:r>
              <a:rPr lang="it-IT" dirty="0" err="1" smtClean="0"/>
              <a:t>astronauts</a:t>
            </a:r>
            <a:r>
              <a:rPr lang="it-IT" dirty="0" smtClean="0"/>
              <a:t>  </a:t>
            </a:r>
            <a:r>
              <a:rPr lang="it-IT" dirty="0" err="1" smtClean="0"/>
              <a:t>committed</a:t>
            </a:r>
            <a:r>
              <a:rPr lang="it-IT" dirty="0" smtClean="0"/>
              <a:t> in some long </a:t>
            </a:r>
            <a:r>
              <a:rPr lang="it-IT" dirty="0" err="1" smtClean="0"/>
              <a:t>space</a:t>
            </a:r>
            <a:r>
              <a:rPr lang="it-IT" dirty="0" smtClean="0"/>
              <a:t> </a:t>
            </a:r>
            <a:r>
              <a:rPr lang="it-IT" dirty="0" err="1" smtClean="0"/>
              <a:t>missions</a:t>
            </a:r>
            <a:r>
              <a:rPr lang="it-IT" dirty="0" smtClean="0"/>
              <a: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222" y="3587786"/>
            <a:ext cx="6276975" cy="282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895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0321" y="2336872"/>
            <a:ext cx="9886079" cy="4178228"/>
          </a:xfrm>
        </p:spPr>
        <p:txBody>
          <a:bodyPr>
            <a:normAutofit/>
          </a:bodyPr>
          <a:lstStyle/>
          <a:p>
            <a:pPr marL="0" indent="0">
              <a:buNone/>
            </a:pPr>
            <a:endParaRPr lang="it-IT" dirty="0" smtClean="0"/>
          </a:p>
          <a:p>
            <a:pPr marL="0" indent="0">
              <a:buNone/>
            </a:pPr>
            <a:endParaRPr lang="it-IT" dirty="0" smtClean="0"/>
          </a:p>
          <a:p>
            <a:endParaRPr lang="it-IT" dirty="0"/>
          </a:p>
        </p:txBody>
      </p:sp>
      <p:sp>
        <p:nvSpPr>
          <p:cNvPr id="4" name="Titolo 1"/>
          <p:cNvSpPr txBox="1">
            <a:spLocks/>
          </p:cNvSpPr>
          <p:nvPr/>
        </p:nvSpPr>
        <p:spPr>
          <a:xfrm>
            <a:off x="275594" y="75876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it-IT" dirty="0" smtClean="0"/>
              <a:t>SITOGRAFIA</a:t>
            </a:r>
            <a:endParaRPr lang="it-IT" dirty="0"/>
          </a:p>
        </p:txBody>
      </p:sp>
      <p:sp>
        <p:nvSpPr>
          <p:cNvPr id="5" name="https://www.pizzanapoletana.org/it/ricetta_pizza_napoletana"/>
          <p:cNvSpPr txBox="1"/>
          <p:nvPr/>
        </p:nvSpPr>
        <p:spPr>
          <a:xfrm>
            <a:off x="4211319" y="2129885"/>
            <a:ext cx="1026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a:solidFill>
                  <a:schemeClr val="accent1">
                    <a:hueOff val="-58336"/>
                    <a:satOff val="-18437"/>
                    <a:lumOff val="14400"/>
                  </a:schemeClr>
                </a:solidFill>
              </a:defRPr>
            </a:lvl1pPr>
          </a:lstStyle>
          <a:p>
            <a:endParaRPr dirty="0"/>
          </a:p>
        </p:txBody>
      </p:sp>
      <p:sp>
        <p:nvSpPr>
          <p:cNvPr id="6" name="http://www.meteoweb.eu/2019/10/forno-a-legna-cancerogeno-pizza/1326567/"/>
          <p:cNvSpPr txBox="1"/>
          <p:nvPr/>
        </p:nvSpPr>
        <p:spPr>
          <a:xfrm>
            <a:off x="3962073" y="5064892"/>
            <a:ext cx="1026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a:solidFill>
                  <a:schemeClr val="accent1">
                    <a:hueOff val="172771"/>
                    <a:lumOff val="-14563"/>
                  </a:schemeClr>
                </a:solidFill>
              </a:defRPr>
            </a:lvl1pPr>
          </a:lstStyle>
          <a:p>
            <a:endParaRPr dirty="0"/>
          </a:p>
        </p:txBody>
      </p:sp>
      <p:sp>
        <p:nvSpPr>
          <p:cNvPr id="7" name="https://www.ebt-trentino.it/formazione/corsi-a-catalogo/la-pizza-napoletana/"/>
          <p:cNvSpPr txBox="1"/>
          <p:nvPr/>
        </p:nvSpPr>
        <p:spPr>
          <a:xfrm>
            <a:off x="4009443" y="5458228"/>
            <a:ext cx="1026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a:solidFill>
                  <a:schemeClr val="accent1">
                    <a:hueOff val="-58336"/>
                    <a:satOff val="-18437"/>
                    <a:lumOff val="14400"/>
                  </a:schemeClr>
                </a:solidFill>
              </a:defRPr>
            </a:lvl1pPr>
          </a:lstStyle>
          <a:p>
            <a:endParaRPr dirty="0"/>
          </a:p>
        </p:txBody>
      </p:sp>
      <p:sp>
        <p:nvSpPr>
          <p:cNvPr id="8" name="https://www.scattidigusto.it/2019/12/22/pizza-pignalosa-mette-la-parola-fine-alla-disfida-canotto-tradizione/"/>
          <p:cNvSpPr txBox="1"/>
          <p:nvPr/>
        </p:nvSpPr>
        <p:spPr>
          <a:xfrm>
            <a:off x="2591488" y="4727305"/>
            <a:ext cx="1026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a:solidFill>
                  <a:schemeClr val="accent1">
                    <a:hueOff val="-58336"/>
                    <a:satOff val="-18437"/>
                    <a:lumOff val="14400"/>
                  </a:schemeClr>
                </a:solidFill>
              </a:defRPr>
            </a:lvl1pPr>
          </a:lstStyle>
          <a:p>
            <a:endParaRPr dirty="0"/>
          </a:p>
        </p:txBody>
      </p:sp>
      <p:sp>
        <p:nvSpPr>
          <p:cNvPr id="9" name="https://www.lacucinaitaliana.it/news/cucina/ricetta-facile-pizza-fatta-in-casa/"/>
          <p:cNvSpPr txBox="1"/>
          <p:nvPr/>
        </p:nvSpPr>
        <p:spPr>
          <a:xfrm>
            <a:off x="3949754" y="4364344"/>
            <a:ext cx="1026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a:solidFill>
                  <a:schemeClr val="accent1">
                    <a:hueOff val="172771"/>
                    <a:lumOff val="-14563"/>
                  </a:schemeClr>
                </a:solidFill>
              </a:defRPr>
            </a:lvl1pPr>
          </a:lstStyle>
          <a:p>
            <a:endParaRPr dirty="0"/>
          </a:p>
        </p:txBody>
      </p:sp>
      <p:sp>
        <p:nvSpPr>
          <p:cNvPr id="10" name="https://2night.it/80c148-/dove-mangiare-la-pizza-fritta-migliore-del-veneto-farlo-senza-freni.html"/>
          <p:cNvSpPr txBox="1"/>
          <p:nvPr/>
        </p:nvSpPr>
        <p:spPr>
          <a:xfrm>
            <a:off x="1924103" y="5989507"/>
            <a:ext cx="1026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
                <a:solidFill>
                  <a:schemeClr val="accent1">
                    <a:hueOff val="172771"/>
                    <a:lumOff val="-14563"/>
                  </a:schemeClr>
                </a:solidFill>
              </a:defRPr>
            </a:lvl1pPr>
          </a:lstStyle>
          <a:p>
            <a:endParaRPr dirty="0"/>
          </a:p>
        </p:txBody>
      </p:sp>
      <p:sp>
        <p:nvSpPr>
          <p:cNvPr id="11" name="CasellaDiTesto 10"/>
          <p:cNvSpPr txBox="1"/>
          <p:nvPr/>
        </p:nvSpPr>
        <p:spPr>
          <a:xfrm>
            <a:off x="275594" y="2129885"/>
            <a:ext cx="10423313" cy="5170646"/>
          </a:xfrm>
          <a:prstGeom prst="rect">
            <a:avLst/>
          </a:prstGeom>
          <a:noFill/>
        </p:spPr>
        <p:txBody>
          <a:bodyPr wrap="square" rtlCol="0">
            <a:spAutoFit/>
          </a:bodyPr>
          <a:lstStyle/>
          <a:p>
            <a:r>
              <a:rPr lang="it-IT" sz="1400" dirty="0">
                <a:solidFill>
                  <a:srgbClr val="FFFFFF"/>
                </a:solidFill>
                <a:hlinkClick r:id="rId2"/>
              </a:rPr>
              <a:t>https://</a:t>
            </a:r>
            <a:r>
              <a:rPr lang="it-IT" sz="1400" dirty="0" smtClean="0">
                <a:solidFill>
                  <a:srgbClr val="FFFFFF"/>
                </a:solidFill>
                <a:hlinkClick r:id="rId2"/>
              </a:rPr>
              <a:t>www.chedonna.it</a:t>
            </a:r>
            <a:endParaRPr lang="it-IT" sz="1400" dirty="0" smtClean="0">
              <a:solidFill>
                <a:srgbClr val="FFFFFF"/>
              </a:solidFill>
            </a:endParaRPr>
          </a:p>
          <a:p>
            <a:r>
              <a:rPr lang="it-IT" sz="1400" dirty="0" smtClean="0">
                <a:solidFill>
                  <a:srgbClr val="FFFFFF"/>
                </a:solidFill>
                <a:hlinkClick r:id="rId3"/>
              </a:rPr>
              <a:t>https://wikipedia.org</a:t>
            </a:r>
            <a:endParaRPr lang="it-IT" sz="1400" dirty="0" smtClean="0">
              <a:solidFill>
                <a:srgbClr val="FFFFFF"/>
              </a:solidFill>
            </a:endParaRPr>
          </a:p>
          <a:p>
            <a:r>
              <a:rPr lang="it-IT" sz="1400" dirty="0" smtClean="0">
                <a:solidFill>
                  <a:srgbClr val="FFFFFF"/>
                </a:solidFill>
                <a:hlinkClick r:id="rId4"/>
              </a:rPr>
              <a:t>https</a:t>
            </a:r>
            <a:r>
              <a:rPr lang="it-IT" sz="1400" dirty="0">
                <a:solidFill>
                  <a:srgbClr val="FFFFFF"/>
                </a:solidFill>
                <a:hlinkClick r:id="rId4"/>
              </a:rPr>
              <a:t>://www.ristorazioneitalianamagazine.it</a:t>
            </a:r>
            <a:endParaRPr lang="it-IT" sz="1400" dirty="0">
              <a:solidFill>
                <a:srgbClr val="FFFFFF"/>
              </a:solidFill>
            </a:endParaRPr>
          </a:p>
          <a:p>
            <a:r>
              <a:rPr lang="it-IT" sz="1400" dirty="0">
                <a:solidFill>
                  <a:srgbClr val="FFFFFF"/>
                </a:solidFill>
                <a:hlinkClick r:id="rId5"/>
              </a:rPr>
              <a:t>https://www.focus.it</a:t>
            </a:r>
            <a:endParaRPr lang="it-IT" sz="1400" dirty="0">
              <a:solidFill>
                <a:srgbClr val="FFFFFF"/>
              </a:solidFill>
            </a:endParaRPr>
          </a:p>
          <a:p>
            <a:r>
              <a:rPr lang="it-IT" sz="1400" dirty="0" smtClean="0">
                <a:solidFill>
                  <a:srgbClr val="FFFFFF"/>
                </a:solidFill>
                <a:hlinkClick r:id="rId6"/>
              </a:rPr>
              <a:t>https</a:t>
            </a:r>
            <a:r>
              <a:rPr lang="it-IT" sz="1400" dirty="0">
                <a:solidFill>
                  <a:srgbClr val="FFFFFF"/>
                </a:solidFill>
                <a:hlinkClick r:id="rId6"/>
              </a:rPr>
              <a:t>://</a:t>
            </a:r>
            <a:r>
              <a:rPr lang="it-IT" sz="1400" dirty="0" smtClean="0">
                <a:solidFill>
                  <a:srgbClr val="FFFFFF"/>
                </a:solidFill>
                <a:hlinkClick r:id="rId6"/>
              </a:rPr>
              <a:t>www.bitconio.net</a:t>
            </a:r>
            <a:endParaRPr lang="it-IT" sz="1400" dirty="0" smtClean="0">
              <a:solidFill>
                <a:srgbClr val="FFFFFF"/>
              </a:solidFill>
            </a:endParaRPr>
          </a:p>
          <a:p>
            <a:r>
              <a:rPr lang="it-IT" sz="1400" dirty="0" smtClean="0">
                <a:solidFill>
                  <a:srgbClr val="FFFFFF"/>
                </a:solidFill>
                <a:hlinkClick r:id="rId7"/>
              </a:rPr>
              <a:t>https://prodotti-tipici-campania.it</a:t>
            </a:r>
            <a:endParaRPr lang="it-IT" sz="1400" dirty="0" smtClean="0">
              <a:solidFill>
                <a:srgbClr val="FFFFFF"/>
              </a:solidFill>
            </a:endParaRPr>
          </a:p>
          <a:p>
            <a:r>
              <a:rPr lang="it-IT" sz="1400" dirty="0" smtClean="0">
                <a:solidFill>
                  <a:srgbClr val="FFFFFF"/>
                </a:solidFill>
                <a:hlinkClick r:id="rId8"/>
              </a:rPr>
              <a:t>https</a:t>
            </a:r>
            <a:r>
              <a:rPr lang="it-IT" sz="1400" dirty="0">
                <a:solidFill>
                  <a:srgbClr val="FFFFFF"/>
                </a:solidFill>
                <a:hlinkClick r:id="rId8"/>
              </a:rPr>
              <a:t>://it.coinnewstelegraph.com</a:t>
            </a:r>
            <a:endParaRPr lang="it-IT" sz="1400" dirty="0">
              <a:solidFill>
                <a:srgbClr val="FFFFFF"/>
              </a:solidFill>
            </a:endParaRPr>
          </a:p>
          <a:p>
            <a:r>
              <a:rPr lang="it-IT" sz="1400" dirty="0">
                <a:solidFill>
                  <a:srgbClr val="FFFFFF"/>
                </a:solidFill>
                <a:hlinkClick r:id="rId9"/>
              </a:rPr>
              <a:t>https://www.tripadvisor.ie</a:t>
            </a:r>
            <a:endParaRPr lang="it-IT" sz="1400" dirty="0">
              <a:solidFill>
                <a:srgbClr val="FFFFFF"/>
              </a:solidFill>
            </a:endParaRPr>
          </a:p>
          <a:p>
            <a:r>
              <a:rPr lang="it-IT" sz="1400" dirty="0">
                <a:solidFill>
                  <a:srgbClr val="FFFFFF"/>
                </a:solidFill>
                <a:hlinkClick r:id="rId10"/>
              </a:rPr>
              <a:t>https://www.vesuviolive.it</a:t>
            </a:r>
            <a:endParaRPr lang="it-IT" sz="1400" dirty="0">
              <a:solidFill>
                <a:srgbClr val="FFFFFF"/>
              </a:solidFill>
            </a:endParaRPr>
          </a:p>
          <a:p>
            <a:r>
              <a:rPr lang="it-IT" sz="1400" dirty="0">
                <a:solidFill>
                  <a:srgbClr val="FFFFFF"/>
                </a:solidFill>
                <a:hlinkClick r:id="rId11"/>
              </a:rPr>
              <a:t>http://www.bergamopost.it</a:t>
            </a:r>
            <a:endParaRPr lang="it-IT" sz="1400" dirty="0">
              <a:solidFill>
                <a:srgbClr val="FFFFFF"/>
              </a:solidFill>
            </a:endParaRPr>
          </a:p>
          <a:p>
            <a:r>
              <a:rPr lang="it-IT" sz="1400" dirty="0">
                <a:solidFill>
                  <a:srgbClr val="FFFFFF"/>
                </a:solidFill>
                <a:hlinkClick r:id="rId12"/>
              </a:rPr>
              <a:t>https://</a:t>
            </a:r>
            <a:r>
              <a:rPr lang="it-IT" sz="1400" dirty="0" smtClean="0">
                <a:solidFill>
                  <a:srgbClr val="FFFFFF"/>
                </a:solidFill>
                <a:hlinkClick r:id="rId12"/>
              </a:rPr>
              <a:t>www.firstonline.info</a:t>
            </a:r>
            <a:endParaRPr lang="it-IT" sz="1400" dirty="0" smtClean="0">
              <a:solidFill>
                <a:srgbClr val="FFFFFF"/>
              </a:solidFill>
            </a:endParaRPr>
          </a:p>
          <a:p>
            <a:r>
              <a:rPr lang="it-IT" sz="1400" dirty="0" smtClean="0">
                <a:solidFill>
                  <a:srgbClr val="FFFFFF"/>
                </a:solidFill>
                <a:hlinkClick r:id="rId13"/>
              </a:rPr>
              <a:t>https://www.m.wikipedia.org/pizza</a:t>
            </a:r>
            <a:endParaRPr lang="it-IT" sz="1400" dirty="0" smtClean="0">
              <a:solidFill>
                <a:srgbClr val="FFFFFF"/>
              </a:solidFill>
            </a:endParaRPr>
          </a:p>
          <a:p>
            <a:r>
              <a:rPr lang="it-IT" sz="1400" dirty="0" smtClean="0">
                <a:solidFill>
                  <a:srgbClr val="FFFFFF"/>
                </a:solidFill>
                <a:hlinkClick r:id="rId14"/>
              </a:rPr>
              <a:t>https://wikipedia.org/Margherita-di-Savoia</a:t>
            </a:r>
            <a:endParaRPr lang="it-IT" sz="1400" dirty="0" smtClean="0">
              <a:solidFill>
                <a:srgbClr val="FFFFFF"/>
              </a:solidFill>
            </a:endParaRPr>
          </a:p>
          <a:p>
            <a:r>
              <a:rPr lang="it-IT" sz="1400" dirty="0" smtClean="0">
                <a:solidFill>
                  <a:srgbClr val="FFFFFF"/>
                </a:solidFill>
                <a:hlinkClick r:id="rId15"/>
              </a:rPr>
              <a:t>https</a:t>
            </a:r>
            <a:r>
              <a:rPr lang="it-IT" sz="1400" dirty="0">
                <a:solidFill>
                  <a:srgbClr val="FFFFFF"/>
                </a:solidFill>
                <a:hlinkClick r:id="rId15"/>
              </a:rPr>
              <a:t>://</a:t>
            </a:r>
            <a:r>
              <a:rPr lang="it-IT" sz="1400" dirty="0" smtClean="0">
                <a:solidFill>
                  <a:srgbClr val="FFFFFF"/>
                </a:solidFill>
                <a:hlinkClick r:id="rId15"/>
              </a:rPr>
              <a:t>www.pizzanapoletana.org</a:t>
            </a:r>
            <a:endParaRPr lang="it-IT" sz="1400" dirty="0" smtClean="0">
              <a:solidFill>
                <a:srgbClr val="FFFFFF"/>
              </a:solidFill>
            </a:endParaRPr>
          </a:p>
          <a:p>
            <a:r>
              <a:rPr lang="it-IT" sz="1400" dirty="0" smtClean="0">
                <a:solidFill>
                  <a:srgbClr val="FFFFFF"/>
                </a:solidFill>
                <a:hlinkClick r:id="rId16"/>
              </a:rPr>
              <a:t>https://biografiaeonline.it/storia-della-pizza-napoletana/</a:t>
            </a:r>
            <a:endParaRPr lang="it-IT" sz="1400" dirty="0" smtClean="0">
              <a:solidFill>
                <a:srgbClr val="FFFFFF"/>
              </a:solidFill>
            </a:endParaRPr>
          </a:p>
          <a:p>
            <a:r>
              <a:rPr lang="it-IT" sz="1400" dirty="0" smtClean="0">
                <a:solidFill>
                  <a:srgbClr val="FFFFFF"/>
                </a:solidFill>
                <a:hlinkClick r:id="rId17"/>
              </a:rPr>
              <a:t>https</a:t>
            </a:r>
            <a:r>
              <a:rPr lang="it-IT" sz="1400" dirty="0">
                <a:solidFill>
                  <a:srgbClr val="FFFFFF"/>
                </a:solidFill>
                <a:hlinkClick r:id="rId17"/>
              </a:rPr>
              <a:t>://</a:t>
            </a:r>
            <a:r>
              <a:rPr lang="it-IT" sz="1400" dirty="0" smtClean="0">
                <a:solidFill>
                  <a:srgbClr val="FFFFFF"/>
                </a:solidFill>
                <a:hlinkClick r:id="rId17"/>
              </a:rPr>
              <a:t>www.pizzanapoletana.org/it/ricetta_pizza_napoletana</a:t>
            </a:r>
            <a:endParaRPr lang="it-IT" sz="1400" dirty="0" smtClean="0">
              <a:solidFill>
                <a:srgbClr val="FFFFFF"/>
              </a:solidFill>
            </a:endParaRPr>
          </a:p>
          <a:p>
            <a:r>
              <a:rPr lang="it-IT" sz="1400" dirty="0" smtClean="0">
                <a:hlinkClick r:id="rId18"/>
              </a:rPr>
              <a:t>https</a:t>
            </a:r>
            <a:r>
              <a:rPr lang="it-IT" sz="1400" dirty="0">
                <a:hlinkClick r:id="rId18"/>
              </a:rPr>
              <a:t>://www.lacucinaitaliana.it/news/cucina/ricetta-facile-pizza-fatta-in-casa</a:t>
            </a:r>
            <a:r>
              <a:rPr lang="it-IT" sz="1400" dirty="0" smtClean="0">
                <a:hlinkClick r:id="rId18"/>
              </a:rPr>
              <a:t>/</a:t>
            </a:r>
            <a:endParaRPr lang="it-IT" sz="1400" dirty="0" smtClean="0"/>
          </a:p>
          <a:p>
            <a:r>
              <a:rPr lang="it-IT" sz="1400" dirty="0" smtClean="0">
                <a:hlinkClick r:id="rId18"/>
              </a:rPr>
              <a:t>https</a:t>
            </a:r>
            <a:r>
              <a:rPr lang="it-IT" sz="1400" dirty="0">
                <a:hlinkClick r:id="rId18"/>
              </a:rPr>
              <a:t>://www.lacucinaitaliana.it/news/cucina/ricetta-facile-pizza-fatta-in-casa</a:t>
            </a:r>
            <a:r>
              <a:rPr lang="it-IT" sz="1400" dirty="0" smtClean="0">
                <a:hlinkClick r:id="rId18"/>
              </a:rPr>
              <a:t>/</a:t>
            </a:r>
            <a:endParaRPr lang="it-IT" sz="1400" dirty="0" smtClean="0"/>
          </a:p>
          <a:p>
            <a:r>
              <a:rPr lang="it-IT" sz="1400" dirty="0" smtClean="0">
                <a:hlinkClick r:id="rId19"/>
              </a:rPr>
              <a:t>http</a:t>
            </a:r>
            <a:r>
              <a:rPr lang="it-IT" sz="1400" dirty="0">
                <a:hlinkClick r:id="rId19"/>
              </a:rPr>
              <a:t>://www.meteoweb.eu/2019/10/forno-a-legna-cancerogeno-pizza/1326567</a:t>
            </a:r>
            <a:r>
              <a:rPr lang="it-IT" sz="1400" dirty="0" smtClean="0">
                <a:hlinkClick r:id="rId19"/>
              </a:rPr>
              <a:t>/</a:t>
            </a:r>
            <a:endParaRPr lang="it-IT" sz="1400" dirty="0" smtClean="0"/>
          </a:p>
          <a:p>
            <a:r>
              <a:rPr lang="it-IT" sz="1400" dirty="0" smtClean="0">
                <a:hlinkClick r:id="rId20"/>
              </a:rPr>
              <a:t>https</a:t>
            </a:r>
            <a:r>
              <a:rPr lang="it-IT" sz="1400" dirty="0">
                <a:hlinkClick r:id="rId20"/>
              </a:rPr>
              <a:t>://www.ebt-trentino.it/formazione/corsi-a-catalogo/la-pizza-napoletana</a:t>
            </a:r>
            <a:r>
              <a:rPr lang="it-IT" sz="1400" dirty="0" smtClean="0">
                <a:hlinkClick r:id="rId20"/>
              </a:rPr>
              <a:t>/</a:t>
            </a:r>
            <a:endParaRPr lang="it-IT" sz="1400" dirty="0" smtClean="0"/>
          </a:p>
          <a:p>
            <a:r>
              <a:rPr lang="it-IT" sz="1400" dirty="0" smtClean="0">
                <a:hlinkClick r:id="rId21"/>
              </a:rPr>
              <a:t>https</a:t>
            </a:r>
            <a:r>
              <a:rPr lang="it-IT" sz="1400" dirty="0">
                <a:hlinkClick r:id="rId21"/>
              </a:rPr>
              <a:t>://2night.it/80c148-/</a:t>
            </a:r>
            <a:r>
              <a:rPr lang="it-IT" sz="1400" dirty="0" smtClean="0">
                <a:hlinkClick r:id="rId21"/>
              </a:rPr>
              <a:t>dove-mangiare-la-pizza-fritta-migliore-del-veneto-farlo-senza-freni.html</a:t>
            </a:r>
            <a:endParaRPr lang="it-IT" sz="1400" dirty="0" smtClean="0"/>
          </a:p>
          <a:p>
            <a:endParaRPr lang="it-IT" dirty="0"/>
          </a:p>
          <a:p>
            <a:endParaRPr lang="it-IT" dirty="0"/>
          </a:p>
        </p:txBody>
      </p:sp>
    </p:spTree>
    <p:extLst>
      <p:ext uri="{BB962C8B-B14F-4D97-AF65-F5344CB8AC3E}">
        <p14:creationId xmlns:p14="http://schemas.microsoft.com/office/powerpoint/2010/main" val="2410885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4121" y="1130300"/>
            <a:ext cx="9613861" cy="812800"/>
          </a:xfrm>
        </p:spPr>
        <p:txBody>
          <a:bodyPr>
            <a:normAutofit fontScale="90000"/>
          </a:bodyPr>
          <a:lstStyle/>
          <a:p>
            <a:r>
              <a:rPr lang="en-US" dirty="0"/>
              <a:t>THE HISTORY OF PIZZA</a:t>
            </a:r>
            <a:br>
              <a:rPr lang="en-US" dirty="0"/>
            </a:br>
            <a:endParaRPr lang="it-IT" dirty="0"/>
          </a:p>
        </p:txBody>
      </p:sp>
      <p:sp>
        <p:nvSpPr>
          <p:cNvPr id="3" name="Segnaposto contenuto 2"/>
          <p:cNvSpPr>
            <a:spLocks noGrp="1"/>
          </p:cNvSpPr>
          <p:nvPr>
            <p:ph idx="1"/>
          </p:nvPr>
        </p:nvSpPr>
        <p:spPr>
          <a:xfrm>
            <a:off x="832721" y="4011296"/>
            <a:ext cx="10762379" cy="2239154"/>
          </a:xfrm>
        </p:spPr>
        <p:txBody>
          <a:bodyPr>
            <a:normAutofit fontScale="92500"/>
          </a:bodyPr>
          <a:lstStyle/>
          <a:p>
            <a:endParaRPr lang="en-US" dirty="0"/>
          </a:p>
          <a:p>
            <a:pPr marL="0" indent="0">
              <a:buNone/>
            </a:pPr>
            <a:r>
              <a:rPr lang="en-US" dirty="0"/>
              <a:t>It was born as a baked focaccia already at the time of the ancient Greeks and Romans, simply by mixing the </a:t>
            </a:r>
            <a:r>
              <a:rPr lang="en-US" dirty="0" smtClean="0"/>
              <a:t>basic ingredients which are water, flour and a pinch of salt.</a:t>
            </a:r>
          </a:p>
          <a:p>
            <a:pPr marL="0" indent="0">
              <a:buNone/>
            </a:pPr>
            <a:r>
              <a:rPr lang="en-US" dirty="0" smtClean="0"/>
              <a:t>The </a:t>
            </a:r>
            <a:r>
              <a:rPr lang="en-US" dirty="0"/>
              <a:t>history of pizza begins to evolve with the discovery of America and the spread of tomatoes in Italy. Since </a:t>
            </a:r>
            <a:r>
              <a:rPr lang="en-US" dirty="0" smtClean="0"/>
              <a:t>then it </a:t>
            </a:r>
            <a:r>
              <a:rPr lang="en-US" dirty="0"/>
              <a:t>has become a fundamental ingredient.</a:t>
            </a:r>
            <a:endParaRPr lang="it-IT" dirty="0"/>
          </a:p>
        </p:txBody>
      </p:sp>
      <p:pic>
        <p:nvPicPr>
          <p:cNvPr id="4" name="Immagine 3"/>
          <p:cNvPicPr>
            <a:picLocks noChangeAspect="1"/>
          </p:cNvPicPr>
          <p:nvPr/>
        </p:nvPicPr>
        <p:blipFill>
          <a:blip r:embed="rId2"/>
          <a:stretch>
            <a:fillRect/>
          </a:stretch>
        </p:blipFill>
        <p:spPr>
          <a:xfrm>
            <a:off x="751858" y="2287298"/>
            <a:ext cx="2590708" cy="1723998"/>
          </a:xfrm>
          <a:prstGeom prst="rect">
            <a:avLst/>
          </a:prstGeom>
        </p:spPr>
      </p:pic>
      <p:pic>
        <p:nvPicPr>
          <p:cNvPr id="5" name="Immagine 4"/>
          <p:cNvPicPr>
            <a:picLocks noChangeAspect="1"/>
          </p:cNvPicPr>
          <p:nvPr/>
        </p:nvPicPr>
        <p:blipFill>
          <a:blip r:embed="rId3"/>
          <a:stretch>
            <a:fillRect/>
          </a:stretch>
        </p:blipFill>
        <p:spPr>
          <a:xfrm>
            <a:off x="8492157" y="2197100"/>
            <a:ext cx="2726252" cy="1814196"/>
          </a:xfrm>
          <a:prstGeom prst="rect">
            <a:avLst/>
          </a:prstGeom>
        </p:spPr>
      </p:pic>
      <p:sp>
        <p:nvSpPr>
          <p:cNvPr id="6" name="Segnaposto contenuto 2"/>
          <p:cNvSpPr txBox="1">
            <a:spLocks/>
          </p:cNvSpPr>
          <p:nvPr/>
        </p:nvSpPr>
        <p:spPr>
          <a:xfrm>
            <a:off x="3871611" y="1943100"/>
            <a:ext cx="3840879" cy="22605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lgn="just">
              <a:buNone/>
            </a:pPr>
            <a:r>
              <a:rPr lang="en-US" dirty="0" smtClean="0"/>
              <a:t>The word pizza was first documented </a:t>
            </a:r>
            <a:r>
              <a:rPr lang="en-US" dirty="0" smtClean="0"/>
              <a:t>in A.D</a:t>
            </a:r>
            <a:r>
              <a:rPr lang="en-US" dirty="0" smtClean="0"/>
              <a:t>. 997 in different parts of </a:t>
            </a:r>
            <a:r>
              <a:rPr lang="en-US" dirty="0" smtClean="0"/>
              <a:t>Central and </a:t>
            </a:r>
            <a:r>
              <a:rPr lang="en-US" dirty="0" smtClean="0"/>
              <a:t>Southern Italy.</a:t>
            </a:r>
          </a:p>
          <a:p>
            <a:pPr marL="0" indent="0" algn="just">
              <a:buNone/>
            </a:pPr>
            <a:r>
              <a:rPr lang="en-US" dirty="0" smtClean="0"/>
              <a:t>We don’t now with certain what are </a:t>
            </a:r>
            <a:r>
              <a:rPr lang="en-US" dirty="0" smtClean="0"/>
              <a:t>the true </a:t>
            </a:r>
            <a:r>
              <a:rPr lang="en-US" dirty="0" smtClean="0"/>
              <a:t>origins of pizza.</a:t>
            </a:r>
          </a:p>
          <a:p>
            <a:endParaRPr lang="en-US" dirty="0" smtClean="0"/>
          </a:p>
        </p:txBody>
      </p:sp>
    </p:spTree>
    <p:extLst>
      <p:ext uri="{BB962C8B-B14F-4D97-AF65-F5344CB8AC3E}">
        <p14:creationId xmlns:p14="http://schemas.microsoft.com/office/powerpoint/2010/main" val="375333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0321" y="1017116"/>
            <a:ext cx="9613861" cy="1080938"/>
          </a:xfrm>
        </p:spPr>
        <p:txBody>
          <a:bodyPr>
            <a:normAutofit/>
          </a:bodyPr>
          <a:lstStyle/>
          <a:p>
            <a:r>
              <a:rPr lang="it-IT" sz="3200" dirty="0" smtClean="0"/>
              <a:t>QUEEN MARGHERITA OF SAVOY</a:t>
            </a:r>
            <a:br>
              <a:rPr lang="it-IT" sz="3200" dirty="0" smtClean="0"/>
            </a:br>
            <a:endParaRPr lang="it-IT" sz="3200" dirty="0"/>
          </a:p>
        </p:txBody>
      </p:sp>
      <p:pic>
        <p:nvPicPr>
          <p:cNvPr id="4" name="Immagine 3"/>
          <p:cNvPicPr>
            <a:picLocks noChangeAspect="1"/>
          </p:cNvPicPr>
          <p:nvPr/>
        </p:nvPicPr>
        <p:blipFill>
          <a:blip r:embed="rId2"/>
          <a:stretch>
            <a:fillRect/>
          </a:stretch>
        </p:blipFill>
        <p:spPr>
          <a:xfrm>
            <a:off x="385793" y="2184379"/>
            <a:ext cx="2577529" cy="3454421"/>
          </a:xfrm>
          <a:prstGeom prst="rect">
            <a:avLst/>
          </a:prstGeom>
        </p:spPr>
      </p:pic>
      <p:sp>
        <p:nvSpPr>
          <p:cNvPr id="6" name="CasellaDiTesto 5"/>
          <p:cNvSpPr txBox="1"/>
          <p:nvPr/>
        </p:nvSpPr>
        <p:spPr>
          <a:xfrm>
            <a:off x="3328251" y="2132023"/>
            <a:ext cx="5814516" cy="2846933"/>
          </a:xfrm>
          <a:prstGeom prst="rect">
            <a:avLst/>
          </a:prstGeom>
          <a:noFill/>
        </p:spPr>
        <p:txBody>
          <a:bodyPr wrap="square" rtlCol="0">
            <a:spAutoFit/>
          </a:bodyPr>
          <a:lstStyle/>
          <a:p>
            <a:r>
              <a:rPr lang="it-IT" sz="1400" dirty="0">
                <a:latin typeface="+mj-lt"/>
                <a:ea typeface="+mj-ea"/>
                <a:cs typeface="+mj-cs"/>
              </a:rPr>
              <a:t>We should wait beyond the mid-1800s to find the first pizza "tomato and mozzarella".</a:t>
            </a:r>
          </a:p>
          <a:p>
            <a:endParaRPr lang="it-IT" sz="1400" dirty="0">
              <a:latin typeface="+mj-lt"/>
              <a:ea typeface="+mj-ea"/>
              <a:cs typeface="+mj-cs"/>
            </a:endParaRPr>
          </a:p>
          <a:p>
            <a:r>
              <a:rPr lang="it-IT" sz="1400" dirty="0">
                <a:latin typeface="+mj-lt"/>
                <a:ea typeface="+mj-ea"/>
                <a:cs typeface="+mj-cs"/>
              </a:rPr>
              <a:t>Although there are several varieties of pizza, it doesofficial approval in 1889, on the occasion of the visit to Naples of the then sovereigns of Italy King Umberto I and Queen Margherita. </a:t>
            </a:r>
          </a:p>
          <a:p>
            <a:endParaRPr lang="it-IT" sz="1400" dirty="0">
              <a:latin typeface="+mj-lt"/>
              <a:ea typeface="+mj-ea"/>
              <a:cs typeface="+mj-cs"/>
            </a:endParaRPr>
          </a:p>
          <a:p>
            <a:r>
              <a:rPr lang="it-IT" sz="1400" dirty="0">
                <a:latin typeface="+mj-lt"/>
                <a:ea typeface="+mj-ea"/>
                <a:cs typeface="+mj-cs"/>
              </a:rPr>
              <a:t>History tells us that Raffaele Esposito, the best pizza maker of the time, made three pizzas for the sovereigns: the Mastunicòla pizza (lard, cheese and basil), the Marinara pizza (tomato, garlic, oil and oregano) and the pizza tomato and mozzarella whose colors deliberately recalled the Italian tricolor (Red, White and </a:t>
            </a:r>
            <a:r>
              <a:rPr lang="it-IT" sz="1100" dirty="0"/>
              <a:t>Green).</a:t>
            </a:r>
          </a:p>
          <a:p>
            <a:endParaRPr lang="it-IT" sz="1100" dirty="0"/>
          </a:p>
        </p:txBody>
      </p:sp>
      <p:pic>
        <p:nvPicPr>
          <p:cNvPr id="7" name="Immagine 6"/>
          <p:cNvPicPr>
            <a:picLocks noChangeAspect="1"/>
          </p:cNvPicPr>
          <p:nvPr/>
        </p:nvPicPr>
        <p:blipFill>
          <a:blip r:embed="rId3"/>
          <a:stretch>
            <a:fillRect/>
          </a:stretch>
        </p:blipFill>
        <p:spPr>
          <a:xfrm>
            <a:off x="9677400" y="3822888"/>
            <a:ext cx="2198633" cy="2625426"/>
          </a:xfrm>
          <a:prstGeom prst="rect">
            <a:avLst/>
          </a:prstGeom>
        </p:spPr>
      </p:pic>
      <p:sp>
        <p:nvSpPr>
          <p:cNvPr id="8" name="CasellaDiTesto 7"/>
          <p:cNvSpPr txBox="1"/>
          <p:nvPr/>
        </p:nvSpPr>
        <p:spPr>
          <a:xfrm>
            <a:off x="3827880" y="5252161"/>
            <a:ext cx="5603615" cy="954107"/>
          </a:xfrm>
          <a:prstGeom prst="rect">
            <a:avLst/>
          </a:prstGeom>
          <a:noFill/>
        </p:spPr>
        <p:txBody>
          <a:bodyPr wrap="square" rtlCol="0">
            <a:spAutoFit/>
          </a:bodyPr>
          <a:lstStyle/>
          <a:p>
            <a:pPr algn="r"/>
            <a:r>
              <a:rPr lang="it-IT" sz="1400" dirty="0"/>
              <a:t>The sovereign appreciated her pizza so much that she wanted to thank and praise the pizza maker in writing. For this reason and to reciprocate Esposito gave the name of the Queen to her culinary creation, which has since been called: </a:t>
            </a:r>
            <a:r>
              <a:rPr lang="it-IT" sz="1400" dirty="0" smtClean="0"/>
              <a:t>«Pizza Margherita»</a:t>
            </a:r>
            <a:endParaRPr lang="it-IT" sz="1400" dirty="0"/>
          </a:p>
        </p:txBody>
      </p:sp>
    </p:spTree>
    <p:extLst>
      <p:ext uri="{BB962C8B-B14F-4D97-AF65-F5344CB8AC3E}">
        <p14:creationId xmlns:p14="http://schemas.microsoft.com/office/powerpoint/2010/main" val="302575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8174" y="997670"/>
            <a:ext cx="9613861" cy="1080938"/>
          </a:xfrm>
        </p:spPr>
        <p:txBody>
          <a:bodyPr>
            <a:normAutofit/>
          </a:bodyPr>
          <a:lstStyle/>
          <a:p>
            <a:r>
              <a:rPr lang="it-IT" sz="3200" dirty="0">
                <a:latin typeface="Chalkboard"/>
                <a:cs typeface="Chalkboard"/>
              </a:rPr>
              <a:t>PIZZA, A WIDESPRAD PRODUCT</a:t>
            </a:r>
            <a:r>
              <a:rPr lang="it-IT" sz="3200" dirty="0">
                <a:solidFill>
                  <a:srgbClr val="AA2B1E"/>
                </a:solidFill>
                <a:latin typeface="Chalkboard"/>
                <a:cs typeface="Chalkboard"/>
              </a:rPr>
              <a:t/>
            </a:r>
            <a:br>
              <a:rPr lang="it-IT" sz="3200" dirty="0">
                <a:solidFill>
                  <a:srgbClr val="AA2B1E"/>
                </a:solidFill>
                <a:latin typeface="Chalkboard"/>
                <a:cs typeface="Chalkboard"/>
              </a:rPr>
            </a:br>
            <a:endParaRPr lang="it-IT" sz="3200" dirty="0"/>
          </a:p>
        </p:txBody>
      </p:sp>
      <p:sp>
        <p:nvSpPr>
          <p:cNvPr id="4" name="Titolo 1"/>
          <p:cNvSpPr txBox="1">
            <a:spLocks/>
          </p:cNvSpPr>
          <p:nvPr/>
        </p:nvSpPr>
        <p:spPr>
          <a:xfrm>
            <a:off x="1095023" y="817583"/>
            <a:ext cx="6965245" cy="10062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it-IT" sz="3200" dirty="0">
              <a:solidFill>
                <a:srgbClr val="AA2B1E"/>
              </a:solidFill>
              <a:latin typeface="Chalkboard"/>
              <a:cs typeface="Chalkboard"/>
            </a:endParaRPr>
          </a:p>
        </p:txBody>
      </p:sp>
      <p:sp>
        <p:nvSpPr>
          <p:cNvPr id="5" name="Segnaposto contenuto 2"/>
          <p:cNvSpPr txBox="1">
            <a:spLocks/>
          </p:cNvSpPr>
          <p:nvPr/>
        </p:nvSpPr>
        <p:spPr>
          <a:xfrm>
            <a:off x="854074" y="2147807"/>
            <a:ext cx="10373035" cy="10364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buFont typeface="Arial" panose="020B0604020202020204" pitchFamily="34" charset="0"/>
              <a:buNone/>
            </a:pPr>
            <a:r>
              <a:rPr lang="it-IT" sz="1800" dirty="0" err="1" smtClean="0"/>
              <a:t>After</a:t>
            </a:r>
            <a:r>
              <a:rPr lang="it-IT" sz="1800" dirty="0" smtClean="0"/>
              <a:t> </a:t>
            </a:r>
            <a:r>
              <a:rPr lang="it-IT" sz="1800" dirty="0"/>
              <a:t>the success </a:t>
            </a:r>
            <a:r>
              <a:rPr lang="it-IT" sz="1800" dirty="0" err="1"/>
              <a:t>achieved</a:t>
            </a:r>
            <a:r>
              <a:rPr lang="it-IT" sz="1800" dirty="0"/>
              <a:t> </a:t>
            </a:r>
            <a:r>
              <a:rPr lang="it-IT" sz="1800" dirty="0" smtClean="0"/>
              <a:t>in </a:t>
            </a:r>
            <a:r>
              <a:rPr lang="it-IT" sz="1800" dirty="0" err="1" smtClean="0"/>
              <a:t>Naples</a:t>
            </a:r>
            <a:r>
              <a:rPr lang="it-IT" sz="1800" dirty="0" smtClean="0"/>
              <a:t>, the </a:t>
            </a:r>
            <a:r>
              <a:rPr lang="it-IT" sz="1800" dirty="0" err="1" smtClean="0"/>
              <a:t>real</a:t>
            </a:r>
            <a:r>
              <a:rPr lang="it-IT" sz="1800" dirty="0" smtClean="0"/>
              <a:t> </a:t>
            </a:r>
            <a:r>
              <a:rPr lang="it-IT" sz="1800" dirty="0" err="1" smtClean="0"/>
              <a:t>Neapolitan</a:t>
            </a:r>
            <a:r>
              <a:rPr lang="it-IT" sz="1800" dirty="0" smtClean="0"/>
              <a:t> pizza "</a:t>
            </a:r>
            <a:r>
              <a:rPr lang="it-IT" sz="1800" dirty="0" err="1" smtClean="0"/>
              <a:t>expatriation</a:t>
            </a:r>
            <a:r>
              <a:rPr lang="it-IT" sz="1800" dirty="0" smtClean="0"/>
              <a:t>" to </a:t>
            </a:r>
            <a:r>
              <a:rPr lang="it-IT" sz="1800" dirty="0" err="1" smtClean="0"/>
              <a:t>conquer</a:t>
            </a:r>
            <a:r>
              <a:rPr lang="it-IT" sz="1800" dirty="0" smtClean="0"/>
              <a:t> first </a:t>
            </a:r>
            <a:r>
              <a:rPr lang="it-IT" sz="1800" dirty="0" err="1" smtClean="0"/>
              <a:t>all</a:t>
            </a:r>
            <a:r>
              <a:rPr lang="it-IT" sz="1800" dirty="0" smtClean="0"/>
              <a:t> of </a:t>
            </a:r>
            <a:r>
              <a:rPr lang="it-IT" sz="1800" dirty="0" err="1" smtClean="0"/>
              <a:t>Italy</a:t>
            </a:r>
            <a:r>
              <a:rPr lang="it-IT" sz="1800" dirty="0" smtClean="0"/>
              <a:t> and </a:t>
            </a:r>
            <a:r>
              <a:rPr lang="it-IT" sz="1800" dirty="0" err="1" smtClean="0"/>
              <a:t>then</a:t>
            </a:r>
            <a:r>
              <a:rPr lang="it-IT" sz="1800" dirty="0" smtClean="0"/>
              <a:t> the </a:t>
            </a:r>
            <a:r>
              <a:rPr lang="it-IT" sz="1800" dirty="0" err="1" smtClean="0"/>
              <a:t>rest</a:t>
            </a:r>
            <a:r>
              <a:rPr lang="it-IT" sz="1800" dirty="0" smtClean="0"/>
              <a:t> of the world. </a:t>
            </a:r>
            <a:r>
              <a:rPr lang="it-IT" sz="1800" dirty="0" err="1" smtClean="0"/>
              <a:t>Now</a:t>
            </a:r>
            <a:r>
              <a:rPr lang="it-IT" sz="1800" dirty="0" smtClean="0"/>
              <a:t> </a:t>
            </a:r>
            <a:r>
              <a:rPr lang="it-IT" sz="1800" dirty="0" err="1" smtClean="0"/>
              <a:t>that</a:t>
            </a:r>
            <a:r>
              <a:rPr lang="it-IT" sz="1800" dirty="0" smtClean="0"/>
              <a:t> pizza </a:t>
            </a:r>
            <a:r>
              <a:rPr lang="it-IT" sz="1800" dirty="0" err="1" smtClean="0"/>
              <a:t>is</a:t>
            </a:r>
            <a:r>
              <a:rPr lang="it-IT" sz="1800" dirty="0" smtClean="0"/>
              <a:t> so common </a:t>
            </a:r>
            <a:r>
              <a:rPr lang="it-IT" sz="1800" dirty="0" err="1" smtClean="0"/>
              <a:t>there</a:t>
            </a:r>
            <a:r>
              <a:rPr lang="it-IT" sz="1800" dirty="0" smtClean="0"/>
              <a:t> </a:t>
            </a:r>
            <a:r>
              <a:rPr lang="it-IT" sz="1800" dirty="0" err="1" smtClean="0"/>
              <a:t>is</a:t>
            </a:r>
            <a:r>
              <a:rPr lang="it-IT" sz="1800" dirty="0" smtClean="0"/>
              <a:t> a big </a:t>
            </a:r>
            <a:r>
              <a:rPr lang="it-IT" sz="1800" dirty="0" err="1" smtClean="0"/>
              <a:t>risk</a:t>
            </a:r>
            <a:r>
              <a:rPr lang="it-IT" sz="1800" dirty="0" smtClean="0"/>
              <a:t>! </a:t>
            </a:r>
            <a:r>
              <a:rPr lang="it-IT" sz="1800" dirty="0" err="1" smtClean="0"/>
              <a:t>That</a:t>
            </a:r>
            <a:r>
              <a:rPr lang="it-IT" sz="1800" dirty="0" smtClean="0"/>
              <a:t> of </a:t>
            </a:r>
            <a:r>
              <a:rPr lang="it-IT" sz="1800" dirty="0" err="1" smtClean="0"/>
              <a:t>losing</a:t>
            </a:r>
            <a:r>
              <a:rPr lang="it-IT" sz="1800" dirty="0" smtClean="0"/>
              <a:t> the </a:t>
            </a:r>
            <a:r>
              <a:rPr lang="it-IT" sz="1800" dirty="0" err="1" smtClean="0"/>
              <a:t>simplicity</a:t>
            </a:r>
            <a:r>
              <a:rPr lang="it-IT" sz="1800" dirty="0" smtClean="0"/>
              <a:t> and </a:t>
            </a:r>
            <a:r>
              <a:rPr lang="it-IT" sz="1800" dirty="0" err="1" smtClean="0"/>
              <a:t>authenticity</a:t>
            </a:r>
            <a:r>
              <a:rPr lang="it-IT" sz="1800" dirty="0" smtClean="0"/>
              <a:t> of a </a:t>
            </a:r>
            <a:r>
              <a:rPr lang="it-IT" sz="1800" dirty="0" err="1" smtClean="0"/>
              <a:t>product</a:t>
            </a:r>
            <a:r>
              <a:rPr lang="it-IT" sz="1800" dirty="0" smtClean="0"/>
              <a:t> so </a:t>
            </a:r>
            <a:r>
              <a:rPr lang="it-IT" sz="1800" dirty="0" err="1" smtClean="0"/>
              <a:t>widespread</a:t>
            </a:r>
            <a:r>
              <a:rPr lang="it-IT" sz="1800" dirty="0" smtClean="0"/>
              <a:t>.</a:t>
            </a:r>
          </a:p>
          <a:p>
            <a:pPr marL="0" indent="0" algn="just">
              <a:buNone/>
            </a:pPr>
            <a:r>
              <a:rPr lang="it-IT" sz="1800" dirty="0"/>
              <a:t>Pizza </a:t>
            </a:r>
            <a:r>
              <a:rPr lang="it-IT" sz="1800" dirty="0" err="1"/>
              <a:t>has</a:t>
            </a:r>
            <a:r>
              <a:rPr lang="it-IT" sz="1800" dirty="0"/>
              <a:t> </a:t>
            </a:r>
            <a:r>
              <a:rPr lang="it-IT" sz="1800" dirty="0" err="1"/>
              <a:t>become</a:t>
            </a:r>
            <a:r>
              <a:rPr lang="it-IT" sz="1800" dirty="0"/>
              <a:t> a </a:t>
            </a:r>
            <a:r>
              <a:rPr lang="it-IT" sz="1800" dirty="0" err="1"/>
              <a:t>traditional</a:t>
            </a:r>
            <a:r>
              <a:rPr lang="it-IT" sz="1800" dirty="0"/>
              <a:t> </a:t>
            </a:r>
            <a:r>
              <a:rPr lang="it-IT" sz="1800" dirty="0" err="1"/>
              <a:t>specialty</a:t>
            </a:r>
            <a:r>
              <a:rPr lang="it-IT" sz="1800" dirty="0"/>
              <a:t> </a:t>
            </a:r>
            <a:r>
              <a:rPr lang="it-IT" sz="1800" dirty="0" err="1"/>
              <a:t>guaranteed</a:t>
            </a:r>
            <a:r>
              <a:rPr lang="it-IT" sz="1800" dirty="0"/>
              <a:t> by the </a:t>
            </a:r>
            <a:r>
              <a:rPr lang="it-IT" sz="1800" dirty="0" err="1"/>
              <a:t>European</a:t>
            </a:r>
            <a:r>
              <a:rPr lang="it-IT" sz="1800" dirty="0"/>
              <a:t> Union </a:t>
            </a:r>
            <a:r>
              <a:rPr lang="it-IT" sz="1800" dirty="0" err="1"/>
              <a:t>since</a:t>
            </a:r>
            <a:r>
              <a:rPr lang="it-IT" sz="1800" dirty="0"/>
              <a:t> 4 </a:t>
            </a:r>
            <a:r>
              <a:rPr lang="it-IT" sz="1800" dirty="0" err="1"/>
              <a:t>February</a:t>
            </a:r>
            <a:r>
              <a:rPr lang="it-IT" sz="1800" dirty="0"/>
              <a:t> </a:t>
            </a:r>
            <a:r>
              <a:rPr lang="it-IT" sz="1800" dirty="0" smtClean="0"/>
              <a:t>2010 </a:t>
            </a:r>
            <a:r>
              <a:rPr lang="it-IT" sz="1800" dirty="0" err="1" smtClean="0"/>
              <a:t>around</a:t>
            </a:r>
            <a:r>
              <a:rPr lang="it-IT" sz="1800" dirty="0" smtClean="0"/>
              <a:t> </a:t>
            </a:r>
            <a:r>
              <a:rPr lang="it-IT" sz="1800" dirty="0"/>
              <a:t>the world, new </a:t>
            </a:r>
            <a:r>
              <a:rPr lang="it-IT" sz="1800" dirty="0" err="1"/>
              <a:t>types</a:t>
            </a:r>
            <a:r>
              <a:rPr lang="it-IT" sz="1800" dirty="0"/>
              <a:t> of </a:t>
            </a:r>
            <a:r>
              <a:rPr lang="it-IT" sz="1800" dirty="0" err="1"/>
              <a:t>pizzas</a:t>
            </a:r>
            <a:r>
              <a:rPr lang="it-IT" sz="1800" dirty="0"/>
              <a:t> are </a:t>
            </a:r>
            <a:r>
              <a:rPr lang="it-IT" sz="1800" dirty="0" err="1"/>
              <a:t>created</a:t>
            </a:r>
            <a:r>
              <a:rPr lang="it-IT" sz="1800" dirty="0"/>
              <a:t> </a:t>
            </a:r>
            <a:r>
              <a:rPr lang="it-IT" sz="1800" dirty="0" err="1"/>
              <a:t>every</a:t>
            </a:r>
            <a:r>
              <a:rPr lang="it-IT" sz="1800" dirty="0"/>
              <a:t> </a:t>
            </a:r>
            <a:r>
              <a:rPr lang="it-IT" sz="1800" dirty="0" err="1"/>
              <a:t>year</a:t>
            </a:r>
            <a:r>
              <a:rPr lang="it-IT" sz="1800" dirty="0"/>
              <a:t>, with </a:t>
            </a:r>
            <a:r>
              <a:rPr lang="it-IT" sz="1800" dirty="0" err="1"/>
              <a:t>recipes</a:t>
            </a:r>
            <a:r>
              <a:rPr lang="it-IT" sz="1800" dirty="0"/>
              <a:t> </a:t>
            </a:r>
            <a:r>
              <a:rPr lang="it-IT" sz="1800" dirty="0" err="1"/>
              <a:t>that</a:t>
            </a:r>
            <a:r>
              <a:rPr lang="it-IT" sz="1800" dirty="0"/>
              <a:t> </a:t>
            </a:r>
            <a:r>
              <a:rPr lang="it-IT" sz="1800" dirty="0" err="1"/>
              <a:t>move</a:t>
            </a:r>
            <a:r>
              <a:rPr lang="it-IT" sz="1800" dirty="0"/>
              <a:t> </a:t>
            </a:r>
            <a:r>
              <a:rPr lang="it-IT" sz="1800" dirty="0" err="1"/>
              <a:t>further</a:t>
            </a:r>
            <a:r>
              <a:rPr lang="it-IT" sz="1800" dirty="0"/>
              <a:t> and </a:t>
            </a:r>
            <a:r>
              <a:rPr lang="it-IT" sz="1800" dirty="0" err="1"/>
              <a:t>further</a:t>
            </a:r>
            <a:r>
              <a:rPr lang="it-IT" sz="1800" dirty="0"/>
              <a:t> </a:t>
            </a:r>
            <a:r>
              <a:rPr lang="it-IT" sz="1800" dirty="0" err="1"/>
              <a:t>away</a:t>
            </a:r>
            <a:r>
              <a:rPr lang="it-IT" sz="1800" dirty="0"/>
              <a:t> from the </a:t>
            </a:r>
            <a:r>
              <a:rPr lang="it-IT" sz="1800" dirty="0" err="1"/>
              <a:t>original</a:t>
            </a:r>
            <a:r>
              <a:rPr lang="it-IT" sz="1800" dirty="0"/>
              <a:t> </a:t>
            </a:r>
            <a:r>
              <a:rPr lang="it-IT" sz="1800" dirty="0" err="1"/>
              <a:t>one</a:t>
            </a:r>
            <a:r>
              <a:rPr lang="it-IT" sz="1800" dirty="0"/>
              <a:t>.</a:t>
            </a:r>
          </a:p>
          <a:p>
            <a:pPr marL="0" indent="0" algn="just">
              <a:buFont typeface="Arial" panose="020B0604020202020204" pitchFamily="34" charset="0"/>
              <a:buNone/>
            </a:pPr>
            <a:endParaRPr lang="it-IT" sz="1800" dirty="0" smtClean="0"/>
          </a:p>
        </p:txBody>
      </p:sp>
      <p:pic>
        <p:nvPicPr>
          <p:cNvPr id="6" name="Immagine 5"/>
          <p:cNvPicPr>
            <a:picLocks noChangeAspect="1"/>
          </p:cNvPicPr>
          <p:nvPr/>
        </p:nvPicPr>
        <p:blipFill>
          <a:blip r:embed="rId2"/>
          <a:stretch>
            <a:fillRect/>
          </a:stretch>
        </p:blipFill>
        <p:spPr>
          <a:xfrm>
            <a:off x="1556773" y="4123228"/>
            <a:ext cx="2035670" cy="1139975"/>
          </a:xfrm>
          <a:prstGeom prst="rect">
            <a:avLst/>
          </a:prstGeom>
        </p:spPr>
      </p:pic>
      <p:sp>
        <p:nvSpPr>
          <p:cNvPr id="7" name="CasellaDiTesto 6"/>
          <p:cNvSpPr txBox="1"/>
          <p:nvPr/>
        </p:nvSpPr>
        <p:spPr>
          <a:xfrm>
            <a:off x="1323877" y="5222335"/>
            <a:ext cx="2317894" cy="369332"/>
          </a:xfrm>
          <a:prstGeom prst="rect">
            <a:avLst/>
          </a:prstGeom>
          <a:noFill/>
        </p:spPr>
        <p:txBody>
          <a:bodyPr wrap="square" rtlCol="0">
            <a:spAutoFit/>
          </a:bodyPr>
          <a:lstStyle>
            <a:defPPr>
              <a:defRPr lang="en-US"/>
            </a:defPPr>
            <a:lvl1pPr algn="ctr">
              <a:defRPr sz="1600">
                <a:latin typeface="Chalkboard"/>
                <a:cs typeface="Chalkboard"/>
              </a:defRPr>
            </a:lvl1pPr>
          </a:lstStyle>
          <a:p>
            <a:r>
              <a:rPr lang="it-IT" sz="1800" dirty="0">
                <a:latin typeface="+mn-lt"/>
                <a:cs typeface="+mn-cs"/>
              </a:rPr>
              <a:t>pizza </a:t>
            </a:r>
            <a:r>
              <a:rPr lang="it-IT" sz="1800" dirty="0" smtClean="0">
                <a:latin typeface="+mn-lt"/>
                <a:cs typeface="+mn-cs"/>
              </a:rPr>
              <a:t>with </a:t>
            </a:r>
            <a:r>
              <a:rPr lang="it-IT" sz="1800" dirty="0" err="1" smtClean="0">
                <a:latin typeface="+mn-lt"/>
                <a:cs typeface="+mn-cs"/>
              </a:rPr>
              <a:t>pinapple</a:t>
            </a:r>
            <a:endParaRPr lang="it-IT" sz="1800" dirty="0">
              <a:latin typeface="+mn-lt"/>
              <a:cs typeface="+mn-cs"/>
            </a:endParaRPr>
          </a:p>
        </p:txBody>
      </p:sp>
      <p:pic>
        <p:nvPicPr>
          <p:cNvPr id="8" name="Immagine 7"/>
          <p:cNvPicPr>
            <a:picLocks noChangeAspect="1"/>
          </p:cNvPicPr>
          <p:nvPr/>
        </p:nvPicPr>
        <p:blipFill>
          <a:blip r:embed="rId3"/>
          <a:stretch>
            <a:fillRect/>
          </a:stretch>
        </p:blipFill>
        <p:spPr>
          <a:xfrm>
            <a:off x="4980969" y="4083574"/>
            <a:ext cx="1690773" cy="1126055"/>
          </a:xfrm>
          <a:prstGeom prst="rect">
            <a:avLst/>
          </a:prstGeom>
        </p:spPr>
      </p:pic>
      <p:sp>
        <p:nvSpPr>
          <p:cNvPr id="9" name="CasellaDiTesto 8"/>
          <p:cNvSpPr txBox="1"/>
          <p:nvPr/>
        </p:nvSpPr>
        <p:spPr>
          <a:xfrm>
            <a:off x="4702668" y="5209629"/>
            <a:ext cx="2247375" cy="369332"/>
          </a:xfrm>
          <a:prstGeom prst="rect">
            <a:avLst/>
          </a:prstGeom>
          <a:noFill/>
        </p:spPr>
        <p:txBody>
          <a:bodyPr wrap="square" rtlCol="0">
            <a:spAutoFit/>
          </a:bodyPr>
          <a:lstStyle/>
          <a:p>
            <a:pPr algn="ctr"/>
            <a:r>
              <a:rPr lang="it-IT" dirty="0"/>
              <a:t>cheeseburger pizza</a:t>
            </a:r>
          </a:p>
        </p:txBody>
      </p:sp>
      <p:pic>
        <p:nvPicPr>
          <p:cNvPr id="10" name="Immagine 9"/>
          <p:cNvPicPr>
            <a:picLocks noChangeAspect="1"/>
          </p:cNvPicPr>
          <p:nvPr/>
        </p:nvPicPr>
        <p:blipFill>
          <a:blip r:embed="rId4"/>
          <a:stretch>
            <a:fillRect/>
          </a:stretch>
        </p:blipFill>
        <p:spPr>
          <a:xfrm>
            <a:off x="8021983" y="4083574"/>
            <a:ext cx="1518348" cy="1138761"/>
          </a:xfrm>
          <a:prstGeom prst="rect">
            <a:avLst/>
          </a:prstGeom>
        </p:spPr>
      </p:pic>
      <p:sp>
        <p:nvSpPr>
          <p:cNvPr id="11" name="CasellaDiTesto 10"/>
          <p:cNvSpPr txBox="1"/>
          <p:nvPr/>
        </p:nvSpPr>
        <p:spPr>
          <a:xfrm>
            <a:off x="6566703" y="5222335"/>
            <a:ext cx="4444506" cy="646331"/>
          </a:xfrm>
          <a:prstGeom prst="rect">
            <a:avLst/>
          </a:prstGeom>
          <a:noFill/>
        </p:spPr>
        <p:txBody>
          <a:bodyPr wrap="square" rtlCol="0">
            <a:spAutoFit/>
          </a:bodyPr>
          <a:lstStyle/>
          <a:p>
            <a:pPr algn="ctr"/>
            <a:r>
              <a:rPr lang="it-IT" dirty="0"/>
              <a:t>pizza with </a:t>
            </a:r>
            <a:r>
              <a:rPr lang="it-IT" dirty="0" smtClean="0"/>
              <a:t>banana</a:t>
            </a:r>
          </a:p>
          <a:p>
            <a:pPr algn="ctr"/>
            <a:r>
              <a:rPr lang="it-IT" dirty="0" smtClean="0"/>
              <a:t>and </a:t>
            </a:r>
            <a:r>
              <a:rPr lang="it-IT" dirty="0"/>
              <a:t>curry</a:t>
            </a:r>
          </a:p>
        </p:txBody>
      </p:sp>
      <p:sp>
        <p:nvSpPr>
          <p:cNvPr id="12" name="CasellaDiTesto 11"/>
          <p:cNvSpPr txBox="1"/>
          <p:nvPr/>
        </p:nvSpPr>
        <p:spPr>
          <a:xfrm>
            <a:off x="992566" y="5839738"/>
            <a:ext cx="10358165" cy="830997"/>
          </a:xfrm>
          <a:prstGeom prst="rect">
            <a:avLst/>
          </a:prstGeom>
          <a:noFill/>
        </p:spPr>
        <p:txBody>
          <a:bodyPr wrap="square" rtlCol="0">
            <a:spAutoFit/>
          </a:bodyPr>
          <a:lstStyle/>
          <a:p>
            <a:pPr algn="ctr"/>
            <a:r>
              <a:rPr lang="it-IT" sz="2400" dirty="0" smtClean="0"/>
              <a:t>Despite </a:t>
            </a:r>
            <a:r>
              <a:rPr lang="it-IT" sz="2400" dirty="0"/>
              <a:t>all the new variations, the traditional recipe of the best known dish in the world will always remain the </a:t>
            </a:r>
            <a:r>
              <a:rPr lang="it-IT" sz="2400" dirty="0" smtClean="0"/>
              <a:t>best!</a:t>
            </a:r>
            <a:endParaRPr lang="it-IT" sz="2400" dirty="0"/>
          </a:p>
        </p:txBody>
      </p:sp>
    </p:spTree>
    <p:extLst>
      <p:ext uri="{BB962C8B-B14F-4D97-AF65-F5344CB8AC3E}">
        <p14:creationId xmlns:p14="http://schemas.microsoft.com/office/powerpoint/2010/main" val="105536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1000"/>
                                        <p:tgtEl>
                                          <p:spTgt spid="9">
                                            <p:txEl>
                                              <p:pRg st="0" end="0"/>
                                            </p:txEl>
                                          </p:spTgt>
                                        </p:tgtEl>
                                      </p:cBhvr>
                                    </p:animEffect>
                                    <p:anim calcmode="lin" valueType="num">
                                      <p:cBhvr>
                                        <p:cTn id="3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1000"/>
                                        <p:tgtEl>
                                          <p:spTgt spid="11">
                                            <p:txEl>
                                              <p:pRg st="0" end="0"/>
                                            </p:txEl>
                                          </p:spTgt>
                                        </p:tgtEl>
                                      </p:cBhvr>
                                    </p:animEffect>
                                    <p:anim calcmode="lin" valueType="num">
                                      <p:cBhvr>
                                        <p:cTn id="4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1000"/>
                                        <p:tgtEl>
                                          <p:spTgt spid="11">
                                            <p:txEl>
                                              <p:pRg st="1" end="1"/>
                                            </p:txEl>
                                          </p:spTgt>
                                        </p:tgtEl>
                                      </p:cBhvr>
                                    </p:animEffect>
                                    <p:anim calcmode="lin" valueType="num">
                                      <p:cBhvr>
                                        <p:cTn id="5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fade">
                                      <p:cBhvr>
                                        <p:cTn id="5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THE REAL PIZZA </a:t>
            </a:r>
            <a:endParaRPr lang="it-IT" sz="3200" dirty="0"/>
          </a:p>
        </p:txBody>
      </p:sp>
      <p:sp>
        <p:nvSpPr>
          <p:cNvPr id="3" name="Segnaposto contenuto 2"/>
          <p:cNvSpPr>
            <a:spLocks noGrp="1"/>
          </p:cNvSpPr>
          <p:nvPr>
            <p:ph idx="1"/>
          </p:nvPr>
        </p:nvSpPr>
        <p:spPr>
          <a:xfrm>
            <a:off x="680321" y="2251160"/>
            <a:ext cx="11016379" cy="1481617"/>
          </a:xfrm>
        </p:spPr>
        <p:txBody>
          <a:bodyPr/>
          <a:lstStyle/>
          <a:p>
            <a:pPr marL="0" indent="0" algn="ctr">
              <a:buNone/>
              <a:defRPr sz="2600">
                <a:solidFill>
                  <a:schemeClr val="accent3">
                    <a:satOff val="20823"/>
                    <a:lumOff val="10104"/>
                  </a:schemeClr>
                </a:solidFill>
              </a:defRPr>
            </a:pPr>
            <a:r>
              <a:rPr lang="en-US" dirty="0">
                <a:solidFill>
                  <a:srgbClr val="FFFFFF"/>
                </a:solidFill>
              </a:rPr>
              <a:t>Everybody in the world eats and makes pizza but how It is really made.</a:t>
            </a:r>
          </a:p>
          <a:p>
            <a:pPr marL="0" indent="0" algn="ctr">
              <a:buNone/>
              <a:defRPr sz="2600">
                <a:solidFill>
                  <a:schemeClr val="accent3">
                    <a:satOff val="20823"/>
                    <a:lumOff val="10104"/>
                  </a:schemeClr>
                </a:solidFill>
              </a:defRPr>
            </a:pPr>
            <a:r>
              <a:rPr lang="en-US" dirty="0">
                <a:solidFill>
                  <a:srgbClr val="FFFFFF"/>
                </a:solidFill>
              </a:rPr>
              <a:t>Now We Italians </a:t>
            </a:r>
            <a:r>
              <a:rPr lang="en-US" dirty="0" smtClean="0">
                <a:solidFill>
                  <a:srgbClr val="FFFFFF"/>
                </a:solidFill>
              </a:rPr>
              <a:t>speak…</a:t>
            </a:r>
            <a:endParaRPr lang="en-US" dirty="0" smtClean="0">
              <a:solidFill>
                <a:srgbClr val="FFFFFF"/>
              </a:solidFill>
            </a:endParaRPr>
          </a:p>
        </p:txBody>
      </p:sp>
      <p:pic>
        <p:nvPicPr>
          <p:cNvPr id="4" name="Unknown.jpeg" descr="Unknown.jpeg"/>
          <p:cNvPicPr>
            <a:picLocks noChangeAspect="1"/>
          </p:cNvPicPr>
          <p:nvPr/>
        </p:nvPicPr>
        <p:blipFill>
          <a:blip r:embed="rId2">
            <a:extLst/>
          </a:blip>
          <a:stretch>
            <a:fillRect/>
          </a:stretch>
        </p:blipFill>
        <p:spPr>
          <a:xfrm>
            <a:off x="4146080" y="3627990"/>
            <a:ext cx="4084859" cy="2527925"/>
          </a:xfrm>
          <a:prstGeom prst="rect">
            <a:avLst/>
          </a:prstGeom>
          <a:ln w="25400">
            <a:solidFill>
              <a:srgbClr val="6E0D00"/>
            </a:solidFill>
            <a:miter lim="400000"/>
          </a:ln>
        </p:spPr>
      </p:pic>
      <p:sp>
        <p:nvSpPr>
          <p:cNvPr id="5" name="CasellaDiTesto 4"/>
          <p:cNvSpPr txBox="1"/>
          <p:nvPr/>
        </p:nvSpPr>
        <p:spPr>
          <a:xfrm>
            <a:off x="5487251" y="2152207"/>
            <a:ext cx="3022600" cy="1984324"/>
          </a:xfrm>
          <a:prstGeom prst="rect">
            <a:avLst/>
          </a:prstGeom>
          <a:noFill/>
        </p:spPr>
        <p:txBody>
          <a:bodyPr wrap="square" rtlCol="0">
            <a:spAutoFit/>
          </a:bodyPr>
          <a:lstStyle/>
          <a:p>
            <a:endParaRPr lang="it-IT" dirty="0"/>
          </a:p>
        </p:txBody>
      </p:sp>
    </p:spTree>
    <p:extLst>
      <p:ext uri="{BB962C8B-B14F-4D97-AF65-F5344CB8AC3E}">
        <p14:creationId xmlns:p14="http://schemas.microsoft.com/office/powerpoint/2010/main" val="200605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THE ITALIAN PIZZA</a:t>
            </a:r>
            <a:endParaRPr lang="it-IT" sz="3200" dirty="0"/>
          </a:p>
        </p:txBody>
      </p:sp>
      <p:sp>
        <p:nvSpPr>
          <p:cNvPr id="19" name="Segnaposto contenuto 18"/>
          <p:cNvSpPr>
            <a:spLocks noGrp="1"/>
          </p:cNvSpPr>
          <p:nvPr>
            <p:ph sz="half" idx="2"/>
          </p:nvPr>
        </p:nvSpPr>
        <p:spPr>
          <a:xfrm>
            <a:off x="6270148" y="1736104"/>
            <a:ext cx="5517410" cy="2022618"/>
          </a:xfrm>
        </p:spPr>
        <p:txBody>
          <a:bodyPr>
            <a:normAutofit fontScale="25000" lnSpcReduction="20000"/>
          </a:bodyPr>
          <a:lstStyle/>
          <a:p>
            <a:pPr marL="0" indent="0">
              <a:buNone/>
              <a:defRPr sz="1800">
                <a:solidFill>
                  <a:schemeClr val="accent3"/>
                </a:solidFill>
              </a:defRPr>
            </a:pPr>
            <a:endParaRPr lang="it-IT" sz="7200" dirty="0" smtClean="0">
              <a:solidFill>
                <a:srgbClr val="FFFFFF"/>
              </a:solidFill>
            </a:endParaRPr>
          </a:p>
          <a:p>
            <a:pPr marL="0" indent="0">
              <a:buNone/>
              <a:defRPr sz="1800">
                <a:solidFill>
                  <a:schemeClr val="accent3"/>
                </a:solidFill>
              </a:defRPr>
            </a:pPr>
            <a:r>
              <a:rPr lang="it-IT" sz="7200" dirty="0" smtClean="0">
                <a:solidFill>
                  <a:srgbClr val="FFC000"/>
                </a:solidFill>
              </a:rPr>
              <a:t>2) SECOND: THE INGREDIENTS </a:t>
            </a:r>
          </a:p>
          <a:p>
            <a:pPr marL="0" indent="0" algn="just">
              <a:buNone/>
              <a:defRPr sz="1800">
                <a:solidFill>
                  <a:schemeClr val="accent3"/>
                </a:solidFill>
              </a:defRPr>
            </a:pPr>
            <a:r>
              <a:rPr lang="en-US" sz="7200" dirty="0" smtClean="0">
                <a:solidFill>
                  <a:srgbClr val="FFFFFF"/>
                </a:solidFill>
              </a:rPr>
              <a:t>The </a:t>
            </a:r>
            <a:r>
              <a:rPr lang="en-US" sz="7200" dirty="0">
                <a:solidFill>
                  <a:srgbClr val="FFFFFF"/>
                </a:solidFill>
              </a:rPr>
              <a:t>ingredients are </a:t>
            </a:r>
            <a:r>
              <a:rPr lang="en-US" sz="7200" dirty="0" smtClean="0">
                <a:solidFill>
                  <a:srgbClr val="FFFFFF"/>
                </a:solidFill>
              </a:rPr>
              <a:t>few. Water</a:t>
            </a:r>
            <a:r>
              <a:rPr lang="en-US" sz="7200" dirty="0">
                <a:solidFill>
                  <a:srgbClr val="FFFFFF"/>
                </a:solidFill>
              </a:rPr>
              <a:t>, salt, yeast, olive oil, tomato sauce, flour, basil and mozzarella (a typical Italian cheese</a:t>
            </a:r>
            <a:r>
              <a:rPr lang="en-US" sz="7200" dirty="0" smtClean="0">
                <a:solidFill>
                  <a:srgbClr val="FFFFFF"/>
                </a:solidFill>
              </a:rPr>
              <a:t>).</a:t>
            </a:r>
          </a:p>
          <a:p>
            <a:pPr marL="0" indent="0" algn="just">
              <a:buNone/>
              <a:defRPr sz="1800">
                <a:solidFill>
                  <a:schemeClr val="accent3"/>
                </a:solidFill>
              </a:defRPr>
            </a:pPr>
            <a:r>
              <a:rPr lang="en-US" sz="7200" dirty="0" smtClean="0">
                <a:solidFill>
                  <a:srgbClr val="FFFFFF"/>
                </a:solidFill>
              </a:rPr>
              <a:t>There </a:t>
            </a:r>
            <a:r>
              <a:rPr lang="en-US" sz="7200" dirty="0">
                <a:solidFill>
                  <a:srgbClr val="FFFFFF"/>
                </a:solidFill>
              </a:rPr>
              <a:t>are additional elements for the different types of pizza </a:t>
            </a:r>
            <a:r>
              <a:rPr lang="en-US" sz="7200" dirty="0" smtClean="0">
                <a:solidFill>
                  <a:srgbClr val="FFFFFF"/>
                </a:solidFill>
              </a:rPr>
              <a:t>like salami</a:t>
            </a:r>
            <a:r>
              <a:rPr lang="en-US" sz="7200" dirty="0">
                <a:solidFill>
                  <a:srgbClr val="FFFFFF"/>
                </a:solidFill>
              </a:rPr>
              <a:t>, ham, mushrooms, cheese </a:t>
            </a:r>
            <a:r>
              <a:rPr lang="en-US" sz="7200" dirty="0" smtClean="0">
                <a:solidFill>
                  <a:srgbClr val="FFFFFF"/>
                </a:solidFill>
              </a:rPr>
              <a:t>etc. But </a:t>
            </a:r>
            <a:r>
              <a:rPr lang="en-US" sz="7200" dirty="0">
                <a:solidFill>
                  <a:srgbClr val="FFFFFF"/>
                </a:solidFill>
              </a:rPr>
              <a:t>ketchup, mayonnaise, steaks, bread, pasta are </a:t>
            </a:r>
            <a:r>
              <a:rPr lang="en-US" sz="7200" dirty="0" smtClean="0">
                <a:solidFill>
                  <a:srgbClr val="FFFFFF"/>
                </a:solidFill>
              </a:rPr>
              <a:t>prohibited. And </a:t>
            </a:r>
            <a:r>
              <a:rPr lang="en-US" sz="7200" dirty="0">
                <a:solidFill>
                  <a:srgbClr val="FFFFFF"/>
                </a:solidFill>
              </a:rPr>
              <a:t>the evil of the foreign pizza is the pineapple </a:t>
            </a:r>
          </a:p>
          <a:p>
            <a:pPr marL="0" indent="0">
              <a:buNone/>
              <a:defRPr sz="1800">
                <a:solidFill>
                  <a:schemeClr val="accent1">
                    <a:hueOff val="62266"/>
                    <a:lumOff val="-7873"/>
                  </a:schemeClr>
                </a:solidFill>
              </a:defRPr>
            </a:pPr>
            <a:endParaRPr lang="it-IT" sz="7200" dirty="0">
              <a:solidFill>
                <a:srgbClr val="FFFFFF"/>
              </a:solidFill>
            </a:endParaRPr>
          </a:p>
          <a:p>
            <a:endParaRPr lang="it-IT" sz="7200" dirty="0">
              <a:solidFill>
                <a:srgbClr val="FFFFFF"/>
              </a:solidFill>
            </a:endParaRPr>
          </a:p>
        </p:txBody>
      </p:sp>
      <p:sp>
        <p:nvSpPr>
          <p:cNvPr id="21" name="Segnaposto contenuto 20"/>
          <p:cNvSpPr>
            <a:spLocks noGrp="1"/>
          </p:cNvSpPr>
          <p:nvPr>
            <p:ph sz="quarter" idx="4"/>
          </p:nvPr>
        </p:nvSpPr>
        <p:spPr>
          <a:xfrm>
            <a:off x="243519" y="4157898"/>
            <a:ext cx="9506782" cy="1376907"/>
          </a:xfrm>
        </p:spPr>
        <p:txBody>
          <a:bodyPr>
            <a:noAutofit/>
          </a:bodyPr>
          <a:lstStyle/>
          <a:p>
            <a:pPr marL="0" indent="0" defTabSz="457200">
              <a:buNone/>
              <a:defRPr sz="1800">
                <a:solidFill>
                  <a:schemeClr val="accent1">
                    <a:hueOff val="62266"/>
                    <a:lumOff val="-7873"/>
                  </a:schemeClr>
                </a:solidFill>
              </a:defRPr>
            </a:pPr>
            <a:r>
              <a:rPr lang="en-US" sz="1800" dirty="0" smtClean="0">
                <a:solidFill>
                  <a:srgbClr val="FFC000"/>
                </a:solidFill>
              </a:rPr>
              <a:t>3) THIRD: THE ORIGINAL TYPES OF PIZZA</a:t>
            </a:r>
            <a:r>
              <a:rPr lang="en-US" sz="1800" dirty="0" smtClean="0">
                <a:solidFill>
                  <a:srgbClr val="FFFFFF"/>
                </a:solidFill>
              </a:rPr>
              <a:t>                                         </a:t>
            </a:r>
            <a:endParaRPr lang="en-US" sz="1800" dirty="0">
              <a:solidFill>
                <a:srgbClr val="FFFFFF"/>
              </a:solidFill>
            </a:endParaRPr>
          </a:p>
          <a:p>
            <a:pPr marL="0" defTabSz="457200">
              <a:defRPr sz="1800">
                <a:solidFill>
                  <a:schemeClr val="accent1">
                    <a:hueOff val="62266"/>
                    <a:lumOff val="-7873"/>
                  </a:schemeClr>
                </a:solidFill>
              </a:defRPr>
            </a:pPr>
            <a:r>
              <a:rPr lang="en-US" sz="1800" dirty="0">
                <a:solidFill>
                  <a:srgbClr val="FFFFFF"/>
                </a:solidFill>
              </a:rPr>
              <a:t>There aren’t many types of pizza in Italy the most famous are:</a:t>
            </a:r>
          </a:p>
          <a:p>
            <a:pPr marL="0" defTabSz="457200">
              <a:defRPr sz="1800">
                <a:solidFill>
                  <a:schemeClr val="accent1">
                    <a:hueOff val="62266"/>
                    <a:lumOff val="-7873"/>
                  </a:schemeClr>
                </a:solidFill>
              </a:defRPr>
            </a:pPr>
            <a:r>
              <a:rPr lang="en-US" sz="1800" dirty="0">
                <a:solidFill>
                  <a:srgbClr val="FFFFFF"/>
                </a:solidFill>
              </a:rPr>
              <a:t>1-Margherita: without added items</a:t>
            </a:r>
          </a:p>
          <a:p>
            <a:pPr marL="0" defTabSz="457200">
              <a:defRPr sz="1800">
                <a:solidFill>
                  <a:schemeClr val="accent1">
                    <a:hueOff val="62266"/>
                    <a:lumOff val="-7873"/>
                  </a:schemeClr>
                </a:solidFill>
              </a:defRPr>
            </a:pPr>
            <a:r>
              <a:rPr lang="en-US" sz="1800" dirty="0">
                <a:solidFill>
                  <a:srgbClr val="FFFFFF"/>
                </a:solidFill>
              </a:rPr>
              <a:t>2-Marinara: with garlic and anchovies</a:t>
            </a:r>
          </a:p>
          <a:p>
            <a:pPr marL="0" defTabSz="457200">
              <a:defRPr sz="1800">
                <a:solidFill>
                  <a:schemeClr val="accent1">
                    <a:hueOff val="62266"/>
                    <a:lumOff val="-7873"/>
                  </a:schemeClr>
                </a:solidFill>
              </a:defRPr>
            </a:pPr>
            <a:r>
              <a:rPr lang="en-US" sz="1800" dirty="0" smtClean="0">
                <a:solidFill>
                  <a:srgbClr val="FFFFFF"/>
                </a:solidFill>
              </a:rPr>
              <a:t>3-Pizza </a:t>
            </a:r>
            <a:r>
              <a:rPr lang="en-US" sz="1800" dirty="0" err="1" smtClean="0">
                <a:solidFill>
                  <a:srgbClr val="FFFFFF"/>
                </a:solidFill>
              </a:rPr>
              <a:t>Romana</a:t>
            </a:r>
            <a:r>
              <a:rPr lang="en-US" sz="1800" dirty="0" smtClean="0">
                <a:solidFill>
                  <a:srgbClr val="FFFFFF"/>
                </a:solidFill>
              </a:rPr>
              <a:t>: a types of low and crunchy Roman Pizza</a:t>
            </a:r>
          </a:p>
          <a:p>
            <a:pPr marL="0" defTabSz="457200">
              <a:defRPr sz="1800">
                <a:solidFill>
                  <a:schemeClr val="accent1">
                    <a:hueOff val="62266"/>
                    <a:lumOff val="-7873"/>
                  </a:schemeClr>
                </a:solidFill>
              </a:defRPr>
            </a:pPr>
            <a:r>
              <a:rPr lang="en-US" sz="1800" dirty="0" smtClean="0">
                <a:solidFill>
                  <a:srgbClr val="FFFFFF"/>
                </a:solidFill>
              </a:rPr>
              <a:t>4-Calzone</a:t>
            </a:r>
            <a:r>
              <a:rPr lang="en-US" sz="1800" dirty="0">
                <a:solidFill>
                  <a:srgbClr val="FFFFFF"/>
                </a:solidFill>
              </a:rPr>
              <a:t>: a rolled up pizza whit ham, mushrooms, and ricotta </a:t>
            </a:r>
            <a:r>
              <a:rPr lang="en-US" sz="1800" dirty="0">
                <a:solidFill>
                  <a:srgbClr val="FFFFFF"/>
                </a:solidFill>
              </a:rPr>
              <a:t>cheese</a:t>
            </a:r>
          </a:p>
          <a:p>
            <a:pPr marL="0" defTabSz="457200">
              <a:defRPr sz="1800">
                <a:solidFill>
                  <a:schemeClr val="accent1">
                    <a:hueOff val="62266"/>
                    <a:lumOff val="-7873"/>
                  </a:schemeClr>
                </a:solidFill>
              </a:defRPr>
            </a:pPr>
            <a:r>
              <a:rPr lang="en-US" sz="1800" dirty="0">
                <a:solidFill>
                  <a:srgbClr val="FFFFFF"/>
                </a:solidFill>
              </a:rPr>
              <a:t>5-Pizza </a:t>
            </a:r>
            <a:r>
              <a:rPr lang="en-US" sz="1800" dirty="0" err="1">
                <a:solidFill>
                  <a:srgbClr val="FFFFFF"/>
                </a:solidFill>
              </a:rPr>
              <a:t>fritta</a:t>
            </a:r>
            <a:r>
              <a:rPr lang="en-US" sz="1800" dirty="0">
                <a:solidFill>
                  <a:srgbClr val="FFFFFF"/>
                </a:solidFill>
              </a:rPr>
              <a:t>: it is similar to the Calzone but It is fried(in Italian fried is </a:t>
            </a:r>
            <a:r>
              <a:rPr lang="en-US" sz="1800" dirty="0" err="1">
                <a:solidFill>
                  <a:srgbClr val="FFFFFF"/>
                </a:solidFill>
              </a:rPr>
              <a:t>Fritta</a:t>
            </a:r>
            <a:r>
              <a:rPr lang="en-US" sz="1800" dirty="0">
                <a:solidFill>
                  <a:srgbClr val="FFFFFF"/>
                </a:solidFill>
              </a:rPr>
              <a:t>)</a:t>
            </a:r>
            <a:endParaRPr lang="it-IT" sz="1800" dirty="0">
              <a:solidFill>
                <a:srgbClr val="FFFFFF"/>
              </a:solidFill>
            </a:endParaRPr>
          </a:p>
        </p:txBody>
      </p:sp>
      <p:pic>
        <p:nvPicPr>
          <p:cNvPr id="4" name="Unknown-4.jpeg" descr="Unknown-4.jpeg"/>
          <p:cNvPicPr>
            <a:picLocks noChangeAspect="1"/>
          </p:cNvPicPr>
          <p:nvPr/>
        </p:nvPicPr>
        <p:blipFill>
          <a:blip r:embed="rId2">
            <a:extLst/>
          </a:blip>
          <a:stretch>
            <a:fillRect/>
          </a:stretch>
        </p:blipFill>
        <p:spPr>
          <a:xfrm>
            <a:off x="5893448" y="612165"/>
            <a:ext cx="2048319" cy="1363063"/>
          </a:xfrm>
          <a:prstGeom prst="rect">
            <a:avLst/>
          </a:prstGeom>
          <a:ln w="12700">
            <a:miter lim="400000"/>
          </a:ln>
        </p:spPr>
      </p:pic>
      <p:pic>
        <p:nvPicPr>
          <p:cNvPr id="5" name="Unknown.jpeg" descr="Unknown.jpeg"/>
          <p:cNvPicPr>
            <a:picLocks noChangeAspect="1"/>
          </p:cNvPicPr>
          <p:nvPr/>
        </p:nvPicPr>
        <p:blipFill>
          <a:blip r:embed="rId3">
            <a:extLst/>
          </a:blip>
          <a:stretch>
            <a:fillRect/>
          </a:stretch>
        </p:blipFill>
        <p:spPr>
          <a:xfrm>
            <a:off x="7313751" y="4162395"/>
            <a:ext cx="1715102" cy="896280"/>
          </a:xfrm>
          <a:prstGeom prst="rect">
            <a:avLst/>
          </a:prstGeom>
          <a:ln w="12700">
            <a:miter lim="400000"/>
          </a:ln>
        </p:spPr>
      </p:pic>
      <p:pic>
        <p:nvPicPr>
          <p:cNvPr id="6" name="Unknown.jpeg" descr="Unknown.jpeg"/>
          <p:cNvPicPr>
            <a:picLocks noChangeAspect="1"/>
          </p:cNvPicPr>
          <p:nvPr/>
        </p:nvPicPr>
        <p:blipFill>
          <a:blip r:embed="rId4">
            <a:extLst/>
          </a:blip>
          <a:stretch>
            <a:fillRect/>
          </a:stretch>
        </p:blipFill>
        <p:spPr>
          <a:xfrm>
            <a:off x="8171302" y="632299"/>
            <a:ext cx="1886452" cy="1255349"/>
          </a:xfrm>
          <a:prstGeom prst="rect">
            <a:avLst/>
          </a:prstGeom>
          <a:ln w="12700">
            <a:miter lim="400000"/>
          </a:ln>
        </p:spPr>
      </p:pic>
      <p:pic>
        <p:nvPicPr>
          <p:cNvPr id="7" name="images-1.jpeg" descr="images-1.jpeg"/>
          <p:cNvPicPr>
            <a:picLocks noChangeAspect="1"/>
          </p:cNvPicPr>
          <p:nvPr/>
        </p:nvPicPr>
        <p:blipFill>
          <a:blip r:embed="rId5">
            <a:extLst/>
          </a:blip>
          <a:stretch>
            <a:fillRect/>
          </a:stretch>
        </p:blipFill>
        <p:spPr>
          <a:xfrm>
            <a:off x="9395419" y="4170807"/>
            <a:ext cx="1235199" cy="925207"/>
          </a:xfrm>
          <a:prstGeom prst="rect">
            <a:avLst/>
          </a:prstGeom>
          <a:ln w="12700">
            <a:miter lim="400000"/>
          </a:ln>
        </p:spPr>
      </p:pic>
      <p:pic>
        <p:nvPicPr>
          <p:cNvPr id="8" name="8.jpg" descr="8.jpg"/>
          <p:cNvPicPr>
            <a:picLocks noChangeAspect="1"/>
          </p:cNvPicPr>
          <p:nvPr/>
        </p:nvPicPr>
        <p:blipFill>
          <a:blip r:embed="rId6">
            <a:extLst/>
          </a:blip>
          <a:stretch>
            <a:fillRect/>
          </a:stretch>
        </p:blipFill>
        <p:spPr>
          <a:xfrm>
            <a:off x="7941767" y="5230932"/>
            <a:ext cx="1315928" cy="986945"/>
          </a:xfrm>
          <a:prstGeom prst="rect">
            <a:avLst/>
          </a:prstGeom>
          <a:ln w="12700">
            <a:miter lim="400000"/>
          </a:ln>
        </p:spPr>
      </p:pic>
      <p:pic>
        <p:nvPicPr>
          <p:cNvPr id="9" name="images-2.jpeg" descr="images-2.jpeg"/>
          <p:cNvPicPr>
            <a:picLocks noChangeAspect="1"/>
          </p:cNvPicPr>
          <p:nvPr/>
        </p:nvPicPr>
        <p:blipFill>
          <a:blip r:embed="rId7">
            <a:extLst/>
          </a:blip>
          <a:stretch>
            <a:fillRect/>
          </a:stretch>
        </p:blipFill>
        <p:spPr>
          <a:xfrm>
            <a:off x="9492558" y="5618087"/>
            <a:ext cx="1138060" cy="1138060"/>
          </a:xfrm>
          <a:prstGeom prst="rect">
            <a:avLst/>
          </a:prstGeom>
          <a:ln w="12700">
            <a:miter lim="400000"/>
          </a:ln>
        </p:spPr>
      </p:pic>
      <p:pic>
        <p:nvPicPr>
          <p:cNvPr id="10" name="images.jpeg" descr="images.jpeg"/>
          <p:cNvPicPr>
            <a:picLocks noChangeAspect="1"/>
          </p:cNvPicPr>
          <p:nvPr/>
        </p:nvPicPr>
        <p:blipFill>
          <a:blip r:embed="rId8">
            <a:extLst/>
          </a:blip>
          <a:stretch>
            <a:fillRect/>
          </a:stretch>
        </p:blipFill>
        <p:spPr>
          <a:xfrm>
            <a:off x="10778250" y="4474292"/>
            <a:ext cx="1215948" cy="1215949"/>
          </a:xfrm>
          <a:prstGeom prst="rect">
            <a:avLst/>
          </a:prstGeom>
          <a:ln w="12700">
            <a:miter lim="400000"/>
          </a:ln>
        </p:spPr>
      </p:pic>
      <p:sp>
        <p:nvSpPr>
          <p:cNvPr id="23" name="CasellaDiTesto 22"/>
          <p:cNvSpPr txBox="1"/>
          <p:nvPr/>
        </p:nvSpPr>
        <p:spPr>
          <a:xfrm>
            <a:off x="243518" y="1936973"/>
            <a:ext cx="5683729" cy="2031325"/>
          </a:xfrm>
          <a:prstGeom prst="rect">
            <a:avLst/>
          </a:prstGeom>
          <a:noFill/>
        </p:spPr>
        <p:txBody>
          <a:bodyPr wrap="square" rtlCol="0">
            <a:spAutoFit/>
          </a:bodyPr>
          <a:lstStyle/>
          <a:p>
            <a:r>
              <a:rPr lang="it-IT" dirty="0" smtClean="0">
                <a:solidFill>
                  <a:srgbClr val="FFC000"/>
                </a:solidFill>
              </a:rPr>
              <a:t>1) FIRST: THE SHAPE </a:t>
            </a:r>
          </a:p>
          <a:p>
            <a:pPr>
              <a:defRPr sz="1800">
                <a:solidFill>
                  <a:schemeClr val="accent1">
                    <a:hueOff val="62266"/>
                    <a:lumOff val="-7873"/>
                  </a:schemeClr>
                </a:solidFill>
              </a:defRPr>
            </a:pPr>
            <a:r>
              <a:rPr lang="en-US" dirty="0" smtClean="0">
                <a:solidFill>
                  <a:srgbClr val="FFFFFF"/>
                </a:solidFill>
              </a:rPr>
              <a:t>The </a:t>
            </a:r>
            <a:r>
              <a:rPr lang="en-US" dirty="0">
                <a:solidFill>
                  <a:srgbClr val="FFFFFF"/>
                </a:solidFill>
              </a:rPr>
              <a:t>real pizza is round and thick, </a:t>
            </a:r>
          </a:p>
          <a:p>
            <a:pPr>
              <a:defRPr sz="1800">
                <a:solidFill>
                  <a:schemeClr val="accent1">
                    <a:hueOff val="62266"/>
                    <a:lumOff val="-7873"/>
                  </a:schemeClr>
                </a:solidFill>
              </a:defRPr>
            </a:pPr>
            <a:r>
              <a:rPr lang="en-US" dirty="0">
                <a:solidFill>
                  <a:srgbClr val="FFFFFF"/>
                </a:solidFill>
              </a:rPr>
              <a:t>in particular the </a:t>
            </a:r>
            <a:r>
              <a:rPr lang="en-US" dirty="0" smtClean="0">
                <a:solidFill>
                  <a:srgbClr val="FFFFFF"/>
                </a:solidFill>
              </a:rPr>
              <a:t>board (in </a:t>
            </a:r>
            <a:r>
              <a:rPr lang="en-US" dirty="0">
                <a:solidFill>
                  <a:srgbClr val="FFFFFF"/>
                </a:solidFill>
              </a:rPr>
              <a:t>Italian it is called “ </a:t>
            </a:r>
            <a:r>
              <a:rPr lang="en-US" dirty="0" err="1">
                <a:solidFill>
                  <a:srgbClr val="FFFFFF"/>
                </a:solidFill>
              </a:rPr>
              <a:t>Cornicione</a:t>
            </a:r>
            <a:r>
              <a:rPr lang="en-US" dirty="0">
                <a:solidFill>
                  <a:srgbClr val="FFFFFF"/>
                </a:solidFill>
              </a:rPr>
              <a:t>”)</a:t>
            </a:r>
          </a:p>
          <a:p>
            <a:pPr>
              <a:defRPr sz="1800">
                <a:solidFill>
                  <a:schemeClr val="accent1">
                    <a:hueOff val="62266"/>
                    <a:lumOff val="-7873"/>
                  </a:schemeClr>
                </a:solidFill>
              </a:defRPr>
            </a:pPr>
            <a:r>
              <a:rPr lang="en-US" dirty="0">
                <a:solidFill>
                  <a:srgbClr val="FFFFFF"/>
                </a:solidFill>
              </a:rPr>
              <a:t>Is taller than the pizza. </a:t>
            </a:r>
          </a:p>
          <a:p>
            <a:pPr>
              <a:defRPr sz="1800">
                <a:solidFill>
                  <a:schemeClr val="accent1">
                    <a:hueOff val="62266"/>
                    <a:lumOff val="-7873"/>
                  </a:schemeClr>
                </a:solidFill>
              </a:defRPr>
            </a:pPr>
            <a:r>
              <a:rPr lang="en-US" dirty="0">
                <a:solidFill>
                  <a:srgbClr val="FFFFFF"/>
                </a:solidFill>
              </a:rPr>
              <a:t>The diameter mustn’t exceed 30 cm.</a:t>
            </a:r>
          </a:p>
          <a:p>
            <a:pPr>
              <a:defRPr sz="1800">
                <a:solidFill>
                  <a:schemeClr val="accent1">
                    <a:hueOff val="62266"/>
                    <a:lumOff val="-7873"/>
                  </a:schemeClr>
                </a:solidFill>
              </a:defRPr>
            </a:pPr>
            <a:r>
              <a:rPr lang="en-US" dirty="0">
                <a:solidFill>
                  <a:srgbClr val="FFFFFF"/>
                </a:solidFill>
              </a:rPr>
              <a:t>Is important that the pizza is soft and fragrant.</a:t>
            </a:r>
            <a:endParaRPr lang="en-US" dirty="0">
              <a:solidFill>
                <a:srgbClr val="FFFFFF"/>
              </a:solidFill>
            </a:endParaRPr>
          </a:p>
        </p:txBody>
      </p:sp>
      <p:sp>
        <p:nvSpPr>
          <p:cNvPr id="24" name="CasellaDiTesto 23"/>
          <p:cNvSpPr txBox="1"/>
          <p:nvPr/>
        </p:nvSpPr>
        <p:spPr>
          <a:xfrm>
            <a:off x="6975809" y="4158333"/>
            <a:ext cx="623883" cy="369332"/>
          </a:xfrm>
          <a:prstGeom prst="rect">
            <a:avLst/>
          </a:prstGeom>
          <a:noFill/>
        </p:spPr>
        <p:txBody>
          <a:bodyPr wrap="square" rtlCol="0">
            <a:spAutoFit/>
          </a:bodyPr>
          <a:lstStyle/>
          <a:p>
            <a:r>
              <a:rPr lang="it-IT" dirty="0" smtClean="0"/>
              <a:t>1-</a:t>
            </a:r>
            <a:endParaRPr lang="it-IT" dirty="0"/>
          </a:p>
        </p:txBody>
      </p:sp>
      <p:sp>
        <p:nvSpPr>
          <p:cNvPr id="25" name="CasellaDiTesto 24"/>
          <p:cNvSpPr txBox="1"/>
          <p:nvPr/>
        </p:nvSpPr>
        <p:spPr>
          <a:xfrm>
            <a:off x="9086548" y="4151928"/>
            <a:ext cx="623883" cy="369332"/>
          </a:xfrm>
          <a:prstGeom prst="rect">
            <a:avLst/>
          </a:prstGeom>
          <a:noFill/>
        </p:spPr>
        <p:txBody>
          <a:bodyPr wrap="square" rtlCol="0">
            <a:spAutoFit/>
          </a:bodyPr>
          <a:lstStyle/>
          <a:p>
            <a:r>
              <a:rPr lang="it-IT" dirty="0"/>
              <a:t>2</a:t>
            </a:r>
            <a:r>
              <a:rPr lang="it-IT" dirty="0" smtClean="0"/>
              <a:t>-</a:t>
            </a:r>
            <a:endParaRPr lang="it-IT" dirty="0"/>
          </a:p>
        </p:txBody>
      </p:sp>
      <p:sp>
        <p:nvSpPr>
          <p:cNvPr id="26" name="CasellaDiTesto 25"/>
          <p:cNvSpPr txBox="1"/>
          <p:nvPr/>
        </p:nvSpPr>
        <p:spPr>
          <a:xfrm>
            <a:off x="7463357" y="5165473"/>
            <a:ext cx="623883" cy="369332"/>
          </a:xfrm>
          <a:prstGeom prst="rect">
            <a:avLst/>
          </a:prstGeom>
          <a:noFill/>
        </p:spPr>
        <p:txBody>
          <a:bodyPr wrap="square" rtlCol="0">
            <a:spAutoFit/>
          </a:bodyPr>
          <a:lstStyle/>
          <a:p>
            <a:r>
              <a:rPr lang="it-IT" dirty="0" smtClean="0"/>
              <a:t>3-</a:t>
            </a:r>
            <a:endParaRPr lang="it-IT" dirty="0"/>
          </a:p>
        </p:txBody>
      </p:sp>
      <p:sp>
        <p:nvSpPr>
          <p:cNvPr id="27" name="CasellaDiTesto 26"/>
          <p:cNvSpPr txBox="1"/>
          <p:nvPr/>
        </p:nvSpPr>
        <p:spPr>
          <a:xfrm>
            <a:off x="9126418" y="6423173"/>
            <a:ext cx="623883" cy="369332"/>
          </a:xfrm>
          <a:prstGeom prst="rect">
            <a:avLst/>
          </a:prstGeom>
          <a:noFill/>
        </p:spPr>
        <p:txBody>
          <a:bodyPr wrap="square" rtlCol="0">
            <a:spAutoFit/>
          </a:bodyPr>
          <a:lstStyle/>
          <a:p>
            <a:r>
              <a:rPr lang="it-IT" dirty="0"/>
              <a:t>4</a:t>
            </a:r>
            <a:r>
              <a:rPr lang="it-IT" dirty="0" smtClean="0"/>
              <a:t>-</a:t>
            </a:r>
            <a:endParaRPr lang="it-IT" dirty="0"/>
          </a:p>
        </p:txBody>
      </p:sp>
      <p:sp>
        <p:nvSpPr>
          <p:cNvPr id="28" name="CasellaDiTesto 27"/>
          <p:cNvSpPr txBox="1"/>
          <p:nvPr/>
        </p:nvSpPr>
        <p:spPr>
          <a:xfrm>
            <a:off x="10344693" y="5204900"/>
            <a:ext cx="623883" cy="369332"/>
          </a:xfrm>
          <a:prstGeom prst="rect">
            <a:avLst/>
          </a:prstGeom>
          <a:noFill/>
        </p:spPr>
        <p:txBody>
          <a:bodyPr wrap="square" rtlCol="0">
            <a:spAutoFit/>
          </a:bodyPr>
          <a:lstStyle/>
          <a:p>
            <a:r>
              <a:rPr lang="it-IT" dirty="0" smtClean="0"/>
              <a:t>5-</a:t>
            </a:r>
            <a:endParaRPr lang="it-IT" dirty="0"/>
          </a:p>
        </p:txBody>
      </p:sp>
    </p:spTree>
    <p:extLst>
      <p:ext uri="{BB962C8B-B14F-4D97-AF65-F5344CB8AC3E}">
        <p14:creationId xmlns:p14="http://schemas.microsoft.com/office/powerpoint/2010/main" val="35577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fade">
                                      <p:cBhvr>
                                        <p:cTn id="10" dur="500"/>
                                        <p:tgtEl>
                                          <p:spTgt spid="2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fade">
                                      <p:cBhvr>
                                        <p:cTn id="13" dur="500"/>
                                        <p:tgtEl>
                                          <p:spTgt spid="2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xEl>
                                              <p:pRg st="3" end="3"/>
                                            </p:txEl>
                                          </p:spTgt>
                                        </p:tgtEl>
                                        <p:attrNameLst>
                                          <p:attrName>style.visibility</p:attrName>
                                        </p:attrNameLst>
                                      </p:cBhvr>
                                      <p:to>
                                        <p:strVal val="visible"/>
                                      </p:to>
                                    </p:set>
                                    <p:animEffect transition="in" filter="fade">
                                      <p:cBhvr>
                                        <p:cTn id="16" dur="500"/>
                                        <p:tgtEl>
                                          <p:spTgt spid="2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Effect transition="in" filter="fade">
                                      <p:cBhvr>
                                        <p:cTn id="19" dur="500"/>
                                        <p:tgtEl>
                                          <p:spTgt spid="2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xEl>
                                              <p:pRg st="5" end="5"/>
                                            </p:txEl>
                                          </p:spTgt>
                                        </p:tgtEl>
                                        <p:attrNameLst>
                                          <p:attrName>style.visibility</p:attrName>
                                        </p:attrNameLst>
                                      </p:cBhvr>
                                      <p:to>
                                        <p:strVal val="visible"/>
                                      </p:to>
                                    </p:set>
                                    <p:animEffect transition="in" filter="fade">
                                      <p:cBhvr>
                                        <p:cTn id="22" dur="500"/>
                                        <p:tgtEl>
                                          <p:spTgt spid="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1" end="1"/>
                                            </p:txEl>
                                          </p:spTgt>
                                        </p:tgtEl>
                                        <p:attrNameLst>
                                          <p:attrName>style.visibility</p:attrName>
                                        </p:attrNameLst>
                                      </p:cBhvr>
                                      <p:to>
                                        <p:strVal val="visible"/>
                                      </p:to>
                                    </p:set>
                                    <p:animEffect transition="in" filter="fade">
                                      <p:cBhvr>
                                        <p:cTn id="32" dur="500"/>
                                        <p:tgtEl>
                                          <p:spTgt spid="19">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animEffect transition="in" filter="fade">
                                      <p:cBhvr>
                                        <p:cTn id="35" dur="500"/>
                                        <p:tgtEl>
                                          <p:spTgt spid="19">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xEl>
                                              <p:pRg st="3" end="3"/>
                                            </p:txEl>
                                          </p:spTgt>
                                        </p:tgtEl>
                                        <p:attrNameLst>
                                          <p:attrName>style.visibility</p:attrName>
                                        </p:attrNameLst>
                                      </p:cBhvr>
                                      <p:to>
                                        <p:strVal val="visible"/>
                                      </p:to>
                                    </p:set>
                                    <p:animEffect transition="in" filter="fade">
                                      <p:cBhvr>
                                        <p:cTn id="38" dur="500"/>
                                        <p:tgtEl>
                                          <p:spTgt spid="1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xEl>
                                              <p:pRg st="1" end="1"/>
                                            </p:txEl>
                                          </p:spTgt>
                                        </p:tgtEl>
                                        <p:attrNameLst>
                                          <p:attrName>style.visibility</p:attrName>
                                        </p:attrNameLst>
                                      </p:cBhvr>
                                      <p:to>
                                        <p:strVal val="visible"/>
                                      </p:to>
                                    </p:set>
                                    <p:animEffect transition="in" filter="fade">
                                      <p:cBhvr>
                                        <p:cTn id="51" dur="500"/>
                                        <p:tgtEl>
                                          <p:spTgt spid="21">
                                            <p:txEl>
                                              <p:pRg st="1" end="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xEl>
                                              <p:pRg st="2" end="2"/>
                                            </p:txEl>
                                          </p:spTgt>
                                        </p:tgtEl>
                                        <p:attrNameLst>
                                          <p:attrName>style.visibility</p:attrName>
                                        </p:attrNameLst>
                                      </p:cBhvr>
                                      <p:to>
                                        <p:strVal val="visible"/>
                                      </p:to>
                                    </p:set>
                                    <p:animEffect transition="in" filter="fade">
                                      <p:cBhvr>
                                        <p:cTn id="54" dur="500"/>
                                        <p:tgtEl>
                                          <p:spTgt spid="21">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barn(inVertical)">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1">
                                            <p:txEl>
                                              <p:pRg st="3" end="3"/>
                                            </p:txEl>
                                          </p:spTgt>
                                        </p:tgtEl>
                                        <p:attrNameLst>
                                          <p:attrName>style.visibility</p:attrName>
                                        </p:attrNameLst>
                                      </p:cBhvr>
                                      <p:to>
                                        <p:strVal val="visible"/>
                                      </p:to>
                                    </p:set>
                                    <p:animEffect transition="in" filter="fade">
                                      <p:cBhvr>
                                        <p:cTn id="69" dur="500"/>
                                        <p:tgtEl>
                                          <p:spTgt spid="21">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5">
                                            <p:txEl>
                                              <p:pRg st="0" end="0"/>
                                            </p:txEl>
                                          </p:spTgt>
                                        </p:tgtEl>
                                        <p:attrNameLst>
                                          <p:attrName>style.visibility</p:attrName>
                                        </p:attrNameLst>
                                      </p:cBhvr>
                                      <p:to>
                                        <p:strVal val="visible"/>
                                      </p:to>
                                    </p:set>
                                    <p:animEffect transition="in" filter="fade">
                                      <p:cBhvr>
                                        <p:cTn id="74" dur="500"/>
                                        <p:tgtEl>
                                          <p:spTgt spid="25">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barn(inVertical)">
                                      <p:cBhvr>
                                        <p:cTn id="79" dur="5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1">
                                            <p:txEl>
                                              <p:pRg st="4" end="4"/>
                                            </p:txEl>
                                          </p:spTgt>
                                        </p:tgtEl>
                                        <p:attrNameLst>
                                          <p:attrName>style.visibility</p:attrName>
                                        </p:attrNameLst>
                                      </p:cBhvr>
                                      <p:to>
                                        <p:strVal val="visible"/>
                                      </p:to>
                                    </p:set>
                                    <p:animEffect transition="in" filter="fade">
                                      <p:cBhvr>
                                        <p:cTn id="84" dur="500"/>
                                        <p:tgtEl>
                                          <p:spTgt spid="21">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barn(inVertical)">
                                      <p:cBhvr>
                                        <p:cTn id="94" dur="500"/>
                                        <p:tgtEl>
                                          <p:spTgt spid="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1">
                                            <p:txEl>
                                              <p:pRg st="5" end="5"/>
                                            </p:txEl>
                                          </p:spTgt>
                                        </p:tgtEl>
                                        <p:attrNameLst>
                                          <p:attrName>style.visibility</p:attrName>
                                        </p:attrNameLst>
                                      </p:cBhvr>
                                      <p:to>
                                        <p:strVal val="visible"/>
                                      </p:to>
                                    </p:set>
                                    <p:animEffect transition="in" filter="fade">
                                      <p:cBhvr>
                                        <p:cTn id="99" dur="500"/>
                                        <p:tgtEl>
                                          <p:spTgt spid="21">
                                            <p:txEl>
                                              <p:pRg st="5" end="5"/>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7">
                                            <p:txEl>
                                              <p:pRg st="0" end="0"/>
                                            </p:txEl>
                                          </p:spTgt>
                                        </p:tgtEl>
                                        <p:attrNameLst>
                                          <p:attrName>style.visibility</p:attrName>
                                        </p:attrNameLst>
                                      </p:cBhvr>
                                      <p:to>
                                        <p:strVal val="visible"/>
                                      </p:to>
                                    </p:set>
                                    <p:animEffect transition="in" filter="fade">
                                      <p:cBhvr>
                                        <p:cTn id="104" dur="500"/>
                                        <p:tgtEl>
                                          <p:spTgt spid="27">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barn(inVertical)">
                                      <p:cBhvr>
                                        <p:cTn id="109" dur="500"/>
                                        <p:tgtEl>
                                          <p:spTgt spid="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21">
                                            <p:txEl>
                                              <p:pRg st="6" end="6"/>
                                            </p:txEl>
                                          </p:spTgt>
                                        </p:tgtEl>
                                        <p:attrNameLst>
                                          <p:attrName>style.visibility</p:attrName>
                                        </p:attrNameLst>
                                      </p:cBhvr>
                                      <p:to>
                                        <p:strVal val="visible"/>
                                      </p:to>
                                    </p:set>
                                    <p:animEffect transition="in" filter="fade">
                                      <p:cBhvr>
                                        <p:cTn id="114" dur="500"/>
                                        <p:tgtEl>
                                          <p:spTgt spid="21">
                                            <p:txEl>
                                              <p:pRg st="6" end="6"/>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28">
                                            <p:txEl>
                                              <p:pRg st="0" end="0"/>
                                            </p:txEl>
                                          </p:spTgt>
                                        </p:tgtEl>
                                        <p:attrNameLst>
                                          <p:attrName>style.visibility</p:attrName>
                                        </p:attrNameLst>
                                      </p:cBhvr>
                                      <p:to>
                                        <p:strVal val="visible"/>
                                      </p:to>
                                    </p:set>
                                    <p:animEffect transition="in" filter="fade">
                                      <p:cBhvr>
                                        <p:cTn id="119" dur="500"/>
                                        <p:tgtEl>
                                          <p:spTgt spid="28">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nodeType="clickEffect">
                                  <p:stCondLst>
                                    <p:cond delay="0"/>
                                  </p:stCondLst>
                                  <p:childTnLst>
                                    <p:set>
                                      <p:cBhvr>
                                        <p:cTn id="123" dur="1" fill="hold">
                                          <p:stCondLst>
                                            <p:cond delay="0"/>
                                          </p:stCondLst>
                                        </p:cTn>
                                        <p:tgtEl>
                                          <p:spTgt spid="10"/>
                                        </p:tgtEl>
                                        <p:attrNameLst>
                                          <p:attrName>style.visibility</p:attrName>
                                        </p:attrNameLst>
                                      </p:cBhvr>
                                      <p:to>
                                        <p:strVal val="visible"/>
                                      </p:to>
                                    </p:set>
                                    <p:animEffect transition="in" filter="barn(inVertical)">
                                      <p:cBhvr>
                                        <p:cTn id="1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0321" y="778628"/>
            <a:ext cx="9613861" cy="1080938"/>
          </a:xfrm>
        </p:spPr>
        <p:txBody>
          <a:bodyPr>
            <a:normAutofit/>
          </a:bodyPr>
          <a:lstStyle/>
          <a:p>
            <a:r>
              <a:rPr lang="it-IT" sz="3200" dirty="0" smtClean="0"/>
              <a:t>THE PIZZA RECIPE:</a:t>
            </a:r>
            <a:endParaRPr lang="it-IT" sz="3200" dirty="0"/>
          </a:p>
        </p:txBody>
      </p:sp>
      <p:sp>
        <p:nvSpPr>
          <p:cNvPr id="3" name="Segnaposto contenuto 2"/>
          <p:cNvSpPr>
            <a:spLocks noGrp="1"/>
          </p:cNvSpPr>
          <p:nvPr>
            <p:ph idx="1"/>
          </p:nvPr>
        </p:nvSpPr>
        <p:spPr/>
        <p:txBody>
          <a:bodyPr/>
          <a:lstStyle/>
          <a:p>
            <a:pPr marL="0" indent="0" algn="ctr">
              <a:buNone/>
            </a:pPr>
            <a:r>
              <a:rPr lang="en-US" dirty="0"/>
              <a:t>There are some steps to make a traditional Neapolitan Pizza: </a:t>
            </a:r>
          </a:p>
          <a:p>
            <a:pPr marL="0" indent="0" algn="ctr">
              <a:buNone/>
              <a:defRPr>
                <a:solidFill>
                  <a:schemeClr val="accent1">
                    <a:hueOff val="62266"/>
                    <a:lumOff val="-7873"/>
                  </a:schemeClr>
                </a:solidFill>
              </a:defRPr>
            </a:pPr>
            <a:r>
              <a:rPr lang="en-US" dirty="0">
                <a:solidFill>
                  <a:srgbClr val="FFC000"/>
                </a:solidFill>
              </a:rPr>
              <a:t>1) </a:t>
            </a:r>
            <a:r>
              <a:rPr lang="en-US" dirty="0">
                <a:solidFill>
                  <a:srgbClr val="FFFFFF"/>
                </a:solidFill>
              </a:rPr>
              <a:t>The dough </a:t>
            </a:r>
            <a:r>
              <a:rPr lang="en-US" dirty="0" smtClean="0">
                <a:solidFill>
                  <a:srgbClr val="FFFFFF"/>
                </a:solidFill>
              </a:rPr>
              <a:t>( in </a:t>
            </a:r>
            <a:r>
              <a:rPr lang="en-US" dirty="0">
                <a:solidFill>
                  <a:srgbClr val="FFFFFF"/>
                </a:solidFill>
              </a:rPr>
              <a:t>Italian Impasto)</a:t>
            </a:r>
          </a:p>
          <a:p>
            <a:pPr marL="0" indent="0" algn="ctr">
              <a:buNone/>
              <a:defRPr>
                <a:solidFill>
                  <a:schemeClr val="accent3"/>
                </a:solidFill>
              </a:defRPr>
            </a:pPr>
            <a:r>
              <a:rPr lang="en-US" dirty="0">
                <a:solidFill>
                  <a:srgbClr val="FFC000"/>
                </a:solidFill>
              </a:rPr>
              <a:t>2 ) </a:t>
            </a:r>
            <a:r>
              <a:rPr lang="en-US" dirty="0">
                <a:solidFill>
                  <a:srgbClr val="FFFFFF"/>
                </a:solidFill>
              </a:rPr>
              <a:t>The condiments ( in </a:t>
            </a:r>
            <a:r>
              <a:rPr lang="en-US" dirty="0" err="1">
                <a:solidFill>
                  <a:srgbClr val="FFFFFF"/>
                </a:solidFill>
              </a:rPr>
              <a:t>italien</a:t>
            </a:r>
            <a:r>
              <a:rPr lang="en-US" dirty="0">
                <a:solidFill>
                  <a:srgbClr val="FFFFFF"/>
                </a:solidFill>
              </a:rPr>
              <a:t> </a:t>
            </a:r>
            <a:r>
              <a:rPr lang="en-US" dirty="0" err="1">
                <a:solidFill>
                  <a:srgbClr val="FFFFFF"/>
                </a:solidFill>
              </a:rPr>
              <a:t>Condimenti</a:t>
            </a:r>
            <a:r>
              <a:rPr lang="en-US" dirty="0">
                <a:solidFill>
                  <a:srgbClr val="FFFFFF"/>
                </a:solidFill>
              </a:rPr>
              <a:t>) </a:t>
            </a:r>
          </a:p>
          <a:p>
            <a:pPr marL="0" indent="0" algn="ctr">
              <a:buNone/>
              <a:defRPr>
                <a:solidFill>
                  <a:schemeClr val="accent2"/>
                </a:solidFill>
              </a:defRPr>
            </a:pPr>
            <a:r>
              <a:rPr lang="en-US" dirty="0" smtClean="0">
                <a:solidFill>
                  <a:srgbClr val="FFC000"/>
                </a:solidFill>
              </a:rPr>
              <a:t>3</a:t>
            </a:r>
            <a:r>
              <a:rPr lang="en-US" dirty="0">
                <a:solidFill>
                  <a:srgbClr val="FFC000"/>
                </a:solidFill>
              </a:rPr>
              <a:t>) </a:t>
            </a:r>
            <a:r>
              <a:rPr lang="en-US" dirty="0">
                <a:solidFill>
                  <a:srgbClr val="FFFFFF"/>
                </a:solidFill>
              </a:rPr>
              <a:t>The cooking and the end</a:t>
            </a:r>
          </a:p>
          <a:p>
            <a:pPr marL="0" indent="0">
              <a:buNone/>
            </a:pPr>
            <a:endParaRPr lang="it-IT" dirty="0"/>
          </a:p>
        </p:txBody>
      </p:sp>
      <p:pic>
        <p:nvPicPr>
          <p:cNvPr id="4" name="Unknown-2.jpeg" descr="Unknown-2.jpeg"/>
          <p:cNvPicPr>
            <a:picLocks noChangeAspect="1"/>
          </p:cNvPicPr>
          <p:nvPr/>
        </p:nvPicPr>
        <p:blipFill>
          <a:blip r:embed="rId2">
            <a:extLst/>
          </a:blip>
          <a:stretch>
            <a:fillRect/>
          </a:stretch>
        </p:blipFill>
        <p:spPr>
          <a:xfrm>
            <a:off x="430027" y="4331081"/>
            <a:ext cx="2922774" cy="2082413"/>
          </a:xfrm>
          <a:prstGeom prst="rect">
            <a:avLst/>
          </a:prstGeom>
          <a:ln w="12700">
            <a:miter lim="400000"/>
          </a:ln>
        </p:spPr>
      </p:pic>
      <p:pic>
        <p:nvPicPr>
          <p:cNvPr id="5" name="Unknown-3.jpeg" descr="Unknown-3.jpeg"/>
          <p:cNvPicPr>
            <a:picLocks noChangeAspect="1"/>
          </p:cNvPicPr>
          <p:nvPr/>
        </p:nvPicPr>
        <p:blipFill>
          <a:blip r:embed="rId3">
            <a:extLst/>
          </a:blip>
          <a:stretch>
            <a:fillRect/>
          </a:stretch>
        </p:blipFill>
        <p:spPr>
          <a:xfrm>
            <a:off x="3783017" y="4331084"/>
            <a:ext cx="4311661" cy="2082412"/>
          </a:xfrm>
          <a:prstGeom prst="rect">
            <a:avLst/>
          </a:prstGeom>
          <a:ln w="12700">
            <a:miter lim="400000"/>
          </a:ln>
        </p:spPr>
      </p:pic>
      <p:pic>
        <p:nvPicPr>
          <p:cNvPr id="6" name="Unknown-4.jpeg" descr="Unknown-4.jpeg"/>
          <p:cNvPicPr>
            <a:picLocks noChangeAspect="1"/>
          </p:cNvPicPr>
          <p:nvPr/>
        </p:nvPicPr>
        <p:blipFill>
          <a:blip r:embed="rId4">
            <a:extLst/>
          </a:blip>
          <a:stretch>
            <a:fillRect/>
          </a:stretch>
        </p:blipFill>
        <p:spPr>
          <a:xfrm>
            <a:off x="8524894" y="4331083"/>
            <a:ext cx="3129310" cy="2082413"/>
          </a:xfrm>
          <a:prstGeom prst="rect">
            <a:avLst/>
          </a:prstGeom>
          <a:ln w="12700">
            <a:miter lim="400000"/>
          </a:ln>
        </p:spPr>
      </p:pic>
      <p:sp>
        <p:nvSpPr>
          <p:cNvPr id="7" name="Rettangolo 6"/>
          <p:cNvSpPr/>
          <p:nvPr/>
        </p:nvSpPr>
        <p:spPr>
          <a:xfrm>
            <a:off x="106376" y="4331081"/>
            <a:ext cx="391454" cy="369332"/>
          </a:xfrm>
          <a:prstGeom prst="rect">
            <a:avLst/>
          </a:prstGeom>
        </p:spPr>
        <p:txBody>
          <a:bodyPr wrap="none">
            <a:spAutoFit/>
          </a:bodyPr>
          <a:lstStyle/>
          <a:p>
            <a:r>
              <a:rPr lang="it-IT" dirty="0" smtClean="0">
                <a:solidFill>
                  <a:srgbClr val="FFC000"/>
                </a:solidFill>
              </a:rPr>
              <a:t>1)</a:t>
            </a:r>
            <a:endParaRPr lang="it-IT" dirty="0">
              <a:solidFill>
                <a:srgbClr val="FFC000"/>
              </a:solidFill>
            </a:endParaRPr>
          </a:p>
        </p:txBody>
      </p:sp>
      <p:sp>
        <p:nvSpPr>
          <p:cNvPr id="9" name="Rettangolo 8"/>
          <p:cNvSpPr/>
          <p:nvPr/>
        </p:nvSpPr>
        <p:spPr>
          <a:xfrm>
            <a:off x="3420231" y="4331083"/>
            <a:ext cx="391454" cy="369332"/>
          </a:xfrm>
          <a:prstGeom prst="rect">
            <a:avLst/>
          </a:prstGeom>
        </p:spPr>
        <p:txBody>
          <a:bodyPr wrap="none">
            <a:spAutoFit/>
          </a:bodyPr>
          <a:lstStyle/>
          <a:p>
            <a:r>
              <a:rPr lang="it-IT" dirty="0" smtClean="0">
                <a:solidFill>
                  <a:srgbClr val="FFC000"/>
                </a:solidFill>
              </a:rPr>
              <a:t>2)</a:t>
            </a:r>
            <a:endParaRPr lang="it-IT" dirty="0">
              <a:solidFill>
                <a:srgbClr val="FFC000"/>
              </a:solidFill>
            </a:endParaRPr>
          </a:p>
        </p:txBody>
      </p:sp>
      <p:sp>
        <p:nvSpPr>
          <p:cNvPr id="10" name="Rettangolo 9"/>
          <p:cNvSpPr/>
          <p:nvPr/>
        </p:nvSpPr>
        <p:spPr>
          <a:xfrm>
            <a:off x="8159912" y="4331083"/>
            <a:ext cx="391454" cy="369332"/>
          </a:xfrm>
          <a:prstGeom prst="rect">
            <a:avLst/>
          </a:prstGeom>
        </p:spPr>
        <p:txBody>
          <a:bodyPr wrap="none">
            <a:spAutoFit/>
          </a:bodyPr>
          <a:lstStyle/>
          <a:p>
            <a:r>
              <a:rPr lang="it-IT" dirty="0" smtClean="0">
                <a:solidFill>
                  <a:srgbClr val="FFC000"/>
                </a:solidFill>
              </a:rPr>
              <a:t>3)</a:t>
            </a:r>
            <a:endParaRPr lang="it-IT" dirty="0">
              <a:solidFill>
                <a:srgbClr val="FFC000"/>
              </a:solidFill>
            </a:endParaRPr>
          </a:p>
        </p:txBody>
      </p:sp>
    </p:spTree>
    <p:extLst>
      <p:ext uri="{BB962C8B-B14F-4D97-AF65-F5344CB8AC3E}">
        <p14:creationId xmlns:p14="http://schemas.microsoft.com/office/powerpoint/2010/main" val="38656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0321" y="1024085"/>
            <a:ext cx="9613861" cy="1080938"/>
          </a:xfrm>
        </p:spPr>
        <p:txBody>
          <a:bodyPr/>
          <a:lstStyle/>
          <a:p>
            <a:r>
              <a:rPr lang="it-IT" sz="3200" dirty="0" smtClean="0"/>
              <a:t>1) THE DOUGH: </a:t>
            </a:r>
            <a:r>
              <a:rPr lang="it-IT" dirty="0" smtClean="0"/>
              <a:t/>
            </a:r>
            <a:br>
              <a:rPr lang="it-IT" dirty="0" smtClean="0"/>
            </a:br>
            <a:endParaRPr lang="it-IT" dirty="0"/>
          </a:p>
        </p:txBody>
      </p:sp>
      <p:sp>
        <p:nvSpPr>
          <p:cNvPr id="3" name="Segnaposto contenuto 2"/>
          <p:cNvSpPr>
            <a:spLocks noGrp="1"/>
          </p:cNvSpPr>
          <p:nvPr>
            <p:ph idx="1"/>
          </p:nvPr>
        </p:nvSpPr>
        <p:spPr>
          <a:xfrm>
            <a:off x="1308100" y="2206205"/>
            <a:ext cx="9138482" cy="965127"/>
          </a:xfrm>
        </p:spPr>
        <p:txBody>
          <a:bodyPr>
            <a:normAutofit fontScale="25000" lnSpcReduction="20000"/>
          </a:bodyPr>
          <a:lstStyle/>
          <a:p>
            <a:pPr marL="0" indent="0" algn="ctr">
              <a:buNone/>
              <a:defRPr sz="2600"/>
            </a:pPr>
            <a:r>
              <a:rPr lang="en-US" sz="7200" dirty="0"/>
              <a:t>Insert inside the </a:t>
            </a:r>
            <a:r>
              <a:rPr lang="en-US" sz="7200" dirty="0" err="1"/>
              <a:t>madia</a:t>
            </a:r>
            <a:r>
              <a:rPr lang="en-US" sz="7200" dirty="0"/>
              <a:t> (a typical Neapolitan wooden container</a:t>
            </a:r>
            <a:r>
              <a:rPr lang="en-US" sz="7200" dirty="0" smtClean="0"/>
              <a:t>),                              you </a:t>
            </a:r>
            <a:r>
              <a:rPr lang="en-US" sz="7200" dirty="0"/>
              <a:t>can also use a </a:t>
            </a:r>
            <a:r>
              <a:rPr lang="en-US" sz="7200" dirty="0" smtClean="0"/>
              <a:t>bowl, 1 </a:t>
            </a:r>
            <a:r>
              <a:rPr lang="en-US" sz="7200" dirty="0"/>
              <a:t>liter of water, 500g of flour</a:t>
            </a:r>
            <a:r>
              <a:rPr lang="en-US" sz="7200" dirty="0" smtClean="0"/>
              <a:t>, </a:t>
            </a:r>
            <a:r>
              <a:rPr lang="en-US" sz="7200" dirty="0"/>
              <a:t>40 gr of salt and gr of yeast, and a tear of </a:t>
            </a:r>
            <a:r>
              <a:rPr lang="en-US" sz="7200" dirty="0" smtClean="0"/>
              <a:t>olive oil</a:t>
            </a:r>
            <a:r>
              <a:rPr lang="en-US" sz="7200" dirty="0"/>
              <a:t>.</a:t>
            </a:r>
          </a:p>
          <a:p>
            <a:pPr marL="0" indent="0" algn="ctr">
              <a:buNone/>
              <a:defRPr sz="2600"/>
            </a:pPr>
            <a:r>
              <a:rPr lang="en-US" sz="7200" dirty="0"/>
              <a:t>It is important that the salt and yeast don’t touch each </a:t>
            </a:r>
            <a:r>
              <a:rPr lang="en-US" sz="7200" dirty="0" smtClean="0"/>
              <a:t>together. Start </a:t>
            </a:r>
            <a:r>
              <a:rPr lang="en-US" sz="7200" dirty="0"/>
              <a:t>mixing, put the remaining flour (1kg) slowly.</a:t>
            </a:r>
          </a:p>
          <a:p>
            <a:pPr marL="0" indent="0" algn="ctr">
              <a:buNone/>
              <a:defRPr sz="2600"/>
            </a:pPr>
            <a:r>
              <a:rPr lang="en-US" sz="7200" dirty="0"/>
              <a:t>Knead until a soft and elastic result and You </a:t>
            </a:r>
            <a:r>
              <a:rPr lang="en-US" sz="7200" dirty="0" smtClean="0"/>
              <a:t>leave the </a:t>
            </a:r>
            <a:r>
              <a:rPr lang="en-US" sz="7200" dirty="0"/>
              <a:t>dough for 4 hours covered by a damp cloth called in Italian </a:t>
            </a:r>
            <a:r>
              <a:rPr lang="en-US" sz="7200" dirty="0" err="1"/>
              <a:t>canovaccio</a:t>
            </a:r>
            <a:r>
              <a:rPr lang="en-US" sz="7200" dirty="0"/>
              <a:t>.</a:t>
            </a:r>
          </a:p>
          <a:p>
            <a:pPr algn="ctr"/>
            <a:endParaRPr lang="it-IT" dirty="0"/>
          </a:p>
        </p:txBody>
      </p:sp>
      <p:pic>
        <p:nvPicPr>
          <p:cNvPr id="4" name="Unknown-5.jpeg" descr="Unknown-5.jpeg"/>
          <p:cNvPicPr>
            <a:picLocks noChangeAspect="1"/>
          </p:cNvPicPr>
          <p:nvPr/>
        </p:nvPicPr>
        <p:blipFill>
          <a:blip r:embed="rId2">
            <a:extLst/>
          </a:blip>
          <a:stretch>
            <a:fillRect/>
          </a:stretch>
        </p:blipFill>
        <p:spPr>
          <a:xfrm>
            <a:off x="284377" y="4454634"/>
            <a:ext cx="3367217" cy="1851970"/>
          </a:xfrm>
          <a:prstGeom prst="rect">
            <a:avLst/>
          </a:prstGeom>
          <a:ln w="12700">
            <a:miter lim="400000"/>
          </a:ln>
        </p:spPr>
      </p:pic>
      <p:pic>
        <p:nvPicPr>
          <p:cNvPr id="5" name="images-3.jpeg" descr="images-3.jpeg"/>
          <p:cNvPicPr>
            <a:picLocks noChangeAspect="1"/>
          </p:cNvPicPr>
          <p:nvPr/>
        </p:nvPicPr>
        <p:blipFill>
          <a:blip r:embed="rId3">
            <a:extLst/>
          </a:blip>
          <a:stretch>
            <a:fillRect/>
          </a:stretch>
        </p:blipFill>
        <p:spPr>
          <a:xfrm>
            <a:off x="4332830" y="4155070"/>
            <a:ext cx="3327400" cy="2451101"/>
          </a:xfrm>
          <a:prstGeom prst="rect">
            <a:avLst/>
          </a:prstGeom>
          <a:ln w="12700">
            <a:miter lim="400000"/>
          </a:ln>
        </p:spPr>
      </p:pic>
      <p:pic>
        <p:nvPicPr>
          <p:cNvPr id="6" name="Unknown-6.jpeg" descr="Unknown-6.jpeg"/>
          <p:cNvPicPr>
            <a:picLocks noChangeAspect="1"/>
          </p:cNvPicPr>
          <p:nvPr/>
        </p:nvPicPr>
        <p:blipFill>
          <a:blip r:embed="rId4">
            <a:extLst/>
          </a:blip>
          <a:stretch>
            <a:fillRect/>
          </a:stretch>
        </p:blipFill>
        <p:spPr>
          <a:xfrm>
            <a:off x="8528861" y="4636544"/>
            <a:ext cx="3231339" cy="1488151"/>
          </a:xfrm>
          <a:prstGeom prst="rect">
            <a:avLst/>
          </a:prstGeom>
          <a:ln w="12700">
            <a:miter lim="400000"/>
          </a:ln>
        </p:spPr>
      </p:pic>
      <p:pic>
        <p:nvPicPr>
          <p:cNvPr id="7" name="Line Line" descr="Line Line"/>
          <p:cNvPicPr>
            <a:picLocks/>
          </p:cNvPicPr>
          <p:nvPr/>
        </p:nvPicPr>
        <p:blipFill>
          <a:blip r:embed="rId5">
            <a:extLst/>
          </a:blip>
          <a:stretch>
            <a:fillRect/>
          </a:stretch>
        </p:blipFill>
        <p:spPr>
          <a:xfrm>
            <a:off x="3651594" y="5226963"/>
            <a:ext cx="681236" cy="217688"/>
          </a:xfrm>
          <a:prstGeom prst="rect">
            <a:avLst/>
          </a:prstGeom>
        </p:spPr>
      </p:pic>
      <p:pic>
        <p:nvPicPr>
          <p:cNvPr id="8" name="Line Line" descr="Line Line"/>
          <p:cNvPicPr>
            <a:picLocks/>
          </p:cNvPicPr>
          <p:nvPr/>
        </p:nvPicPr>
        <p:blipFill>
          <a:blip r:embed="rId5">
            <a:extLst/>
          </a:blip>
          <a:stretch>
            <a:fillRect/>
          </a:stretch>
        </p:blipFill>
        <p:spPr>
          <a:xfrm>
            <a:off x="7753927" y="5226963"/>
            <a:ext cx="681236" cy="217688"/>
          </a:xfrm>
          <a:prstGeom prst="rect">
            <a:avLst/>
          </a:prstGeom>
        </p:spPr>
      </p:pic>
    </p:spTree>
    <p:extLst>
      <p:ext uri="{BB962C8B-B14F-4D97-AF65-F5344CB8AC3E}">
        <p14:creationId xmlns:p14="http://schemas.microsoft.com/office/powerpoint/2010/main" val="234909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6021" y="976454"/>
            <a:ext cx="9613861" cy="1080938"/>
          </a:xfrm>
        </p:spPr>
        <p:txBody>
          <a:bodyPr/>
          <a:lstStyle/>
          <a:p>
            <a:r>
              <a:rPr lang="it-IT" sz="3200" dirty="0" smtClean="0"/>
              <a:t>2) THE CONDIMENTS:</a:t>
            </a:r>
            <a:r>
              <a:rPr lang="it-IT" dirty="0"/>
              <a:t/>
            </a:r>
            <a:br>
              <a:rPr lang="it-IT" dirty="0"/>
            </a:br>
            <a:endParaRPr lang="it-IT" dirty="0"/>
          </a:p>
        </p:txBody>
      </p:sp>
      <p:sp>
        <p:nvSpPr>
          <p:cNvPr id="3" name="Segnaposto contenuto 2"/>
          <p:cNvSpPr>
            <a:spLocks noGrp="1"/>
          </p:cNvSpPr>
          <p:nvPr>
            <p:ph idx="1"/>
          </p:nvPr>
        </p:nvSpPr>
        <p:spPr>
          <a:xfrm>
            <a:off x="350121" y="2684150"/>
            <a:ext cx="4082179" cy="3193534"/>
          </a:xfrm>
        </p:spPr>
        <p:txBody>
          <a:bodyPr>
            <a:normAutofit lnSpcReduction="10000"/>
          </a:bodyPr>
          <a:lstStyle/>
          <a:p>
            <a:pPr marL="0" indent="0" algn="just">
              <a:buNone/>
              <a:defRPr sz="2600"/>
            </a:pPr>
            <a:r>
              <a:rPr lang="en-US" dirty="0"/>
              <a:t>To prepare the tomato sauce, pour 1kg of tomato sauce into a bowl </a:t>
            </a:r>
            <a:r>
              <a:rPr lang="en-US" dirty="0" smtClean="0"/>
              <a:t>and salt</a:t>
            </a:r>
            <a:r>
              <a:rPr lang="en-US" dirty="0"/>
              <a:t>, pepper, a little sugar, and 30 grams of olive oil and </a:t>
            </a:r>
            <a:r>
              <a:rPr lang="en-US" dirty="0" smtClean="0"/>
              <a:t>mix.</a:t>
            </a:r>
            <a:r>
              <a:rPr lang="en-US" dirty="0"/>
              <a:t> </a:t>
            </a:r>
            <a:r>
              <a:rPr lang="en-US" dirty="0" smtClean="0"/>
              <a:t>Then </a:t>
            </a:r>
            <a:r>
              <a:rPr lang="en-US" dirty="0"/>
              <a:t>prepare the mozzarella by cutting it and draining it from the milk.</a:t>
            </a:r>
          </a:p>
          <a:p>
            <a:endParaRPr lang="it-IT" dirty="0"/>
          </a:p>
        </p:txBody>
      </p:sp>
      <p:pic>
        <p:nvPicPr>
          <p:cNvPr id="4" name="Unknown-7.jpeg" descr="Unknown-7.jpeg"/>
          <p:cNvPicPr>
            <a:picLocks noChangeAspect="1"/>
          </p:cNvPicPr>
          <p:nvPr/>
        </p:nvPicPr>
        <p:blipFill>
          <a:blip r:embed="rId2">
            <a:extLst/>
          </a:blip>
          <a:stretch>
            <a:fillRect/>
          </a:stretch>
        </p:blipFill>
        <p:spPr>
          <a:xfrm>
            <a:off x="4992032" y="2528291"/>
            <a:ext cx="2802653" cy="2099285"/>
          </a:xfrm>
          <a:prstGeom prst="rect">
            <a:avLst/>
          </a:prstGeom>
          <a:ln w="12700">
            <a:miter lim="400000"/>
          </a:ln>
        </p:spPr>
      </p:pic>
      <p:pic>
        <p:nvPicPr>
          <p:cNvPr id="5" name="Unknown-8.jpeg" descr="Unknown-8.jpeg"/>
          <p:cNvPicPr>
            <a:picLocks noChangeAspect="1"/>
          </p:cNvPicPr>
          <p:nvPr/>
        </p:nvPicPr>
        <p:blipFill>
          <a:blip r:embed="rId3">
            <a:extLst/>
          </a:blip>
          <a:stretch>
            <a:fillRect/>
          </a:stretch>
        </p:blipFill>
        <p:spPr>
          <a:xfrm>
            <a:off x="9869484" y="2528291"/>
            <a:ext cx="2076609" cy="2076609"/>
          </a:xfrm>
          <a:prstGeom prst="rect">
            <a:avLst/>
          </a:prstGeom>
          <a:ln w="12700">
            <a:miter lim="400000"/>
          </a:ln>
        </p:spPr>
      </p:pic>
      <p:pic>
        <p:nvPicPr>
          <p:cNvPr id="6" name="images-5.jpeg" descr="images-5.jpeg"/>
          <p:cNvPicPr>
            <a:picLocks noChangeAspect="1"/>
          </p:cNvPicPr>
          <p:nvPr/>
        </p:nvPicPr>
        <p:blipFill>
          <a:blip r:embed="rId4">
            <a:extLst/>
          </a:blip>
          <a:stretch>
            <a:fillRect/>
          </a:stretch>
        </p:blipFill>
        <p:spPr>
          <a:xfrm>
            <a:off x="6676079" y="4961326"/>
            <a:ext cx="3886069" cy="1578716"/>
          </a:xfrm>
          <a:prstGeom prst="rect">
            <a:avLst/>
          </a:prstGeom>
          <a:ln w="12700">
            <a:miter lim="400000"/>
          </a:ln>
        </p:spPr>
      </p:pic>
      <p:sp>
        <p:nvSpPr>
          <p:cNvPr id="8" name="Rettangolo 7"/>
          <p:cNvSpPr/>
          <p:nvPr/>
        </p:nvSpPr>
        <p:spPr>
          <a:xfrm>
            <a:off x="8481418" y="3566595"/>
            <a:ext cx="1046667" cy="1015663"/>
          </a:xfrm>
          <a:prstGeom prst="rect">
            <a:avLst/>
          </a:prstGeom>
        </p:spPr>
        <p:txBody>
          <a:bodyPr wrap="square">
            <a:spAutoFit/>
          </a:bodyPr>
          <a:lstStyle/>
          <a:p>
            <a:r>
              <a:rPr lang="it-IT" sz="6000" dirty="0" smtClean="0"/>
              <a:t>+</a:t>
            </a:r>
            <a:endParaRPr lang="it-IT" sz="6000" dirty="0"/>
          </a:p>
        </p:txBody>
      </p:sp>
    </p:spTree>
    <p:extLst>
      <p:ext uri="{BB962C8B-B14F-4D97-AF65-F5344CB8AC3E}">
        <p14:creationId xmlns:p14="http://schemas.microsoft.com/office/powerpoint/2010/main" val="421861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Berlino">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TM04033917[[fn=Berlino]]</Template>
  <TotalTime>200</TotalTime>
  <Words>1219</Words>
  <Application>Microsoft Office PowerPoint</Application>
  <PresentationFormat>Widescreen</PresentationFormat>
  <Paragraphs>100</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Chalkboard</vt:lpstr>
      <vt:lpstr>Trebuchet MS</vt:lpstr>
      <vt:lpstr>Berlino</vt:lpstr>
      <vt:lpstr>PIZZA</vt:lpstr>
      <vt:lpstr>THE HISTORY OF PIZZA </vt:lpstr>
      <vt:lpstr>QUEEN MARGHERITA OF SAVOY </vt:lpstr>
      <vt:lpstr>PIZZA, A WIDESPRAD PRODUCT </vt:lpstr>
      <vt:lpstr>THE REAL PIZZA </vt:lpstr>
      <vt:lpstr>THE ITALIAN PIZZA</vt:lpstr>
      <vt:lpstr>THE PIZZA RECIPE:</vt:lpstr>
      <vt:lpstr>1) THE DOUGH:  </vt:lpstr>
      <vt:lpstr>2) THE CONDIMENTS: </vt:lpstr>
      <vt:lpstr>3) THE COOKING  </vt:lpstr>
      <vt:lpstr>CURIOSITY ABOUT THE PIZZA: IN THE WORLD…</vt:lpstr>
      <vt:lpstr>CURIOSITY ABOUT THE PIZZA: IN ITALY…</vt:lpstr>
      <vt:lpstr>CURIOSITY ABOUT THE PIZZA: IN THE SPACE…</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CURIOSITY ABOUT THE PIZZA</dc:title>
  <dc:creator>Chiandri</dc:creator>
  <cp:lastModifiedBy>Chiandri</cp:lastModifiedBy>
  <cp:revision>24</cp:revision>
  <dcterms:created xsi:type="dcterms:W3CDTF">2020-01-06T13:17:13Z</dcterms:created>
  <dcterms:modified xsi:type="dcterms:W3CDTF">2020-01-09T16:34:26Z</dcterms:modified>
</cp:coreProperties>
</file>