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08/01/2020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662831"/>
            <a:ext cx="7772400" cy="1470025"/>
          </a:xfrm>
        </p:spPr>
        <p:txBody>
          <a:bodyPr>
            <a:normAutofit/>
          </a:bodyPr>
          <a:lstStyle/>
          <a:p>
            <a:r>
              <a:rPr lang="it-IT" sz="4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THE</a:t>
            </a:r>
            <a:r>
              <a:rPr lang="it-IT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sz="4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ITALIAN</a:t>
            </a:r>
            <a:r>
              <a:rPr lang="it-IT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sz="4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FLAG</a:t>
            </a:r>
            <a:endParaRPr lang="it-IT" sz="4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26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70" y="2348880"/>
            <a:ext cx="4320478" cy="28803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35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ARTICLE 12 OF THE ITALIAN CONSTITUTION:</a:t>
            </a:r>
            <a:endParaRPr lang="it-IT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The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flag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of the Republic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is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the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Italian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tricolour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: green,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white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and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red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, with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three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vertical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bands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of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equal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size</a:t>
            </a:r>
            <a:endParaRPr lang="it-IT" sz="25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2050" name="Picture 2" descr="Risultati immagini per costituzione itali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70348"/>
            <a:ext cx="4858458" cy="323897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21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85800" y="806847"/>
            <a:ext cx="7772400" cy="1470025"/>
          </a:xfrm>
        </p:spPr>
        <p:txBody>
          <a:bodyPr>
            <a:normAutofit/>
          </a:bodyPr>
          <a:lstStyle/>
          <a:p>
            <a: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THE BIRTH OF THE FLAG:</a:t>
            </a:r>
            <a:endParaRPr lang="it-IT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The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flag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was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born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the 7° of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January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in 1797 in a city </a:t>
            </a:r>
            <a:r>
              <a:rPr lang="it-IT" sz="2500" dirty="0" err="1" smtClean="0">
                <a:solidFill>
                  <a:schemeClr val="tx1"/>
                </a:solidFill>
                <a:latin typeface="Book Antiqua" panose="02040602050305030304" pitchFamily="18" charset="0"/>
              </a:rPr>
              <a:t>called</a:t>
            </a:r>
            <a:r>
              <a:rPr lang="it-IT" sz="2500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 Reggio Emilia</a:t>
            </a:r>
            <a:endParaRPr lang="it-IT" sz="2500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2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THE TRASFORMATION OF THE</a:t>
            </a:r>
            <a:b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</a:br>
            <a: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FLAG OVER TIME:</a:t>
            </a:r>
            <a:endParaRPr lang="it-IT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-1684784" y="4077072"/>
            <a:ext cx="6400800" cy="1752600"/>
          </a:xfrm>
        </p:spPr>
        <p:txBody>
          <a:bodyPr>
            <a:normAutofit/>
          </a:bodyPr>
          <a:lstStyle/>
          <a:p>
            <a:r>
              <a:rPr lang="it-IT" sz="2500" b="1" dirty="0" smtClean="0">
                <a:solidFill>
                  <a:schemeClr val="tx1"/>
                </a:solidFill>
                <a:latin typeface="Book Antiqua" panose="02040602050305030304" pitchFamily="18" charset="0"/>
              </a:rPr>
              <a:t>in 1797 </a:t>
            </a:r>
            <a:endParaRPr lang="it-IT" sz="2500" b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4098" name="Picture 2" descr="tricolore Repubblica Cispadana (bande orizzontali dall'alto: rosso, bianco, verde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40057"/>
            <a:ext cx="2016224" cy="1865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851920" y="4032066"/>
            <a:ext cx="120898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>
                <a:latin typeface="Book Antiqua" panose="02040602050305030304" pitchFamily="18" charset="0"/>
              </a:rPr>
              <a:t>i</a:t>
            </a:r>
            <a:r>
              <a:rPr lang="it-IT" sz="2500" b="1" dirty="0" smtClean="0">
                <a:latin typeface="Book Antiqua" panose="02040602050305030304" pitchFamily="18" charset="0"/>
              </a:rPr>
              <a:t>n 1847</a:t>
            </a:r>
            <a:endParaRPr lang="it-IT" sz="2500" b="1" dirty="0">
              <a:latin typeface="Book Antiqua" panose="02040602050305030304" pitchFamily="18" charset="0"/>
            </a:endParaRPr>
          </a:p>
        </p:txBody>
      </p:sp>
      <p:pic>
        <p:nvPicPr>
          <p:cNvPr id="4100" name="Picture 4" descr="tricolore del Regno di Sardeg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741" y="2160461"/>
            <a:ext cx="1929355" cy="1772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l tricolore italiano: verde, bianco e ross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6552" y="2160127"/>
            <a:ext cx="1887856" cy="1772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6961010" y="3960058"/>
            <a:ext cx="99738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 err="1" smtClean="0">
                <a:latin typeface="Book Antiqua" panose="02040602050305030304" pitchFamily="18" charset="0"/>
              </a:rPr>
              <a:t>today</a:t>
            </a:r>
            <a:endParaRPr lang="it-IT" sz="2500" b="1" dirty="0">
              <a:latin typeface="Book Antiqua" panose="02040602050305030304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2780928"/>
            <a:ext cx="5613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dirty="0" smtClean="0">
                <a:sym typeface="Wingdings" panose="05000000000000000000" pitchFamily="2" charset="2"/>
              </a:rPr>
              <a:t></a:t>
            </a:r>
            <a:endParaRPr lang="it-IT" sz="30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580112" y="2852936"/>
            <a:ext cx="56137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dirty="0" smtClean="0">
                <a:sym typeface="Wingdings" panose="05000000000000000000" pitchFamily="2" charset="2"/>
              </a:rPr>
              <a:t></a:t>
            </a:r>
            <a:endParaRPr lang="it-IT" sz="30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4581128"/>
            <a:ext cx="24785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Book Antiqua" panose="02040602050305030304" pitchFamily="18" charset="0"/>
              </a:rPr>
              <a:t>The </a:t>
            </a:r>
            <a:r>
              <a:rPr lang="it-IT" sz="2000" b="1" dirty="0" err="1" smtClean="0">
                <a:latin typeface="Book Antiqua" panose="02040602050305030304" pitchFamily="18" charset="0"/>
              </a:rPr>
              <a:t>Napoleonic</a:t>
            </a:r>
            <a:r>
              <a:rPr lang="it-IT" sz="2000" b="1" dirty="0" smtClean="0">
                <a:latin typeface="Book Antiqua" panose="02040602050305030304" pitchFamily="18" charset="0"/>
              </a:rPr>
              <a:t> era</a:t>
            </a:r>
            <a:endParaRPr lang="it-IT" sz="2000" b="1" dirty="0">
              <a:latin typeface="Book Antiqua" panose="02040602050305030304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03848" y="4581128"/>
            <a:ext cx="3132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latin typeface="Book Antiqua" panose="02040602050305030304" pitchFamily="18" charset="0"/>
              </a:rPr>
              <a:t>The </a:t>
            </a:r>
            <a:r>
              <a:rPr lang="it-IT" sz="2000" b="1" dirty="0" err="1" smtClean="0">
                <a:latin typeface="Book Antiqua" panose="02040602050305030304" pitchFamily="18" charset="0"/>
              </a:rPr>
              <a:t>Italian</a:t>
            </a:r>
            <a:r>
              <a:rPr lang="it-IT" sz="2000" b="1" dirty="0" smtClean="0">
                <a:latin typeface="Book Antiqua" panose="02040602050305030304" pitchFamily="18" charset="0"/>
              </a:rPr>
              <a:t> Risorgimento</a:t>
            </a:r>
            <a:endParaRPr lang="it-IT" sz="2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89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THE MEANING OF THE COLOURS</a:t>
            </a:r>
            <a:b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</a:br>
            <a:r>
              <a:rPr lang="it-IT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OF THE FLAG:</a:t>
            </a:r>
            <a:endParaRPr lang="it-IT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-1612776" y="5060776"/>
            <a:ext cx="6400800" cy="1752600"/>
          </a:xfrm>
        </p:spPr>
        <p:txBody>
          <a:bodyPr>
            <a:normAutofit/>
          </a:bodyPr>
          <a:lstStyle/>
          <a:p>
            <a:r>
              <a:rPr lang="it-IT" sz="25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GREEN</a:t>
            </a:r>
            <a:endParaRPr lang="it-IT" sz="25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923928" y="5040178"/>
            <a:ext cx="13067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WHITE</a:t>
            </a:r>
            <a:endParaRPr lang="it-IT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961010" y="5040178"/>
            <a:ext cx="87876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RED</a:t>
            </a:r>
            <a:endParaRPr lang="it-IT" sz="2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5122" name="Picture 2" descr="Risultati immagini per bandiera it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532" y="1700808"/>
            <a:ext cx="3997676" cy="266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970594" y="5539298"/>
            <a:ext cx="12971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HOPE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3940300" y="5539298"/>
            <a:ext cx="14237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FAITH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876256" y="5539298"/>
            <a:ext cx="12763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LOVE</a:t>
            </a:r>
            <a:endParaRPr lang="it-IT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18" name="Connettore 2 17"/>
          <p:cNvCxnSpPr/>
          <p:nvPr/>
        </p:nvCxnSpPr>
        <p:spPr>
          <a:xfrm flipH="1">
            <a:off x="1907704" y="4412359"/>
            <a:ext cx="612068" cy="5558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4573370" y="4480482"/>
            <a:ext cx="3942" cy="532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6732240" y="4437112"/>
            <a:ext cx="668154" cy="53105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16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build="p"/>
      <p:bldP spid="6" grpId="0"/>
      <p:bldP spid="7" grpId="0"/>
      <p:bldP spid="2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721298" y="4706560"/>
            <a:ext cx="48192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100" dirty="0" smtClean="0">
                <a:latin typeface="Book Antiqua" panose="02040602050305030304" pitchFamily="18" charset="0"/>
                <a:cs typeface="Arabic Typesetting" panose="03020402040406030203" pitchFamily="66" charset="-78"/>
              </a:rPr>
              <a:t>PHOTOS TAKEN FORM</a:t>
            </a:r>
          </a:p>
          <a:p>
            <a:r>
              <a:rPr lang="it-IT" sz="2100" dirty="0" smtClean="0">
                <a:latin typeface="Book Antiqua" panose="02040602050305030304" pitchFamily="18" charset="0"/>
                <a:cs typeface="Arabic Typesetting" panose="03020402040406030203" pitchFamily="66" charset="-78"/>
              </a:rPr>
              <a:t>«GOOGLE PICTURES»</a:t>
            </a:r>
            <a:endParaRPr lang="it-IT" sz="2100" dirty="0">
              <a:latin typeface="Book Antiqua" panose="02040602050305030304" pitchFamily="18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586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92</Words>
  <Application>Microsoft Office PowerPoint</Application>
  <PresentationFormat>Presentazione su schermo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THE ITALIAN FLAG</vt:lpstr>
      <vt:lpstr>ARTICLE 12 OF THE ITALIAN CONSTITUTION:</vt:lpstr>
      <vt:lpstr>THE BIRTH OF THE FLAG:</vt:lpstr>
      <vt:lpstr>THE TRASFORMATION OF THE FLAG OVER TIME:</vt:lpstr>
      <vt:lpstr>THE MEANING OF THE COLOURS OF THE FLAG: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ITALIAN FLAG</dc:title>
  <dc:creator>durim</dc:creator>
  <cp:lastModifiedBy>durim</cp:lastModifiedBy>
  <cp:revision>11</cp:revision>
  <dcterms:created xsi:type="dcterms:W3CDTF">2020-01-04T21:59:13Z</dcterms:created>
  <dcterms:modified xsi:type="dcterms:W3CDTF">2020-01-08T20:26:20Z</dcterms:modified>
</cp:coreProperties>
</file>