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1" r:id="rId3"/>
    <p:sldId id="260" r:id="rId4"/>
    <p:sldId id="258" r:id="rId5"/>
    <p:sldId id="262" r:id="rId6"/>
    <p:sldId id="259" r:id="rId7"/>
    <p:sldId id="257"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83634"/>
    <a:srgbClr val="FFFFFF"/>
    <a:srgbClr val="97450D"/>
    <a:srgbClr val="8A3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C029F5-A45D-4DB3-9D08-7DB1CEE5F6BE}" type="datetimeFigureOut">
              <a:rPr lang="it-IT" smtClean="0"/>
              <a:t>08/01/2020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149612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C029F5-A45D-4DB3-9D08-7DB1CEE5F6BE}" type="datetimeFigureOut">
              <a:rPr lang="it-IT" smtClean="0"/>
              <a:t>08/01/2020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249296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C029F5-A45D-4DB3-9D08-7DB1CEE5F6BE}" type="datetimeFigureOut">
              <a:rPr lang="it-IT" smtClean="0"/>
              <a:t>08/01/2020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417921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C029F5-A45D-4DB3-9D08-7DB1CEE5F6BE}" type="datetimeFigureOut">
              <a:rPr lang="it-IT" smtClean="0"/>
              <a:t>08/01/2020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201965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EC029F5-A45D-4DB3-9D08-7DB1CEE5F6BE}" type="datetimeFigureOut">
              <a:rPr lang="it-IT" smtClean="0"/>
              <a:t>08/01/2020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161746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C029F5-A45D-4DB3-9D08-7DB1CEE5F6BE}" type="datetimeFigureOut">
              <a:rPr lang="it-IT" smtClean="0"/>
              <a:t>08/01/2020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5790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C029F5-A45D-4DB3-9D08-7DB1CEE5F6BE}" type="datetimeFigureOut">
              <a:rPr lang="it-IT" smtClean="0"/>
              <a:t>08/01/2020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318914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EC029F5-A45D-4DB3-9D08-7DB1CEE5F6BE}" type="datetimeFigureOut">
              <a:rPr lang="it-IT" smtClean="0"/>
              <a:t>08/01/2020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402148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C029F5-A45D-4DB3-9D08-7DB1CEE5F6BE}" type="datetimeFigureOut">
              <a:rPr lang="it-IT" smtClean="0"/>
              <a:t>08/01/2020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255070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C029F5-A45D-4DB3-9D08-7DB1CEE5F6BE}" type="datetimeFigureOut">
              <a:rPr lang="it-IT" smtClean="0"/>
              <a:t>08/01/2020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2583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C029F5-A45D-4DB3-9D08-7DB1CEE5F6BE}" type="datetimeFigureOut">
              <a:rPr lang="it-IT" smtClean="0"/>
              <a:t>08/01/2020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E06E71-9E26-44A5-8FDC-B577005779A2}" type="slidenum">
              <a:rPr lang="it-IT" smtClean="0"/>
              <a:t>‹N›</a:t>
            </a:fld>
            <a:endParaRPr lang="it-IT"/>
          </a:p>
        </p:txBody>
      </p:sp>
    </p:spTree>
    <p:extLst>
      <p:ext uri="{BB962C8B-B14F-4D97-AF65-F5344CB8AC3E}">
        <p14:creationId xmlns:p14="http://schemas.microsoft.com/office/powerpoint/2010/main" val="55099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029F5-A45D-4DB3-9D08-7DB1CEE5F6BE}" type="datetimeFigureOut">
              <a:rPr lang="it-IT" smtClean="0"/>
              <a:t>08/01/2020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06E71-9E26-44A5-8FDC-B577005779A2}" type="slidenum">
              <a:rPr lang="it-IT" smtClean="0"/>
              <a:t>‹N›</a:t>
            </a:fld>
            <a:endParaRPr lang="it-IT"/>
          </a:p>
        </p:txBody>
      </p:sp>
    </p:spTree>
    <p:extLst>
      <p:ext uri="{BB962C8B-B14F-4D97-AF65-F5344CB8AC3E}">
        <p14:creationId xmlns:p14="http://schemas.microsoft.com/office/powerpoint/2010/main" val="2246694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hyperlink" Target="https://it.wikipedia.org/wiki/File:2_%E2%82%AC_commemorativo_Italia_2006.jpg" TargetMode="External"/><Relationship Id="rId3" Type="http://schemas.openxmlformats.org/officeDocument/2006/relationships/hyperlink" Target="https://www.google.com/url?sa=i&amp;url=https%3A%2F%2Fwww.hotelbarrage.it%2Fblog%2Fbasilica-san-maurizio-pinerolo&amp;psig=AOvVaw3ZGbY_KyW_FVEue-mEWzxr&amp;ust=1578586212650000&amp;source=images&amp;cd=vfe&amp;ved=2ahUKEwiy2fGEsvTmAhURpbQKHWqBCPoQr4kDegUIARCGAg" TargetMode="External"/><Relationship Id="rId7" Type="http://schemas.openxmlformats.org/officeDocument/2006/relationships/hyperlink" Target="https://it.wikipedia.org/wiki/File:Torino_2006_Mascots.svg" TargetMode="External"/><Relationship Id="rId2" Type="http://schemas.openxmlformats.org/officeDocument/2006/relationships/hyperlink" Target="https://it.wikipedia.org/wiki/File:Map_-_IT_-_Torino_-_Municipality_code_1191.svg" TargetMode="External"/><Relationship Id="rId1" Type="http://schemas.openxmlformats.org/officeDocument/2006/relationships/slideLayout" Target="../slideLayouts/slideLayout7.xml"/><Relationship Id="rId6" Type="http://schemas.openxmlformats.org/officeDocument/2006/relationships/hyperlink" Target="https://www.google.com/url?sa=i&amp;url=https%3A%2F%2Fit.wikipedia.org%2Fwiki%2FXX_Giochi_olimpici_invernali&amp;psig=AOvVaw11EhOOsnl9Qwy9cIWYMvbA&amp;ust=1578586728864000&amp;source=images&amp;cd=vfe&amp;ved=2ahUKEwiE-YT7s_TmAhWLNFAKHS11AwMQr4kDegUIARDpAQ" TargetMode="External"/><Relationship Id="rId5" Type="http://schemas.openxmlformats.org/officeDocument/2006/relationships/hyperlink" Target="https://www.google.com/url?sa=i&amp;url=http%3A%2F%2Fwww.scopripinerolo.it%2Fcultura-tradizioni%2Fmaschera-ferro&amp;psig=AOvVaw2rKm5vqdaej9BVYKOvgxV1&amp;ust=1578586637482000&amp;source=images&amp;cd=vfe&amp;ved=2ahUKEwjQvLvPs_TmAhXHClAKHeM5AfIQr4kDegQIARBM" TargetMode="External"/><Relationship Id="rId4" Type="http://schemas.openxmlformats.org/officeDocument/2006/relationships/hyperlink" Target="https://www.google.com/url?sa=i&amp;url=http%3A%2F%2Fwww.galup.it%2Fgalup%2Fazienda%2F&amp;psig=AOvVaw0xC8vIQ_L8u9mVePNX0HTa&amp;ust=1578586312323000&amp;source=images&amp;cd=vfe&amp;ved=2ahUKEwjbpbW0svTmAhVHprQKHTDZB9EQr4kDegUIARDR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666875" y="2046288"/>
            <a:ext cx="9144000" cy="2387600"/>
          </a:xfrm>
        </p:spPr>
        <p:txBody>
          <a:bodyPr>
            <a:normAutofit/>
          </a:bodyPr>
          <a:lstStyle/>
          <a:p>
            <a:r>
              <a:rPr lang="it-IT" sz="10000" b="1" dirty="0" smtClean="0">
                <a:effectLst>
                  <a:outerShdw blurRad="38100" dist="38100" dir="2700000" algn="tl">
                    <a:srgbClr val="000000">
                      <a:alpha val="43137"/>
                    </a:srgbClr>
                  </a:outerShdw>
                </a:effectLst>
                <a:latin typeface="Castellar" panose="020A0402060406010301" pitchFamily="18" charset="0"/>
              </a:rPr>
              <a:t>PINEROLO</a:t>
            </a:r>
            <a:endParaRPr lang="it-IT" sz="10000" b="1" dirty="0">
              <a:effectLst>
                <a:outerShdw blurRad="38100" dist="38100" dir="2700000" algn="tl">
                  <a:srgbClr val="000000">
                    <a:alpha val="43137"/>
                  </a:srgbClr>
                </a:outerShdw>
              </a:effectLst>
              <a:latin typeface="Castellar" panose="020A0402060406010301" pitchFamily="18" charset="0"/>
            </a:endParaRPr>
          </a:p>
        </p:txBody>
      </p:sp>
    </p:spTree>
    <p:extLst>
      <p:ext uri="{BB962C8B-B14F-4D97-AF65-F5344CB8AC3E}">
        <p14:creationId xmlns:p14="http://schemas.microsoft.com/office/powerpoint/2010/main" val="265846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asellaDiTesto 3"/>
          <p:cNvSpPr txBox="1"/>
          <p:nvPr/>
        </p:nvSpPr>
        <p:spPr>
          <a:xfrm>
            <a:off x="2057400" y="378594"/>
            <a:ext cx="7229475" cy="1169551"/>
          </a:xfrm>
          <a:prstGeom prst="rect">
            <a:avLst/>
          </a:prstGeom>
          <a:noFill/>
        </p:spPr>
        <p:txBody>
          <a:bodyPr wrap="square" rtlCol="0">
            <a:spAutoFit/>
          </a:bodyPr>
          <a:lstStyle/>
          <a:p>
            <a:pPr algn="ctr"/>
            <a:r>
              <a:rPr lang="it-IT" sz="3500" b="1" dirty="0" smtClean="0">
                <a:effectLst>
                  <a:outerShdw blurRad="38100" dist="38100" dir="2700000" algn="tl">
                    <a:srgbClr val="000000">
                      <a:alpha val="43137"/>
                    </a:srgbClr>
                  </a:outerShdw>
                </a:effectLst>
                <a:latin typeface="Castellar" panose="020A0402060406010301" pitchFamily="18" charset="0"/>
              </a:rPr>
              <a:t>The </a:t>
            </a:r>
            <a:r>
              <a:rPr lang="it-IT" sz="3500" b="1" dirty="0" err="1" smtClean="0">
                <a:effectLst>
                  <a:outerShdw blurRad="38100" dist="38100" dir="2700000" algn="tl">
                    <a:srgbClr val="000000">
                      <a:alpha val="43137"/>
                    </a:srgbClr>
                  </a:outerShdw>
                </a:effectLst>
                <a:latin typeface="Castellar" panose="020A0402060406010301" pitchFamily="18" charset="0"/>
              </a:rPr>
              <a:t>territory</a:t>
            </a:r>
            <a:r>
              <a:rPr lang="it-IT" sz="3500" b="1" dirty="0" smtClean="0">
                <a:effectLst>
                  <a:outerShdw blurRad="38100" dist="38100" dir="2700000" algn="tl">
                    <a:srgbClr val="000000">
                      <a:alpha val="43137"/>
                    </a:srgbClr>
                  </a:outerShdw>
                </a:effectLst>
                <a:latin typeface="Castellar" panose="020A0402060406010301" pitchFamily="18" charset="0"/>
              </a:rPr>
              <a:t> of Pinerolo</a:t>
            </a:r>
            <a:endParaRPr lang="it-IT" sz="3500" b="1" dirty="0">
              <a:effectLst>
                <a:outerShdw blurRad="38100" dist="38100" dir="2700000" algn="tl">
                  <a:srgbClr val="000000">
                    <a:alpha val="43137"/>
                  </a:srgbClr>
                </a:outerShdw>
              </a:effectLst>
              <a:latin typeface="Castellar" panose="020A0402060406010301" pitchFamily="18" charset="0"/>
            </a:endParaRPr>
          </a:p>
        </p:txBody>
      </p:sp>
      <p:sp>
        <p:nvSpPr>
          <p:cNvPr id="5" name="CasellaDiTesto 4"/>
          <p:cNvSpPr txBox="1"/>
          <p:nvPr/>
        </p:nvSpPr>
        <p:spPr>
          <a:xfrm>
            <a:off x="1028700" y="1653397"/>
            <a:ext cx="7161609" cy="707886"/>
          </a:xfrm>
          <a:prstGeom prst="rect">
            <a:avLst/>
          </a:prstGeom>
          <a:noFill/>
        </p:spPr>
        <p:txBody>
          <a:bodyPr wrap="square" rtlCol="0">
            <a:spAutoFit/>
          </a:bodyPr>
          <a:lstStyle/>
          <a:p>
            <a:pPr algn="ctr"/>
            <a:r>
              <a:rPr lang="en-US" sz="2000" dirty="0" err="1">
                <a:latin typeface="Candara Light" panose="020E0502030303020204" pitchFamily="34" charset="0"/>
              </a:rPr>
              <a:t>Pinerolo</a:t>
            </a:r>
            <a:r>
              <a:rPr lang="en-US" sz="2000" dirty="0">
                <a:latin typeface="Candara Light" panose="020E0502030303020204" pitchFamily="34" charset="0"/>
              </a:rPr>
              <a:t> is a small town located in the south of </a:t>
            </a:r>
            <a:r>
              <a:rPr lang="en-US" sz="2000" dirty="0" smtClean="0">
                <a:latin typeface="Candara Light" panose="020E0502030303020204" pitchFamily="34" charset="0"/>
              </a:rPr>
              <a:t>Piedmont, </a:t>
            </a:r>
            <a:r>
              <a:rPr lang="en-US" sz="2000" dirty="0">
                <a:latin typeface="Candara Light" panose="020E0502030303020204" pitchFamily="34" charset="0"/>
              </a:rPr>
              <a:t>which is thirty-seven kilometers from the regional </a:t>
            </a:r>
            <a:r>
              <a:rPr lang="en-US" sz="2000" dirty="0" smtClean="0">
                <a:latin typeface="Candara Light" panose="020E0502030303020204" pitchFamily="34" charset="0"/>
              </a:rPr>
              <a:t>capital: </a:t>
            </a:r>
            <a:r>
              <a:rPr lang="en-US" sz="2000" dirty="0">
                <a:latin typeface="Candara Light" panose="020E0502030303020204" pitchFamily="34" charset="0"/>
              </a:rPr>
              <a:t>Turin. </a:t>
            </a:r>
            <a:endParaRPr lang="it-IT" sz="2000" dirty="0">
              <a:latin typeface="Candara Light" panose="020E0502030303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083" y="515899"/>
            <a:ext cx="2376033" cy="17129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asellaDiTesto 6"/>
          <p:cNvSpPr txBox="1"/>
          <p:nvPr/>
        </p:nvSpPr>
        <p:spPr>
          <a:xfrm>
            <a:off x="371476" y="2592766"/>
            <a:ext cx="9991724" cy="1015663"/>
          </a:xfrm>
          <a:prstGeom prst="rect">
            <a:avLst/>
          </a:prstGeom>
          <a:noFill/>
        </p:spPr>
        <p:txBody>
          <a:bodyPr wrap="square" rtlCol="0">
            <a:spAutoFit/>
          </a:bodyPr>
          <a:lstStyle/>
          <a:p>
            <a:pPr algn="ctr"/>
            <a:r>
              <a:rPr lang="en-US" sz="2000" dirty="0" err="1">
                <a:latin typeface="Candara Light" panose="020E0502030303020204" pitchFamily="34" charset="0"/>
              </a:rPr>
              <a:t>Pinerolo</a:t>
            </a:r>
            <a:r>
              <a:rPr lang="en-US" sz="2000" dirty="0">
                <a:latin typeface="Candara Light" panose="020E0502030303020204" pitchFamily="34" charset="0"/>
              </a:rPr>
              <a:t> is divided into three distinct territories: plain, hills and mountains. The plain area is the largest of the three and it occupies 77% of the total territory, the hills 20% and the mountains 3%.</a:t>
            </a:r>
            <a:endParaRPr lang="it-IT" sz="2000" dirty="0">
              <a:latin typeface="Candara Light" panose="020E050203030302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6" y="3703488"/>
            <a:ext cx="2866909" cy="1350165"/>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3352800" y="3818933"/>
            <a:ext cx="8382000" cy="1323439"/>
          </a:xfrm>
          <a:prstGeom prst="rect">
            <a:avLst/>
          </a:prstGeom>
          <a:noFill/>
        </p:spPr>
        <p:txBody>
          <a:bodyPr wrap="square" rtlCol="0">
            <a:spAutoFit/>
          </a:bodyPr>
          <a:lstStyle/>
          <a:p>
            <a:pPr algn="ctr"/>
            <a:r>
              <a:rPr lang="en-US" sz="2000" dirty="0">
                <a:latin typeface="Candara Light" panose="020E0502030303020204" pitchFamily="34" charset="0"/>
              </a:rPr>
              <a:t>The hills and mountains have many wooded parts in the poorly sloping </a:t>
            </a:r>
            <a:r>
              <a:rPr lang="en-US" sz="2000" dirty="0" smtClean="0">
                <a:latin typeface="Candara Light" panose="020E0502030303020204" pitchFamily="34" charset="0"/>
              </a:rPr>
              <a:t>areas, </a:t>
            </a:r>
            <a:r>
              <a:rPr lang="en-US" sz="2000" dirty="0">
                <a:latin typeface="Candara Light" panose="020E0502030303020204" pitchFamily="34" charset="0"/>
              </a:rPr>
              <a:t>and in these cases there are no trees but meadows.</a:t>
            </a:r>
            <a:endParaRPr lang="it-IT" sz="2000" dirty="0">
              <a:latin typeface="Candara Light" panose="020E0502030303020204" pitchFamily="34" charset="0"/>
            </a:endParaRPr>
          </a:p>
          <a:p>
            <a:pPr algn="ctr"/>
            <a:r>
              <a:rPr lang="en-US" sz="2000" dirty="0">
                <a:latin typeface="Candara Light" panose="020E0502030303020204" pitchFamily="34" charset="0"/>
              </a:rPr>
              <a:t>Most of the inhabited area of </a:t>
            </a:r>
            <a:r>
              <a:rPr lang="en-US" sz="2000" dirty="0" err="1">
                <a:latin typeface="Candara Light" panose="020E0502030303020204" pitchFamily="34" charset="0"/>
              </a:rPr>
              <a:t>Pinerolo</a:t>
            </a:r>
            <a:r>
              <a:rPr lang="en-US" sz="2000" dirty="0">
                <a:latin typeface="Candara Light" panose="020E0502030303020204" pitchFamily="34" charset="0"/>
              </a:rPr>
              <a:t> is located on the plain but also in the hills </a:t>
            </a:r>
            <a:r>
              <a:rPr lang="en-US" sz="2000" dirty="0" smtClean="0">
                <a:latin typeface="Candara Light" panose="020E0502030303020204" pitchFamily="34" charset="0"/>
              </a:rPr>
              <a:t>there are </a:t>
            </a:r>
            <a:r>
              <a:rPr lang="en-US" sz="2000" dirty="0">
                <a:latin typeface="Candara Light" panose="020E0502030303020204" pitchFamily="34" charset="0"/>
              </a:rPr>
              <a:t>are many independent houses</a:t>
            </a:r>
            <a:r>
              <a:rPr lang="en-US" sz="2000" dirty="0" smtClean="0">
                <a:latin typeface="Candara Light" panose="020E0502030303020204" pitchFamily="34" charset="0"/>
              </a:rPr>
              <a:t>.</a:t>
            </a:r>
            <a:endParaRPr lang="it-IT" sz="2000" dirty="0">
              <a:latin typeface="Candara Light" panose="020E0502030303020204" pitchFamily="34" charset="0"/>
            </a:endParaRPr>
          </a:p>
        </p:txBody>
      </p:sp>
      <p:sp>
        <p:nvSpPr>
          <p:cNvPr id="10" name="CasellaDiTesto 9"/>
          <p:cNvSpPr txBox="1"/>
          <p:nvPr/>
        </p:nvSpPr>
        <p:spPr>
          <a:xfrm>
            <a:off x="790575" y="5438775"/>
            <a:ext cx="9153525" cy="1015663"/>
          </a:xfrm>
          <a:prstGeom prst="rect">
            <a:avLst/>
          </a:prstGeom>
          <a:noFill/>
        </p:spPr>
        <p:txBody>
          <a:bodyPr wrap="square" rtlCol="0">
            <a:spAutoFit/>
          </a:bodyPr>
          <a:lstStyle/>
          <a:p>
            <a:pPr algn="ctr"/>
            <a:r>
              <a:rPr lang="en-US" sz="2000" dirty="0">
                <a:latin typeface="Candara Light" panose="020E0502030303020204" pitchFamily="34" charset="0"/>
              </a:rPr>
              <a:t>Inside the city passes the </a:t>
            </a:r>
            <a:r>
              <a:rPr lang="en-US" sz="2000" dirty="0" err="1">
                <a:latin typeface="Candara Light" panose="020E0502030303020204" pitchFamily="34" charset="0"/>
              </a:rPr>
              <a:t>Lemina</a:t>
            </a:r>
            <a:r>
              <a:rPr lang="en-US" sz="2000" dirty="0">
                <a:latin typeface="Candara Light" panose="020E0502030303020204" pitchFamily="34" charset="0"/>
              </a:rPr>
              <a:t> (a small river) which is the most important river in the </a:t>
            </a:r>
            <a:r>
              <a:rPr lang="en-US" sz="2000" dirty="0" smtClean="0">
                <a:latin typeface="Candara Light" panose="020E0502030303020204" pitchFamily="34" charset="0"/>
              </a:rPr>
              <a:t>place. Numerous </a:t>
            </a:r>
            <a:r>
              <a:rPr lang="en-US" sz="2000" dirty="0">
                <a:latin typeface="Candara Light" panose="020E0502030303020204" pitchFamily="34" charset="0"/>
              </a:rPr>
              <a:t>tributaries are linked to it </a:t>
            </a:r>
            <a:r>
              <a:rPr lang="en-US" sz="2000" dirty="0" smtClean="0">
                <a:latin typeface="Candara Light" panose="020E0502030303020204" pitchFamily="34" charset="0"/>
              </a:rPr>
              <a:t>(this </a:t>
            </a:r>
            <a:r>
              <a:rPr lang="en-US" sz="2000" dirty="0">
                <a:latin typeface="Candara Light" panose="020E0502030303020204" pitchFamily="34" charset="0"/>
              </a:rPr>
              <a:t>happens outside the city) which will join the </a:t>
            </a:r>
            <a:r>
              <a:rPr lang="en-US" sz="2000" dirty="0" smtClean="0">
                <a:latin typeface="Candara Light" panose="020E0502030303020204" pitchFamily="34" charset="0"/>
              </a:rPr>
              <a:t>river Po. </a:t>
            </a:r>
            <a:endParaRPr lang="it-IT" sz="2000" dirty="0">
              <a:latin typeface="Candara Light" panose="020E0502030303020204" pitchFamily="34" charset="0"/>
            </a:endParaRP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437175"/>
            <a:ext cx="1538288" cy="1023661"/>
          </a:xfrm>
          <a:prstGeom prst="rect">
            <a:avLst/>
          </a:prstGeom>
          <a:ln w="6350" cap="sq">
            <a:solidFill>
              <a:srgbClr val="000000"/>
            </a:solidFill>
            <a:prstDash val="sysDot"/>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03462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alpha val="91000"/>
          </a:srgbClr>
        </a:solidFill>
        <a:effectLst/>
      </p:bgPr>
    </p:bg>
    <p:spTree>
      <p:nvGrpSpPr>
        <p:cNvPr id="1" name=""/>
        <p:cNvGrpSpPr/>
        <p:nvPr/>
      </p:nvGrpSpPr>
      <p:grpSpPr>
        <a:xfrm>
          <a:off x="0" y="0"/>
          <a:ext cx="0" cy="0"/>
          <a:chOff x="0" y="0"/>
          <a:chExt cx="0" cy="0"/>
        </a:xfrm>
      </p:grpSpPr>
      <p:sp>
        <p:nvSpPr>
          <p:cNvPr id="4" name="CasellaDiTesto 3"/>
          <p:cNvSpPr txBox="1"/>
          <p:nvPr/>
        </p:nvSpPr>
        <p:spPr>
          <a:xfrm>
            <a:off x="2501283" y="624450"/>
            <a:ext cx="7000571" cy="630942"/>
          </a:xfrm>
          <a:prstGeom prst="rect">
            <a:avLst/>
          </a:prstGeom>
          <a:noFill/>
        </p:spPr>
        <p:txBody>
          <a:bodyPr wrap="none" rtlCol="0">
            <a:spAutoFit/>
          </a:bodyPr>
          <a:lstStyle/>
          <a:p>
            <a:r>
              <a:rPr lang="it-IT" sz="3500" b="1" dirty="0" smtClean="0">
                <a:effectLst>
                  <a:outerShdw blurRad="38100" dist="38100" dir="2700000" algn="tl">
                    <a:srgbClr val="000000">
                      <a:alpha val="43137"/>
                    </a:srgbClr>
                  </a:outerShdw>
                </a:effectLst>
                <a:latin typeface="Castellar" panose="020A0402060406010301" pitchFamily="18" charset="0"/>
              </a:rPr>
              <a:t>The </a:t>
            </a:r>
            <a:r>
              <a:rPr lang="it-IT" sz="3500" b="1" dirty="0" err="1" smtClean="0">
                <a:effectLst>
                  <a:outerShdw blurRad="38100" dist="38100" dir="2700000" algn="tl">
                    <a:srgbClr val="000000">
                      <a:alpha val="43137"/>
                    </a:srgbClr>
                  </a:outerShdw>
                </a:effectLst>
                <a:latin typeface="Castellar" panose="020A0402060406010301" pitchFamily="18" charset="0"/>
              </a:rPr>
              <a:t>history</a:t>
            </a:r>
            <a:r>
              <a:rPr lang="it-IT" sz="3500" b="1" dirty="0" smtClean="0">
                <a:effectLst>
                  <a:outerShdw blurRad="38100" dist="38100" dir="2700000" algn="tl">
                    <a:srgbClr val="000000">
                      <a:alpha val="43137"/>
                    </a:srgbClr>
                  </a:outerShdw>
                </a:effectLst>
                <a:latin typeface="Castellar" panose="020A0402060406010301" pitchFamily="18" charset="0"/>
              </a:rPr>
              <a:t> of Pinerolo</a:t>
            </a:r>
            <a:endParaRPr lang="it-IT" sz="3500" b="1" dirty="0">
              <a:effectLst>
                <a:outerShdw blurRad="38100" dist="38100" dir="2700000" algn="tl">
                  <a:srgbClr val="000000">
                    <a:alpha val="43137"/>
                  </a:srgbClr>
                </a:outerShdw>
              </a:effectLst>
              <a:latin typeface="Castellar" panose="020A0402060406010301" pitchFamily="18" charset="0"/>
            </a:endParaRPr>
          </a:p>
        </p:txBody>
      </p:sp>
      <p:sp>
        <p:nvSpPr>
          <p:cNvPr id="5" name="CasellaDiTesto 4"/>
          <p:cNvSpPr txBox="1"/>
          <p:nvPr/>
        </p:nvSpPr>
        <p:spPr>
          <a:xfrm>
            <a:off x="176879" y="1509786"/>
            <a:ext cx="8162925" cy="1323439"/>
          </a:xfrm>
          <a:prstGeom prst="rect">
            <a:avLst/>
          </a:prstGeom>
          <a:noFill/>
        </p:spPr>
        <p:txBody>
          <a:bodyPr wrap="square" rtlCol="0">
            <a:spAutoFit/>
          </a:bodyPr>
          <a:lstStyle/>
          <a:p>
            <a:pPr algn="ctr"/>
            <a:r>
              <a:rPr lang="en-US" sz="2000" dirty="0" smtClean="0">
                <a:latin typeface="Candara Light" panose="020E0502030303020204" pitchFamily="34" charset="0"/>
              </a:rPr>
              <a:t>The first trace of the name "</a:t>
            </a:r>
            <a:r>
              <a:rPr lang="en-US" sz="2000" dirty="0" err="1" smtClean="0">
                <a:latin typeface="Candara Light" panose="020E0502030303020204" pitchFamily="34" charset="0"/>
              </a:rPr>
              <a:t>Pinarolium</a:t>
            </a:r>
            <a:r>
              <a:rPr lang="en-US" sz="2000" dirty="0" smtClean="0">
                <a:latin typeface="Candara Light" panose="020E0502030303020204" pitchFamily="34" charset="0"/>
              </a:rPr>
              <a:t>" appears in the 8th century AD but actually the town already existed since prehistoric times. During the 8th century BC </a:t>
            </a:r>
            <a:r>
              <a:rPr lang="en-US" sz="2000" dirty="0" err="1" smtClean="0">
                <a:latin typeface="Candara Light" panose="020E0502030303020204" pitchFamily="34" charset="0"/>
              </a:rPr>
              <a:t>Pinarolium</a:t>
            </a:r>
            <a:r>
              <a:rPr lang="en-US" sz="2000" dirty="0" smtClean="0">
                <a:latin typeface="Candara Light" panose="020E0502030303020204" pitchFamily="34" charset="0"/>
              </a:rPr>
              <a:t> was not a city, but a court that included 4 villages, in one of which, today, we find the beautiful Basilica of San Maurizio.</a:t>
            </a:r>
            <a:endParaRPr lang="it-IT" sz="2000" dirty="0" smtClean="0">
              <a:latin typeface="Candara Light" panose="020E0502030303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638" y="1314450"/>
            <a:ext cx="2128838" cy="1594574"/>
          </a:xfrm>
          <a:prstGeom prst="rect">
            <a:avLst/>
          </a:prstGeom>
          <a:effectLst>
            <a:outerShdw blurRad="50800" dist="38100" dir="18900000" algn="bl" rotWithShape="0">
              <a:prstClr val="black">
                <a:alpha val="40000"/>
              </a:prstClr>
            </a:outerShdw>
          </a:effectLst>
        </p:spPr>
      </p:pic>
      <p:sp>
        <p:nvSpPr>
          <p:cNvPr id="7" name="CasellaDiTesto 6"/>
          <p:cNvSpPr txBox="1"/>
          <p:nvPr/>
        </p:nvSpPr>
        <p:spPr>
          <a:xfrm>
            <a:off x="3095625" y="3162627"/>
            <a:ext cx="7048500" cy="1323439"/>
          </a:xfrm>
          <a:prstGeom prst="rect">
            <a:avLst/>
          </a:prstGeom>
          <a:noFill/>
        </p:spPr>
        <p:txBody>
          <a:bodyPr wrap="square" rtlCol="0">
            <a:spAutoFit/>
          </a:bodyPr>
          <a:lstStyle/>
          <a:p>
            <a:pPr algn="ctr"/>
            <a:r>
              <a:rPr lang="en-US" sz="2000" dirty="0">
                <a:latin typeface="Candara Light" panose="020E0502030303020204" pitchFamily="34" charset="0"/>
              </a:rPr>
              <a:t>In 1064 it was claimed by the Benedictine monks of the Abbey of San </a:t>
            </a:r>
            <a:r>
              <a:rPr lang="en-US" sz="2000" dirty="0" err="1">
                <a:latin typeface="Candara Light" panose="020E0502030303020204" pitchFamily="34" charset="0"/>
              </a:rPr>
              <a:t>Verano</a:t>
            </a:r>
            <a:r>
              <a:rPr lang="en-US" sz="2000" dirty="0">
                <a:latin typeface="Candara Light" panose="020E0502030303020204" pitchFamily="34" charset="0"/>
              </a:rPr>
              <a:t>, subsequently it underwent French domination and was then annexed to France itself in 1801 together with the entire Piedmont.</a:t>
            </a:r>
            <a:endParaRPr lang="it-IT" sz="2000" dirty="0">
              <a:latin typeface="Candara Light" panose="020E050203030302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1" y="2909023"/>
            <a:ext cx="2360152" cy="1785521"/>
          </a:xfrm>
          <a:prstGeom prst="rect">
            <a:avLst/>
          </a:prstGeom>
          <a:ln>
            <a:noFill/>
          </a:ln>
          <a:effectLst>
            <a:softEdge rad="112500"/>
          </a:effectLst>
        </p:spPr>
      </p:pic>
      <p:sp>
        <p:nvSpPr>
          <p:cNvPr id="9" name="CasellaDiTesto 8"/>
          <p:cNvSpPr txBox="1"/>
          <p:nvPr/>
        </p:nvSpPr>
        <p:spPr>
          <a:xfrm>
            <a:off x="3095625" y="4817760"/>
            <a:ext cx="6406229" cy="1015663"/>
          </a:xfrm>
          <a:prstGeom prst="rect">
            <a:avLst/>
          </a:prstGeom>
          <a:noFill/>
        </p:spPr>
        <p:txBody>
          <a:bodyPr wrap="square" rtlCol="0">
            <a:spAutoFit/>
          </a:bodyPr>
          <a:lstStyle/>
          <a:p>
            <a:pPr algn="ctr"/>
            <a:r>
              <a:rPr lang="en-US" sz="2000" dirty="0">
                <a:latin typeface="Candara Light" panose="020E0502030303020204" pitchFamily="34" charset="0"/>
              </a:rPr>
              <a:t>In the 20th century many important factories were born in </a:t>
            </a:r>
            <a:r>
              <a:rPr lang="en-US" sz="2000" dirty="0" err="1">
                <a:latin typeface="Candara Light" panose="020E0502030303020204" pitchFamily="34" charset="0"/>
              </a:rPr>
              <a:t>Pinerolo</a:t>
            </a:r>
            <a:r>
              <a:rPr lang="en-US" sz="2000" dirty="0">
                <a:latin typeface="Candara Light" panose="020E0502030303020204" pitchFamily="34" charset="0"/>
              </a:rPr>
              <a:t>, now freed from France, especially in the confectionery industry with the </a:t>
            </a:r>
            <a:r>
              <a:rPr lang="en-US" sz="2000" dirty="0" err="1">
                <a:latin typeface="Candara Light" panose="020E0502030303020204" pitchFamily="34" charset="0"/>
              </a:rPr>
              <a:t>Galup</a:t>
            </a:r>
            <a:r>
              <a:rPr lang="en-US" sz="2000" dirty="0">
                <a:latin typeface="Candara Light" panose="020E0502030303020204" pitchFamily="34" charset="0"/>
              </a:rPr>
              <a:t> company.</a:t>
            </a:r>
            <a:endParaRPr lang="it-IT" sz="2000" dirty="0">
              <a:latin typeface="Candara Light" panose="020E0502030303020204" pitchFamily="34" charset="0"/>
            </a:endParaRPr>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4075" y="4221809"/>
            <a:ext cx="1463280" cy="2207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0268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7CD7265-B7E8-48BB-8B39-E8FF471954A1}"/>
              </a:ext>
            </a:extLst>
          </p:cNvPr>
          <p:cNvSpPr>
            <a:spLocks noGrp="1"/>
          </p:cNvSpPr>
          <p:nvPr>
            <p:ph type="ctrTitle"/>
          </p:nvPr>
        </p:nvSpPr>
        <p:spPr>
          <a:xfrm>
            <a:off x="130629" y="880592"/>
            <a:ext cx="5809861" cy="2067897"/>
          </a:xfrm>
        </p:spPr>
        <p:txBody>
          <a:bodyPr>
            <a:normAutofit fontScale="90000"/>
          </a:bodyPr>
          <a:lstStyle/>
          <a:p>
            <a:pPr fontAlgn="t"/>
            <a:r>
              <a:rPr lang="en-US" dirty="0"/>
              <a:t/>
            </a:r>
            <a:br>
              <a:rPr lang="en-US" dirty="0"/>
            </a:br>
            <a:r>
              <a:rPr lang="en-US" sz="3900" b="1" dirty="0">
                <a:effectLst>
                  <a:outerShdw blurRad="38100" dist="38100" dir="2700000" algn="tl">
                    <a:srgbClr val="000000">
                      <a:alpha val="43137"/>
                    </a:srgbClr>
                  </a:outerShdw>
                </a:effectLst>
                <a:latin typeface="Castellar" panose="020A0402060406010301" pitchFamily="18" charset="0"/>
              </a:rPr>
              <a:t>The Cathedral of St. Donato</a:t>
            </a:r>
            <a:r>
              <a:rPr lang="en-US" dirty="0"/>
              <a:t/>
            </a:r>
            <a:br>
              <a:rPr lang="en-US" dirty="0"/>
            </a:br>
            <a:endParaRPr lang="it-IT" dirty="0"/>
          </a:p>
        </p:txBody>
      </p:sp>
      <p:sp>
        <p:nvSpPr>
          <p:cNvPr id="9" name="Sottotitolo 8">
            <a:extLst>
              <a:ext uri="{FF2B5EF4-FFF2-40B4-BE49-F238E27FC236}">
                <a16:creationId xmlns:a16="http://schemas.microsoft.com/office/drawing/2014/main" xmlns="" id="{CE88B2DE-F495-48B9-BF32-B0061533992B}"/>
              </a:ext>
            </a:extLst>
          </p:cNvPr>
          <p:cNvSpPr>
            <a:spLocks noGrp="1"/>
          </p:cNvSpPr>
          <p:nvPr>
            <p:ph type="subTitle" idx="1"/>
          </p:nvPr>
        </p:nvSpPr>
        <p:spPr>
          <a:xfrm>
            <a:off x="1691950" y="2601118"/>
            <a:ext cx="10260065" cy="3958301"/>
          </a:xfrm>
        </p:spPr>
        <p:txBody>
          <a:bodyPr>
            <a:normAutofit/>
          </a:bodyPr>
          <a:lstStyle/>
          <a:p>
            <a:r>
              <a:rPr lang="it-IT" sz="2000" dirty="0">
                <a:latin typeface="Candara Light" panose="020E0502030303020204" pitchFamily="34" charset="0"/>
              </a:rPr>
              <a:t>Walking in the </a:t>
            </a:r>
            <a:r>
              <a:rPr lang="it-IT" sz="2000" dirty="0" err="1">
                <a:latin typeface="Candara Light" panose="020E0502030303020204" pitchFamily="34" charset="0"/>
              </a:rPr>
              <a:t>historical</a:t>
            </a:r>
            <a:r>
              <a:rPr lang="it-IT" sz="2000" dirty="0">
                <a:latin typeface="Candara Light" panose="020E0502030303020204" pitchFamily="34" charset="0"/>
              </a:rPr>
              <a:t> centre of Pinerolo </a:t>
            </a:r>
            <a:r>
              <a:rPr lang="it-IT" sz="2000" dirty="0" err="1">
                <a:latin typeface="Candara Light" panose="020E0502030303020204" pitchFamily="34" charset="0"/>
              </a:rPr>
              <a:t>we</a:t>
            </a:r>
            <a:r>
              <a:rPr lang="it-IT" sz="2000" dirty="0">
                <a:latin typeface="Candara Light" panose="020E0502030303020204" pitchFamily="34" charset="0"/>
              </a:rPr>
              <a:t> can </a:t>
            </a:r>
            <a:r>
              <a:rPr lang="it-IT" sz="2000" dirty="0" err="1">
                <a:latin typeface="Candara Light" panose="020E0502030303020204" pitchFamily="34" charset="0"/>
              </a:rPr>
              <a:t>see</a:t>
            </a:r>
            <a:r>
              <a:rPr lang="it-IT" sz="2000" dirty="0">
                <a:latin typeface="Candara Light" panose="020E0502030303020204" pitchFamily="34" charset="0"/>
              </a:rPr>
              <a:t> the </a:t>
            </a:r>
            <a:r>
              <a:rPr lang="it-IT" sz="2000" dirty="0" err="1">
                <a:latin typeface="Candara Light" panose="020E0502030303020204" pitchFamily="34" charset="0"/>
              </a:rPr>
              <a:t>most</a:t>
            </a:r>
            <a:r>
              <a:rPr lang="it-IT" sz="2000" dirty="0">
                <a:latin typeface="Candara Light" panose="020E0502030303020204" pitchFamily="34" charset="0"/>
              </a:rPr>
              <a:t> </a:t>
            </a:r>
            <a:r>
              <a:rPr lang="it-IT" sz="2000" dirty="0" err="1">
                <a:latin typeface="Candara Light" panose="020E0502030303020204" pitchFamily="34" charset="0"/>
              </a:rPr>
              <a:t>important</a:t>
            </a:r>
            <a:r>
              <a:rPr lang="it-IT" sz="2000" dirty="0">
                <a:latin typeface="Candara Light" panose="020E0502030303020204" pitchFamily="34" charset="0"/>
              </a:rPr>
              <a:t> </a:t>
            </a:r>
            <a:r>
              <a:rPr lang="it-IT" sz="2000" dirty="0" err="1">
                <a:latin typeface="Candara Light" panose="020E0502030303020204" pitchFamily="34" charset="0"/>
              </a:rPr>
              <a:t>church</a:t>
            </a:r>
            <a:r>
              <a:rPr lang="it-IT" sz="2000" dirty="0">
                <a:latin typeface="Candara Light" panose="020E0502030303020204" pitchFamily="34" charset="0"/>
              </a:rPr>
              <a:t> of the city, the </a:t>
            </a:r>
            <a:r>
              <a:rPr lang="it-IT" sz="2000" dirty="0" err="1">
                <a:latin typeface="Candara Light" panose="020E0502030303020204" pitchFamily="34" charset="0"/>
              </a:rPr>
              <a:t>Cathedral</a:t>
            </a:r>
            <a:r>
              <a:rPr lang="it-IT" sz="2000" dirty="0">
                <a:latin typeface="Candara Light" panose="020E0502030303020204" pitchFamily="34" charset="0"/>
              </a:rPr>
              <a:t> of St. Donato.</a:t>
            </a:r>
          </a:p>
          <a:p>
            <a:r>
              <a:rPr lang="it-IT" sz="2000" dirty="0">
                <a:latin typeface="Candara Light" panose="020E0502030303020204" pitchFamily="34" charset="0"/>
              </a:rPr>
              <a:t>        </a:t>
            </a:r>
            <a:r>
              <a:rPr lang="it-IT" sz="2000" dirty="0" err="1" smtClean="0">
                <a:latin typeface="Candara Light" panose="020E0502030303020204" pitchFamily="34" charset="0"/>
              </a:rPr>
              <a:t>It’s</a:t>
            </a:r>
            <a:r>
              <a:rPr lang="it-IT" sz="2000" dirty="0" smtClean="0">
                <a:latin typeface="Candara Light" panose="020E0502030303020204" pitchFamily="34" charset="0"/>
              </a:rPr>
              <a:t> </a:t>
            </a:r>
            <a:r>
              <a:rPr lang="it-IT" sz="2000" dirty="0">
                <a:latin typeface="Candara Light" panose="020E0502030303020204" pitchFamily="34" charset="0"/>
              </a:rPr>
              <a:t>in the centre of place St. Donato, in the </a:t>
            </a:r>
            <a:r>
              <a:rPr lang="it-IT" sz="2000" dirty="0" err="1">
                <a:latin typeface="Candara Light" panose="020E0502030303020204" pitchFamily="34" charset="0"/>
              </a:rPr>
              <a:t>heart</a:t>
            </a:r>
            <a:r>
              <a:rPr lang="it-IT" sz="2000" dirty="0">
                <a:latin typeface="Candara Light" panose="020E0502030303020204" pitchFamily="34" charset="0"/>
              </a:rPr>
              <a:t> of Pinerolo.</a:t>
            </a:r>
          </a:p>
          <a:p>
            <a:r>
              <a:rPr lang="en-US" sz="2000" dirty="0">
                <a:latin typeface="Candara Light" panose="020E0502030303020204" pitchFamily="34" charset="0"/>
              </a:rPr>
              <a:t>                            The church, built between the X and XV centuries, was renovated in 1808 following an earthquake.</a:t>
            </a:r>
          </a:p>
          <a:p>
            <a:r>
              <a:rPr lang="en-US" sz="2000" dirty="0">
                <a:latin typeface="Candara Light" panose="020E0502030303020204" pitchFamily="34" charset="0"/>
              </a:rPr>
              <a:t>The bell tower is behind the church, on the left side.</a:t>
            </a:r>
          </a:p>
          <a:p>
            <a:r>
              <a:rPr lang="it-IT" sz="2000" dirty="0">
                <a:latin typeface="Candara Light" panose="020E0502030303020204" pitchFamily="34" charset="0"/>
              </a:rPr>
              <a:t>The </a:t>
            </a:r>
            <a:r>
              <a:rPr lang="it-IT" sz="2000" dirty="0" err="1">
                <a:latin typeface="Candara Light" panose="020E0502030303020204" pitchFamily="34" charset="0"/>
              </a:rPr>
              <a:t>facade</a:t>
            </a:r>
            <a:r>
              <a:rPr lang="it-IT" sz="2000" dirty="0">
                <a:latin typeface="Candara Light" panose="020E0502030303020204" pitchFamily="34" charset="0"/>
              </a:rPr>
              <a:t> of the building </a:t>
            </a:r>
            <a:r>
              <a:rPr lang="it-IT" sz="2000" dirty="0" err="1">
                <a:latin typeface="Candara Light" panose="020E0502030303020204" pitchFamily="34" charset="0"/>
              </a:rPr>
              <a:t>has</a:t>
            </a:r>
            <a:r>
              <a:rPr lang="it-IT" sz="2000" dirty="0">
                <a:latin typeface="Candara Light" panose="020E0502030303020204" pitchFamily="34" charset="0"/>
              </a:rPr>
              <a:t> </a:t>
            </a:r>
            <a:r>
              <a:rPr lang="it-IT" sz="2000" dirty="0" err="1">
                <a:latin typeface="Candara Light" panose="020E0502030303020204" pitchFamily="34" charset="0"/>
              </a:rPr>
              <a:t>three</a:t>
            </a:r>
            <a:r>
              <a:rPr lang="it-IT" sz="2000" dirty="0">
                <a:latin typeface="Candara Light" panose="020E0502030303020204" pitchFamily="34" charset="0"/>
              </a:rPr>
              <a:t> </a:t>
            </a:r>
            <a:r>
              <a:rPr lang="it-IT" sz="2000" dirty="0" err="1">
                <a:latin typeface="Candara Light" panose="020E0502030303020204" pitchFamily="34" charset="0"/>
              </a:rPr>
              <a:t>naves</a:t>
            </a:r>
            <a:r>
              <a:rPr lang="it-IT" sz="2000" dirty="0">
                <a:latin typeface="Candara Light" panose="020E0502030303020204" pitchFamily="34" charset="0"/>
              </a:rPr>
              <a:t>.</a:t>
            </a:r>
          </a:p>
          <a:p>
            <a:r>
              <a:rPr lang="en-US" sz="2000" dirty="0">
                <a:latin typeface="Candara Light" panose="020E0502030303020204" pitchFamily="34" charset="0"/>
              </a:rPr>
              <a:t>The building follows the baroque style and inside </a:t>
            </a:r>
          </a:p>
          <a:p>
            <a:r>
              <a:rPr lang="en-US" sz="2000" dirty="0">
                <a:latin typeface="Candara Light" panose="020E0502030303020204" pitchFamily="34" charset="0"/>
              </a:rPr>
              <a:t>there are many frescoes.</a:t>
            </a:r>
            <a:endParaRPr lang="it-IT" sz="2000" dirty="0">
              <a:latin typeface="Candara Light" panose="020E0502030303020204" pitchFamily="34" charset="0"/>
            </a:endParaRPr>
          </a:p>
        </p:txBody>
      </p:sp>
      <p:pic>
        <p:nvPicPr>
          <p:cNvPr id="1026" name="Picture 2" descr="Risultati immagini per cattedrale san donato pinerolo no copyright foto">
            <a:extLst>
              <a:ext uri="{FF2B5EF4-FFF2-40B4-BE49-F238E27FC236}">
                <a16:creationId xmlns:a16="http://schemas.microsoft.com/office/drawing/2014/main" xmlns="" id="{D463B1C2-A96E-4781-B1B9-E29D3AE35BD0}"/>
              </a:ext>
            </a:extLst>
          </p:cNvPr>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val="0"/>
              </a:ext>
            </a:extLst>
          </a:blip>
          <a:srcRect l="14835" r="12822"/>
          <a:stretch/>
        </p:blipFill>
        <p:spPr bwMode="auto">
          <a:xfrm>
            <a:off x="6066358" y="411380"/>
            <a:ext cx="2189162" cy="2017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xmlns="" id="{2C1F6BD8-F352-4923-A4D2-971CA1A9A8B2}"/>
              </a:ext>
            </a:extLst>
          </p:cNvPr>
          <p:cNvPicPr>
            <a:picLocks noChangeAspect="1"/>
          </p:cNvPicPr>
          <p:nvPr/>
        </p:nvPicPr>
        <p:blipFill rotWithShape="1">
          <a:blip r:embed="rId3"/>
          <a:srcRect b="5598"/>
          <a:stretch/>
        </p:blipFill>
        <p:spPr>
          <a:xfrm>
            <a:off x="413234" y="3917885"/>
            <a:ext cx="2857500" cy="2202997"/>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xmlns="" id="{F4A8688F-BBD7-4665-AFDC-B960E06B1543}"/>
              </a:ext>
            </a:extLst>
          </p:cNvPr>
          <p:cNvPicPr>
            <a:picLocks noChangeAspect="1"/>
          </p:cNvPicPr>
          <p:nvPr/>
        </p:nvPicPr>
        <p:blipFill>
          <a:blip r:embed="rId4"/>
          <a:stretch>
            <a:fillRect/>
          </a:stretch>
        </p:blipFill>
        <p:spPr>
          <a:xfrm>
            <a:off x="9084194" y="411380"/>
            <a:ext cx="2743201" cy="20678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3454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3690748" y="590570"/>
            <a:ext cx="4802790" cy="630942"/>
          </a:xfrm>
          <a:prstGeom prst="rect">
            <a:avLst/>
          </a:prstGeom>
          <a:noFill/>
        </p:spPr>
        <p:txBody>
          <a:bodyPr wrap="none" rtlCol="0">
            <a:spAutoFit/>
          </a:bodyPr>
          <a:lstStyle/>
          <a:p>
            <a:r>
              <a:rPr lang="it-IT" sz="3500" b="1" dirty="0" err="1" smtClean="0">
                <a:effectLst>
                  <a:outerShdw blurRad="38100" dist="38100" dir="2700000" algn="tl">
                    <a:srgbClr val="000000">
                      <a:alpha val="43137"/>
                    </a:srgbClr>
                  </a:outerShdw>
                </a:effectLst>
                <a:latin typeface="Castellar" panose="020A0402060406010301" pitchFamily="18" charset="0"/>
              </a:rPr>
              <a:t>Cavarly</a:t>
            </a:r>
            <a:r>
              <a:rPr lang="it-IT" sz="3500" b="1" dirty="0" smtClean="0">
                <a:effectLst>
                  <a:outerShdw blurRad="38100" dist="38100" dir="2700000" algn="tl">
                    <a:srgbClr val="000000">
                      <a:alpha val="43137"/>
                    </a:srgbClr>
                  </a:outerShdw>
                </a:effectLst>
                <a:latin typeface="Castellar" panose="020A0402060406010301" pitchFamily="18" charset="0"/>
              </a:rPr>
              <a:t> </a:t>
            </a:r>
            <a:r>
              <a:rPr lang="it-IT" sz="3500" b="1" dirty="0" err="1" smtClean="0">
                <a:effectLst>
                  <a:outerShdw blurRad="38100" dist="38100" dir="2700000" algn="tl">
                    <a:srgbClr val="000000">
                      <a:alpha val="43137"/>
                    </a:srgbClr>
                  </a:outerShdw>
                </a:effectLst>
                <a:latin typeface="Castellar" panose="020A0402060406010301" pitchFamily="18" charset="0"/>
              </a:rPr>
              <a:t>museum</a:t>
            </a:r>
            <a:endParaRPr lang="it-IT" sz="3500" b="1" dirty="0">
              <a:effectLst>
                <a:outerShdw blurRad="38100" dist="38100" dir="2700000" algn="tl">
                  <a:srgbClr val="000000">
                    <a:alpha val="43137"/>
                  </a:srgbClr>
                </a:outerShdw>
              </a:effectLst>
              <a:latin typeface="Castellar" panose="020A0402060406010301" pitchFamily="18" charset="0"/>
            </a:endParaRPr>
          </a:p>
        </p:txBody>
      </p:sp>
      <p:sp>
        <p:nvSpPr>
          <p:cNvPr id="6" name="CasellaDiTesto 5"/>
          <p:cNvSpPr txBox="1"/>
          <p:nvPr/>
        </p:nvSpPr>
        <p:spPr>
          <a:xfrm>
            <a:off x="200025" y="1512905"/>
            <a:ext cx="8753475" cy="1292662"/>
          </a:xfrm>
          <a:prstGeom prst="rect">
            <a:avLst/>
          </a:prstGeom>
          <a:noFill/>
        </p:spPr>
        <p:txBody>
          <a:bodyPr wrap="square" rtlCol="0">
            <a:spAutoFit/>
          </a:bodyPr>
          <a:lstStyle/>
          <a:p>
            <a:pPr algn="ctr"/>
            <a:r>
              <a:rPr lang="en-US" sz="2000" dirty="0" err="1" smtClean="0">
                <a:latin typeface="Candara Light" panose="020E0502030303020204" pitchFamily="34" charset="0"/>
              </a:rPr>
              <a:t>Pinerolo</a:t>
            </a:r>
            <a:r>
              <a:rPr lang="en-US" sz="2000" dirty="0" smtClean="0">
                <a:latin typeface="Candara Light" panose="020E0502030303020204" pitchFamily="34" charset="0"/>
              </a:rPr>
              <a:t> is very famous because in 1849 it became the school of Italian cavalry. Knights from armies from all over the world came to the city. In 1849, 144 officers also came to </a:t>
            </a:r>
            <a:r>
              <a:rPr lang="en-US" sz="2000" dirty="0" err="1" smtClean="0">
                <a:latin typeface="Candara Light" panose="020E0502030303020204" pitchFamily="34" charset="0"/>
              </a:rPr>
              <a:t>Pinerolo</a:t>
            </a:r>
            <a:r>
              <a:rPr lang="en-US" sz="2000" dirty="0" smtClean="0">
                <a:latin typeface="Candara Light" panose="020E0502030303020204" pitchFamily="34" charset="0"/>
              </a:rPr>
              <a:t> to learn the “new method”.</a:t>
            </a:r>
            <a:endParaRPr lang="it-IT" sz="2000" dirty="0">
              <a:latin typeface="Candara Light" panose="020E0502030303020204" pitchFamily="34" charset="0"/>
            </a:endParaRPr>
          </a:p>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100" y="1295400"/>
            <a:ext cx="2108200" cy="236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asellaDiTesto 7"/>
          <p:cNvSpPr txBox="1"/>
          <p:nvPr/>
        </p:nvSpPr>
        <p:spPr>
          <a:xfrm>
            <a:off x="3725863" y="2805567"/>
            <a:ext cx="5229225" cy="1015663"/>
          </a:xfrm>
          <a:prstGeom prst="rect">
            <a:avLst/>
          </a:prstGeom>
          <a:noFill/>
        </p:spPr>
        <p:txBody>
          <a:bodyPr wrap="square" rtlCol="0">
            <a:spAutoFit/>
          </a:bodyPr>
          <a:lstStyle/>
          <a:p>
            <a:pPr algn="ctr"/>
            <a:r>
              <a:rPr lang="en-US" sz="2000" dirty="0">
                <a:latin typeface="Candara Light" panose="020E0502030303020204" pitchFamily="34" charset="0"/>
              </a:rPr>
              <a:t>In </a:t>
            </a:r>
            <a:r>
              <a:rPr lang="en-US" sz="2000" dirty="0" err="1">
                <a:latin typeface="Candara Light" panose="020E0502030303020204" pitchFamily="34" charset="0"/>
              </a:rPr>
              <a:t>Pinerolo</a:t>
            </a:r>
            <a:r>
              <a:rPr lang="en-US" sz="2000" dirty="0">
                <a:latin typeface="Candara Light" panose="020E0502030303020204" pitchFamily="34" charset="0"/>
              </a:rPr>
              <a:t> there is a museum where the whole history of </a:t>
            </a:r>
            <a:r>
              <a:rPr lang="en-US" sz="2000" dirty="0" smtClean="0">
                <a:latin typeface="Candara Light" panose="020E0502030303020204" pitchFamily="34" charset="0"/>
              </a:rPr>
              <a:t>Italian </a:t>
            </a:r>
            <a:r>
              <a:rPr lang="en-US" sz="2000" dirty="0">
                <a:latin typeface="Candara Light" panose="020E0502030303020204" pitchFamily="34" charset="0"/>
              </a:rPr>
              <a:t>cavalry is told and in particular how it was in </a:t>
            </a:r>
            <a:r>
              <a:rPr lang="en-US" sz="2000" dirty="0" err="1">
                <a:latin typeface="Candara Light" panose="020E0502030303020204" pitchFamily="34" charset="0"/>
              </a:rPr>
              <a:t>Pinerolo</a:t>
            </a:r>
            <a:r>
              <a:rPr lang="en-US" sz="2000" dirty="0" smtClean="0">
                <a:latin typeface="Candara Light" panose="020E0502030303020204" pitchFamily="34" charset="0"/>
              </a:rPr>
              <a:t>.</a:t>
            </a:r>
            <a:endParaRPr lang="it-IT" sz="2000" dirty="0">
              <a:latin typeface="Candara Light" panose="020E0502030303020204" pitchFamily="34" charset="0"/>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5" y="3043238"/>
            <a:ext cx="3101596" cy="2069610"/>
          </a:xfrm>
          <a:prstGeom prst="rect">
            <a:avLst/>
          </a:prstGeom>
        </p:spPr>
      </p:pic>
      <p:sp>
        <p:nvSpPr>
          <p:cNvPr id="10" name="CasellaDiTesto 9"/>
          <p:cNvSpPr txBox="1"/>
          <p:nvPr/>
        </p:nvSpPr>
        <p:spPr>
          <a:xfrm>
            <a:off x="4391026" y="4097185"/>
            <a:ext cx="6591300" cy="1015663"/>
          </a:xfrm>
          <a:prstGeom prst="rect">
            <a:avLst/>
          </a:prstGeom>
          <a:noFill/>
        </p:spPr>
        <p:txBody>
          <a:bodyPr wrap="square" rtlCol="0">
            <a:spAutoFit/>
          </a:bodyPr>
          <a:lstStyle/>
          <a:p>
            <a:pPr algn="ctr"/>
            <a:r>
              <a:rPr lang="en-US" sz="2000" dirty="0">
                <a:latin typeface="Candara Light" panose="020E0502030303020204" pitchFamily="34" charset="0"/>
              </a:rPr>
              <a:t>The main topics that are treated are the figure of the horse and how it was seen as a perfect animal for men and the values of the soldier during training and especially in battle. </a:t>
            </a:r>
            <a:endParaRPr lang="it-IT" sz="2000" dirty="0">
              <a:latin typeface="Candara Light" panose="020E0502030303020204" pitchFamily="34" charset="0"/>
            </a:endParaRPr>
          </a:p>
        </p:txBody>
      </p:sp>
    </p:spTree>
    <p:extLst>
      <p:ext uri="{BB962C8B-B14F-4D97-AF65-F5344CB8AC3E}">
        <p14:creationId xmlns:p14="http://schemas.microsoft.com/office/powerpoint/2010/main" val="21534240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3634">
            <a:alpha val="91000"/>
          </a:srgbClr>
        </a:solidFill>
        <a:effectLst/>
      </p:bgPr>
    </p:bg>
    <p:spTree>
      <p:nvGrpSpPr>
        <p:cNvPr id="1" name=""/>
        <p:cNvGrpSpPr/>
        <p:nvPr/>
      </p:nvGrpSpPr>
      <p:grpSpPr>
        <a:xfrm>
          <a:off x="0" y="0"/>
          <a:ext cx="0" cy="0"/>
          <a:chOff x="0" y="0"/>
          <a:chExt cx="0" cy="0"/>
        </a:xfrm>
      </p:grpSpPr>
      <p:sp>
        <p:nvSpPr>
          <p:cNvPr id="4" name="CasellaDiTesto 3"/>
          <p:cNvSpPr txBox="1"/>
          <p:nvPr/>
        </p:nvSpPr>
        <p:spPr>
          <a:xfrm>
            <a:off x="4668024" y="542476"/>
            <a:ext cx="4227439" cy="630942"/>
          </a:xfrm>
          <a:prstGeom prst="rect">
            <a:avLst/>
          </a:prstGeom>
          <a:noFill/>
        </p:spPr>
        <p:txBody>
          <a:bodyPr wrap="none" rtlCol="0">
            <a:spAutoFit/>
          </a:bodyPr>
          <a:lstStyle/>
          <a:p>
            <a:r>
              <a:rPr lang="it-IT" sz="3500" b="1" dirty="0" smtClean="0">
                <a:effectLst>
                  <a:outerShdw blurRad="38100" dist="38100" dir="2700000" algn="tl">
                    <a:srgbClr val="000000">
                      <a:alpha val="43137"/>
                    </a:srgbClr>
                  </a:outerShdw>
                </a:effectLst>
                <a:latin typeface="Castellar" panose="020A0402060406010301" pitchFamily="18" charset="0"/>
              </a:rPr>
              <a:t>The </a:t>
            </a:r>
            <a:r>
              <a:rPr lang="it-IT" sz="3500" b="1" dirty="0" err="1" smtClean="0">
                <a:effectLst>
                  <a:outerShdw blurRad="38100" dist="38100" dir="2700000" algn="tl">
                    <a:srgbClr val="000000">
                      <a:alpha val="43137"/>
                    </a:srgbClr>
                  </a:outerShdw>
                </a:effectLst>
                <a:latin typeface="Castellar" panose="020A0402060406010301" pitchFamily="18" charset="0"/>
              </a:rPr>
              <a:t>Iron</a:t>
            </a:r>
            <a:r>
              <a:rPr lang="it-IT" sz="3500" b="1" dirty="0" smtClean="0">
                <a:effectLst>
                  <a:outerShdw blurRad="38100" dist="38100" dir="2700000" algn="tl">
                    <a:srgbClr val="000000">
                      <a:alpha val="43137"/>
                    </a:srgbClr>
                  </a:outerShdw>
                </a:effectLst>
                <a:latin typeface="Castellar" panose="020A0402060406010301" pitchFamily="18" charset="0"/>
              </a:rPr>
              <a:t> </a:t>
            </a:r>
            <a:r>
              <a:rPr lang="it-IT" sz="3500" b="1" dirty="0" err="1" smtClean="0">
                <a:effectLst>
                  <a:outerShdw blurRad="38100" dist="38100" dir="2700000" algn="tl">
                    <a:srgbClr val="000000">
                      <a:alpha val="43137"/>
                    </a:srgbClr>
                  </a:outerShdw>
                </a:effectLst>
                <a:latin typeface="Castellar" panose="020A0402060406010301" pitchFamily="18" charset="0"/>
              </a:rPr>
              <a:t>Mask</a:t>
            </a:r>
            <a:endParaRPr lang="it-IT" sz="3500" b="1" dirty="0">
              <a:effectLst>
                <a:outerShdw blurRad="38100" dist="38100" dir="2700000" algn="tl">
                  <a:srgbClr val="000000">
                    <a:alpha val="43137"/>
                  </a:srgbClr>
                </a:outerShdw>
              </a:effectLst>
              <a:latin typeface="Castellar" panose="020A0402060406010301" pitchFamily="18" charset="0"/>
            </a:endParaRPr>
          </a:p>
        </p:txBody>
      </p:sp>
      <p:sp>
        <p:nvSpPr>
          <p:cNvPr id="5" name="CasellaDiTesto 4"/>
          <p:cNvSpPr txBox="1"/>
          <p:nvPr/>
        </p:nvSpPr>
        <p:spPr>
          <a:xfrm>
            <a:off x="3664600" y="1285873"/>
            <a:ext cx="7305675" cy="1323439"/>
          </a:xfrm>
          <a:prstGeom prst="rect">
            <a:avLst/>
          </a:prstGeom>
          <a:noFill/>
        </p:spPr>
        <p:txBody>
          <a:bodyPr wrap="square" rtlCol="0">
            <a:spAutoFit/>
          </a:bodyPr>
          <a:lstStyle/>
          <a:p>
            <a:pPr algn="ctr"/>
            <a:r>
              <a:rPr lang="en-US" sz="2000" dirty="0">
                <a:latin typeface="Candara Light" panose="020E0502030303020204" pitchFamily="34" charset="0"/>
              </a:rPr>
              <a:t>Since 1999 in </a:t>
            </a:r>
            <a:r>
              <a:rPr lang="en-US" sz="2000" dirty="0" err="1">
                <a:latin typeface="Candara Light" panose="020E0502030303020204" pitchFamily="34" charset="0"/>
              </a:rPr>
              <a:t>Pinerolo</a:t>
            </a:r>
            <a:r>
              <a:rPr lang="en-US" sz="2000" dirty="0">
                <a:latin typeface="Candara Light" panose="020E0502030303020204" pitchFamily="34" charset="0"/>
              </a:rPr>
              <a:t> it’s tradition that every two years a historical re-enactment called "The Iron Mask" is celebrated in which citizens dress up in eighteenth-century clothes of ladies, but also of craftsmen and farmers.</a:t>
            </a:r>
            <a:endParaRPr lang="it-IT" sz="2000" dirty="0">
              <a:latin typeface="Candara Light" panose="020E050203030302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4" y="282451"/>
            <a:ext cx="3010786" cy="2006845"/>
          </a:xfrm>
          <a:prstGeom prst="rect">
            <a:avLst/>
          </a:prstGeom>
          <a:ln>
            <a:noFill/>
          </a:ln>
          <a:effectLst>
            <a:softEdge rad="112500"/>
          </a:effectLst>
        </p:spPr>
      </p:pic>
      <p:sp>
        <p:nvSpPr>
          <p:cNvPr id="7" name="CasellaDiTesto 6"/>
          <p:cNvSpPr txBox="1"/>
          <p:nvPr/>
        </p:nvSpPr>
        <p:spPr>
          <a:xfrm>
            <a:off x="475364" y="2722062"/>
            <a:ext cx="8420099" cy="1323439"/>
          </a:xfrm>
          <a:prstGeom prst="rect">
            <a:avLst/>
          </a:prstGeom>
          <a:noFill/>
        </p:spPr>
        <p:txBody>
          <a:bodyPr wrap="square" rtlCol="0">
            <a:spAutoFit/>
          </a:bodyPr>
          <a:lstStyle/>
          <a:p>
            <a:pPr algn="ctr"/>
            <a:r>
              <a:rPr lang="en-US" sz="2000" dirty="0">
                <a:latin typeface="Candara Light" panose="020E0502030303020204" pitchFamily="34" charset="0"/>
              </a:rPr>
              <a:t>This historical re-enactment comes from the famous novel that Dumas wrote in 1848 based on research done by Voltaire a century earlier, exactly when, in the Bastille, a character was held whose identity was never known because he wore a black mask on his face held by iron straps</a:t>
            </a:r>
            <a:r>
              <a:rPr lang="en-US" sz="2000" dirty="0" smtClean="0">
                <a:latin typeface="Candara Light" panose="020E0502030303020204" pitchFamily="34" charset="0"/>
              </a:rPr>
              <a:t>.</a:t>
            </a:r>
            <a:endParaRPr lang="it-IT" sz="2000" dirty="0">
              <a:latin typeface="Candara Light" panose="020E0502030303020204" pitchFamily="34" charset="0"/>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913" y="2414587"/>
            <a:ext cx="2628900" cy="174307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CasellaDiTesto 8"/>
          <p:cNvSpPr txBox="1"/>
          <p:nvPr/>
        </p:nvSpPr>
        <p:spPr>
          <a:xfrm>
            <a:off x="3190875" y="4270412"/>
            <a:ext cx="7626113" cy="2215991"/>
          </a:xfrm>
          <a:prstGeom prst="rect">
            <a:avLst/>
          </a:prstGeom>
          <a:noFill/>
        </p:spPr>
        <p:txBody>
          <a:bodyPr wrap="square" rtlCol="0">
            <a:spAutoFit/>
          </a:bodyPr>
          <a:lstStyle/>
          <a:p>
            <a:pPr algn="ctr"/>
            <a:r>
              <a:rPr lang="en-US" sz="2000" dirty="0">
                <a:latin typeface="Candara Light" panose="020E0502030303020204" pitchFamily="34" charset="0"/>
              </a:rPr>
              <a:t>This mysterious character had already been in the prisons of </a:t>
            </a:r>
            <a:r>
              <a:rPr lang="en-US" sz="2000" dirty="0" err="1">
                <a:latin typeface="Candara Light" panose="020E0502030303020204" pitchFamily="34" charset="0"/>
              </a:rPr>
              <a:t>Pinerolo</a:t>
            </a:r>
            <a:r>
              <a:rPr lang="en-US" sz="2000" dirty="0">
                <a:latin typeface="Candara Light" panose="020E0502030303020204" pitchFamily="34" charset="0"/>
              </a:rPr>
              <a:t> and is therefore the protagonist of the historical re-enactment.</a:t>
            </a:r>
            <a:endParaRPr lang="it-IT" sz="2000" dirty="0">
              <a:latin typeface="Candara Light" panose="020E0502030303020204" pitchFamily="34" charset="0"/>
            </a:endParaRPr>
          </a:p>
          <a:p>
            <a:pPr algn="ctr"/>
            <a:r>
              <a:rPr lang="en-US" sz="2000" dirty="0">
                <a:latin typeface="Candara Light" panose="020E0502030303020204" pitchFamily="34" charset="0"/>
              </a:rPr>
              <a:t>Each edition, under the mask, hides a famous person and only at the end of the event it’s possible to discover his identity.</a:t>
            </a:r>
            <a:endParaRPr lang="it-IT" sz="2000" dirty="0">
              <a:latin typeface="Candara Light" panose="020E0502030303020204" pitchFamily="34" charset="0"/>
            </a:endParaRPr>
          </a:p>
          <a:p>
            <a:pPr algn="ctr"/>
            <a:r>
              <a:rPr lang="en-US" sz="2000" dirty="0">
                <a:latin typeface="Candara Light" panose="020E0502030303020204" pitchFamily="34" charset="0"/>
              </a:rPr>
              <a:t>Protagonists of the previous editions were: Francesco Moser, champion in cycling; </a:t>
            </a:r>
            <a:r>
              <a:rPr lang="en-US" sz="2000" dirty="0" err="1">
                <a:latin typeface="Candara Light" panose="020E0502030303020204" pitchFamily="34" charset="0"/>
              </a:rPr>
              <a:t>Ettore</a:t>
            </a:r>
            <a:r>
              <a:rPr lang="en-US" sz="2000" dirty="0">
                <a:latin typeface="Candara Light" panose="020E0502030303020204" pitchFamily="34" charset="0"/>
              </a:rPr>
              <a:t> </a:t>
            </a:r>
            <a:r>
              <a:rPr lang="en-US" sz="2000" dirty="0" err="1">
                <a:latin typeface="Candara Light" panose="020E0502030303020204" pitchFamily="34" charset="0"/>
              </a:rPr>
              <a:t>Bassi</a:t>
            </a:r>
            <a:r>
              <a:rPr lang="en-US" sz="2000" dirty="0">
                <a:latin typeface="Candara Light" panose="020E0502030303020204" pitchFamily="34" charset="0"/>
              </a:rPr>
              <a:t>, famous actor and many others...</a:t>
            </a:r>
            <a:endParaRPr lang="it-IT" sz="2000" dirty="0">
              <a:latin typeface="Candara Light" panose="020E0502030303020204" pitchFamily="34" charset="0"/>
            </a:endParaRPr>
          </a:p>
          <a:p>
            <a:endParaRPr lang="it-IT" dirty="0"/>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50" y="4157662"/>
            <a:ext cx="2857500"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974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58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53ED6B-4948-464B-A6F3-21E8731272A8}"/>
              </a:ext>
            </a:extLst>
          </p:cNvPr>
          <p:cNvSpPr>
            <a:spLocks noGrp="1"/>
          </p:cNvSpPr>
          <p:nvPr>
            <p:ph type="ctrTitle"/>
          </p:nvPr>
        </p:nvSpPr>
        <p:spPr>
          <a:xfrm>
            <a:off x="870825" y="818140"/>
            <a:ext cx="9103567" cy="488788"/>
          </a:xfrm>
        </p:spPr>
        <p:txBody>
          <a:bodyPr>
            <a:normAutofit fontScale="90000"/>
          </a:bodyPr>
          <a:lstStyle/>
          <a:p>
            <a:r>
              <a:rPr lang="it-IT" sz="3100" dirty="0">
                <a:latin typeface="Algerian" panose="04020705040A02060702" pitchFamily="82" charset="0"/>
              </a:rPr>
              <a:t/>
            </a:r>
            <a:br>
              <a:rPr lang="it-IT" sz="3100" dirty="0">
                <a:latin typeface="Algerian" panose="04020705040A02060702" pitchFamily="82" charset="0"/>
              </a:rPr>
            </a:br>
            <a:r>
              <a:rPr lang="it-IT" sz="3900" b="1" dirty="0">
                <a:effectLst>
                  <a:outerShdw blurRad="38100" dist="38100" dir="2700000" algn="tl">
                    <a:srgbClr val="000000">
                      <a:alpha val="43137"/>
                    </a:srgbClr>
                  </a:outerShdw>
                </a:effectLst>
                <a:latin typeface="Castellar" panose="020A0402060406010301" pitchFamily="18" charset="0"/>
              </a:rPr>
              <a:t>XX </a:t>
            </a:r>
            <a:r>
              <a:rPr lang="it-IT" sz="3900" b="1" dirty="0" err="1">
                <a:effectLst>
                  <a:outerShdw blurRad="38100" dist="38100" dir="2700000" algn="tl">
                    <a:srgbClr val="000000">
                      <a:alpha val="43137"/>
                    </a:srgbClr>
                  </a:outerShdw>
                </a:effectLst>
                <a:latin typeface="Castellar" panose="020A0402060406010301" pitchFamily="18" charset="0"/>
              </a:rPr>
              <a:t>winter</a:t>
            </a:r>
            <a:r>
              <a:rPr lang="it-IT" sz="3900" b="1" dirty="0">
                <a:effectLst>
                  <a:outerShdw blurRad="38100" dist="38100" dir="2700000" algn="tl">
                    <a:srgbClr val="000000">
                      <a:alpha val="43137"/>
                    </a:srgbClr>
                  </a:outerShdw>
                </a:effectLst>
                <a:latin typeface="Castellar" panose="020A0402060406010301" pitchFamily="18" charset="0"/>
              </a:rPr>
              <a:t> </a:t>
            </a:r>
            <a:r>
              <a:rPr lang="it-IT" sz="3900" b="1" i="0" dirty="0" err="1">
                <a:solidFill>
                  <a:srgbClr val="222222"/>
                </a:solidFill>
                <a:effectLst>
                  <a:outerShdw blurRad="38100" dist="38100" dir="2700000" algn="tl">
                    <a:srgbClr val="000000">
                      <a:alpha val="43137"/>
                    </a:srgbClr>
                  </a:outerShdw>
                </a:effectLst>
                <a:latin typeface="Castellar" panose="020A0402060406010301" pitchFamily="18" charset="0"/>
              </a:rPr>
              <a:t>olympics</a:t>
            </a:r>
            <a:endParaRPr lang="it-IT" sz="3900" b="1" dirty="0">
              <a:effectLst>
                <a:outerShdw blurRad="38100" dist="38100" dir="2700000" algn="tl">
                  <a:srgbClr val="000000">
                    <a:alpha val="43137"/>
                  </a:srgbClr>
                </a:outerShdw>
              </a:effectLst>
              <a:latin typeface="Castellar" panose="020A0402060406010301" pitchFamily="18" charset="0"/>
            </a:endParaRPr>
          </a:p>
        </p:txBody>
      </p:sp>
      <p:sp>
        <p:nvSpPr>
          <p:cNvPr id="3" name="Sottotitolo 2">
            <a:extLst>
              <a:ext uri="{FF2B5EF4-FFF2-40B4-BE49-F238E27FC236}">
                <a16:creationId xmlns:a16="http://schemas.microsoft.com/office/drawing/2014/main" xmlns="" id="{54410681-171D-4B57-AC0B-DD3968EE33A7}"/>
              </a:ext>
            </a:extLst>
          </p:cNvPr>
          <p:cNvSpPr>
            <a:spLocks noGrp="1"/>
          </p:cNvSpPr>
          <p:nvPr>
            <p:ph type="subTitle" idx="1"/>
          </p:nvPr>
        </p:nvSpPr>
        <p:spPr>
          <a:xfrm>
            <a:off x="2519233" y="2279002"/>
            <a:ext cx="7548465" cy="4233765"/>
          </a:xfrm>
        </p:spPr>
        <p:txBody>
          <a:bodyPr>
            <a:normAutofit/>
          </a:bodyPr>
          <a:lstStyle/>
          <a:p>
            <a:r>
              <a:rPr lang="it-IT" sz="2000" dirty="0">
                <a:latin typeface="Candara Light" panose="020E0502030303020204" pitchFamily="34" charset="0"/>
                <a:cs typeface="Arial" panose="020B0604020202020204" pitchFamily="34" charset="0"/>
              </a:rPr>
              <a:t>The 2006 </a:t>
            </a:r>
            <a:r>
              <a:rPr lang="it-IT" sz="2000" dirty="0" err="1">
                <a:latin typeface="Candara Light" panose="020E0502030303020204" pitchFamily="34" charset="0"/>
                <a:cs typeface="Arial" panose="020B0604020202020204" pitchFamily="34" charset="0"/>
              </a:rPr>
              <a:t>Winter</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Olympics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commonly</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knows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as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Turin</a:t>
            </a:r>
            <a:r>
              <a:rPr lang="it-IT" sz="2000" dirty="0">
                <a:latin typeface="Candara Light" panose="020E0502030303020204" pitchFamily="34" charset="0"/>
                <a:cs typeface="Arial" panose="020B0604020202020204" pitchFamily="34" charset="0"/>
              </a:rPr>
              <a:t> 2006, </a:t>
            </a:r>
            <a:r>
              <a:rPr lang="it-IT" sz="2000" dirty="0" err="1">
                <a:latin typeface="Candara Light" panose="020E0502030303020204" pitchFamily="34" charset="0"/>
                <a:cs typeface="Arial" panose="020B0604020202020204" pitchFamily="34" charset="0"/>
              </a:rPr>
              <a:t>was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held</a:t>
            </a:r>
            <a:r>
              <a:rPr lang="it-IT" sz="2000" dirty="0">
                <a:latin typeface="Candara Light" panose="020E0502030303020204" pitchFamily="34" charset="0"/>
                <a:cs typeface="Arial" panose="020B0604020202020204" pitchFamily="34" charset="0"/>
              </a:rPr>
              <a:t> in </a:t>
            </a:r>
            <a:r>
              <a:rPr lang="it-IT" sz="2000" dirty="0" err="1">
                <a:latin typeface="Candara Light" panose="020E0502030303020204" pitchFamily="34" charset="0"/>
                <a:cs typeface="Arial" panose="020B0604020202020204" pitchFamily="34" charset="0"/>
              </a:rPr>
              <a:t>Turin</a:t>
            </a:r>
            <a:r>
              <a:rPr lang="it-IT" sz="2000" dirty="0">
                <a:latin typeface="Candara Light" panose="020E0502030303020204" pitchFamily="34" charset="0"/>
                <a:cs typeface="Arial" panose="020B0604020202020204" pitchFamily="34" charset="0"/>
              </a:rPr>
              <a:t> from </a:t>
            </a:r>
            <a:r>
              <a:rPr lang="it-IT" sz="2000" dirty="0" err="1">
                <a:latin typeface="Candara Light" panose="020E0502030303020204" pitchFamily="34" charset="0"/>
                <a:cs typeface="Arial" panose="020B0604020202020204" pitchFamily="34" charset="0"/>
              </a:rPr>
              <a:t>February</a:t>
            </a:r>
            <a:r>
              <a:rPr lang="it-IT" sz="2000" dirty="0">
                <a:latin typeface="Candara Light" panose="020E0502030303020204" pitchFamily="34" charset="0"/>
                <a:cs typeface="Arial" panose="020B0604020202020204" pitchFamily="34" charset="0"/>
              </a:rPr>
              <a:t> 10 to 26.</a:t>
            </a:r>
          </a:p>
          <a:p>
            <a:r>
              <a:rPr lang="it-IT" sz="2000" dirty="0">
                <a:latin typeface="Candara Light" panose="020E0502030303020204" pitchFamily="34" charset="0"/>
                <a:cs typeface="Arial" panose="020B0604020202020204" pitchFamily="34" charset="0"/>
              </a:rPr>
              <a:t>Pinerolo </a:t>
            </a:r>
            <a:r>
              <a:rPr lang="it-IT" sz="2000" dirty="0" err="1">
                <a:latin typeface="Candara Light" panose="020E0502030303020204" pitchFamily="34" charset="0"/>
                <a:cs typeface="Arial" panose="020B0604020202020204" pitchFamily="34" charset="0"/>
              </a:rPr>
              <a:t>was</a:t>
            </a:r>
            <a:r>
              <a:rPr lang="it-IT" sz="2000" dirty="0">
                <a:latin typeface="Candara Light" panose="020E0502030303020204" pitchFamily="34" charset="0"/>
                <a:cs typeface="Arial" panose="020B0604020202020204" pitchFamily="34" charset="0"/>
              </a:rPr>
              <a:t> one of the city </a:t>
            </a:r>
            <a:r>
              <a:rPr lang="it-IT" sz="2000" dirty="0" err="1">
                <a:latin typeface="Candara Light" panose="020E0502030303020204" pitchFamily="34" charset="0"/>
                <a:cs typeface="Arial" panose="020B0604020202020204" pitchFamily="34" charset="0"/>
              </a:rPr>
              <a:t>that</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helped</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Turin</a:t>
            </a:r>
            <a:r>
              <a:rPr lang="it-IT" sz="2000" dirty="0">
                <a:latin typeface="Candara Light" panose="020E0502030303020204" pitchFamily="34" charset="0"/>
                <a:cs typeface="Arial" panose="020B0604020202020204" pitchFamily="34" charset="0"/>
              </a:rPr>
              <a:t> for the </a:t>
            </a:r>
            <a:r>
              <a:rPr lang="it-IT" sz="2000" dirty="0" err="1">
                <a:latin typeface="Candara Light" panose="020E0502030303020204" pitchFamily="34" charset="0"/>
                <a:cs typeface="Arial" panose="020B0604020202020204" pitchFamily="34" charset="0"/>
              </a:rPr>
              <a:t>competition</a:t>
            </a:r>
            <a:r>
              <a:rPr lang="it-IT" sz="2000" dirty="0">
                <a:latin typeface="Candara Light" panose="020E0502030303020204" pitchFamily="34" charset="0"/>
                <a:cs typeface="Arial" panose="020B0604020202020204" pitchFamily="34" charset="0"/>
              </a:rPr>
              <a:t>, in </a:t>
            </a:r>
            <a:r>
              <a:rPr lang="it-IT" sz="2000" dirty="0" err="1">
                <a:latin typeface="Candara Light" panose="020E0502030303020204" pitchFamily="34" charset="0"/>
                <a:cs typeface="Arial" panose="020B0604020202020204" pitchFamily="34" charset="0"/>
              </a:rPr>
              <a:t>particular</a:t>
            </a:r>
            <a:r>
              <a:rPr lang="it-IT" sz="2000" dirty="0">
                <a:latin typeface="Candara Light" panose="020E0502030303020204" pitchFamily="34" charset="0"/>
                <a:cs typeface="Arial" panose="020B0604020202020204" pitchFamily="34" charset="0"/>
              </a:rPr>
              <a:t> in </a:t>
            </a:r>
            <a:r>
              <a:rPr lang="it-IT" sz="2000" dirty="0" err="1">
                <a:latin typeface="Candara Light" panose="020E0502030303020204" pitchFamily="34" charset="0"/>
                <a:cs typeface="Arial" panose="020B0604020202020204" pitchFamily="34" charset="0"/>
              </a:rPr>
              <a:t>our</a:t>
            </a:r>
            <a:r>
              <a:rPr lang="it-IT" sz="2000" dirty="0">
                <a:latin typeface="Candara Light" panose="020E0502030303020204" pitchFamily="34" charset="0"/>
                <a:cs typeface="Arial" panose="020B0604020202020204" pitchFamily="34" charset="0"/>
              </a:rPr>
              <a:t> city the curling </a:t>
            </a:r>
            <a:r>
              <a:rPr lang="it-IT" sz="2000" dirty="0" err="1">
                <a:latin typeface="Candara Light" panose="020E0502030303020204" pitchFamily="34" charset="0"/>
                <a:cs typeface="Arial" panose="020B0604020202020204" pitchFamily="34" charset="0"/>
              </a:rPr>
              <a:t>competitions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were</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played</a:t>
            </a:r>
            <a:r>
              <a:rPr lang="it-IT" sz="2000" dirty="0">
                <a:latin typeface="Candara Light" panose="020E0502030303020204" pitchFamily="34" charset="0"/>
                <a:cs typeface="Arial" panose="020B0604020202020204" pitchFamily="34" charset="0"/>
              </a:rPr>
              <a:t>.</a:t>
            </a:r>
          </a:p>
          <a:p>
            <a:r>
              <a:rPr lang="it-IT" sz="2000" dirty="0">
                <a:latin typeface="Candara Light" panose="020E0502030303020204" pitchFamily="34" charset="0"/>
                <a:cs typeface="Arial" panose="020B0604020202020204" pitchFamily="34" charset="0"/>
              </a:rPr>
              <a:t>The </a:t>
            </a:r>
            <a:r>
              <a:rPr lang="it-IT" sz="2000" dirty="0" err="1">
                <a:latin typeface="Candara Light" panose="020E0502030303020204" pitchFamily="34" charset="0"/>
                <a:cs typeface="Arial" panose="020B0604020202020204" pitchFamily="34" charset="0"/>
              </a:rPr>
              <a:t>two</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mascots</a:t>
            </a:r>
            <a:r>
              <a:rPr lang="it-IT" sz="2000" dirty="0">
                <a:latin typeface="Candara Light" panose="020E0502030303020204" pitchFamily="34" charset="0"/>
                <a:cs typeface="Arial" panose="020B0604020202020204" pitchFamily="34" charset="0"/>
              </a:rPr>
              <a:t> of the Games </a:t>
            </a:r>
            <a:r>
              <a:rPr lang="it-IT" sz="2000" dirty="0" err="1">
                <a:latin typeface="Candara Light" panose="020E0502030303020204" pitchFamily="34" charset="0"/>
                <a:cs typeface="Arial" panose="020B0604020202020204" pitchFamily="34" charset="0"/>
              </a:rPr>
              <a:t>were</a:t>
            </a:r>
            <a:r>
              <a:rPr lang="it-IT" sz="2000" dirty="0">
                <a:latin typeface="Candara Light" panose="020E0502030303020204" pitchFamily="34" charset="0"/>
                <a:cs typeface="Arial" panose="020B0604020202020204" pitchFamily="34" charset="0"/>
              </a:rPr>
              <a:t> Neve (</a:t>
            </a:r>
            <a:r>
              <a:rPr lang="it-IT" sz="2000" dirty="0" err="1">
                <a:latin typeface="Candara Light" panose="020E0502030303020204" pitchFamily="34" charset="0"/>
                <a:cs typeface="Arial" panose="020B0604020202020204" pitchFamily="34" charset="0"/>
              </a:rPr>
              <a:t>that</a:t>
            </a:r>
            <a:r>
              <a:rPr lang="it-IT" sz="2000" dirty="0">
                <a:latin typeface="Candara Light" panose="020E0502030303020204" pitchFamily="34" charset="0"/>
                <a:cs typeface="Arial" panose="020B0604020202020204" pitchFamily="34" charset="0"/>
              </a:rPr>
              <a:t> in </a:t>
            </a:r>
            <a:r>
              <a:rPr lang="it-IT" sz="2000" dirty="0" err="1">
                <a:latin typeface="Candara Light" panose="020E0502030303020204" pitchFamily="34" charset="0"/>
                <a:cs typeface="Arial" panose="020B0604020202020204" pitchFamily="34" charset="0"/>
              </a:rPr>
              <a:t>italian</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means</a:t>
            </a:r>
            <a:r>
              <a:rPr lang="it-IT" sz="2000" dirty="0">
                <a:latin typeface="Candara Light" panose="020E0502030303020204" pitchFamily="34" charset="0"/>
                <a:cs typeface="Arial" panose="020B0604020202020204" pitchFamily="34" charset="0"/>
              </a:rPr>
              <a:t> ‘</a:t>
            </a:r>
            <a:r>
              <a:rPr lang="it-IT" sz="2000" dirty="0" err="1">
                <a:latin typeface="Candara Light" panose="020E0502030303020204" pitchFamily="34" charset="0"/>
                <a:cs typeface="Arial" panose="020B0604020202020204" pitchFamily="34" charset="0"/>
              </a:rPr>
              <a:t>snow</a:t>
            </a:r>
            <a:r>
              <a:rPr lang="it-IT" sz="2000" dirty="0">
                <a:latin typeface="Candara Light" panose="020E0502030303020204" pitchFamily="34" charset="0"/>
                <a:cs typeface="Arial" panose="020B0604020202020204" pitchFamily="34" charset="0"/>
              </a:rPr>
              <a:t>’), a </a:t>
            </a:r>
            <a:r>
              <a:rPr lang="it-IT" sz="2000" dirty="0" err="1">
                <a:latin typeface="Candara Light" panose="020E0502030303020204" pitchFamily="34" charset="0"/>
                <a:cs typeface="Arial" panose="020B0604020202020204" pitchFamily="34" charset="0"/>
              </a:rPr>
              <a:t>snowball</a:t>
            </a:r>
            <a:r>
              <a:rPr lang="it-IT" sz="2000" dirty="0">
                <a:latin typeface="Candara Light" panose="020E0502030303020204" pitchFamily="34" charset="0"/>
                <a:cs typeface="Arial" panose="020B0604020202020204" pitchFamily="34" charset="0"/>
              </a:rPr>
              <a:t>, and </a:t>
            </a:r>
            <a:r>
              <a:rPr lang="it-IT" sz="2000" dirty="0" err="1">
                <a:latin typeface="Candara Light" panose="020E0502030303020204" pitchFamily="34" charset="0"/>
                <a:cs typeface="Arial" panose="020B0604020202020204" pitchFamily="34" charset="0"/>
              </a:rPr>
              <a:t>Gliz</a:t>
            </a:r>
            <a:r>
              <a:rPr lang="it-IT" sz="2000" dirty="0">
                <a:latin typeface="Candara Light" panose="020E0502030303020204" pitchFamily="34" charset="0"/>
                <a:cs typeface="Arial" panose="020B0604020202020204" pitchFamily="34" charset="0"/>
              </a:rPr>
              <a:t>, an </a:t>
            </a:r>
            <a:r>
              <a:rPr lang="it-IT" sz="2000" dirty="0" err="1">
                <a:latin typeface="Candara Light" panose="020E0502030303020204" pitchFamily="34" charset="0"/>
                <a:cs typeface="Arial" panose="020B0604020202020204" pitchFamily="34" charset="0"/>
              </a:rPr>
              <a:t>ice</a:t>
            </a:r>
            <a:r>
              <a:rPr lang="it-IT" sz="2000" dirty="0">
                <a:latin typeface="Candara Light" panose="020E0502030303020204" pitchFamily="34" charset="0"/>
                <a:cs typeface="Arial" panose="020B0604020202020204" pitchFamily="34" charset="0"/>
              </a:rPr>
              <a:t>-cube.</a:t>
            </a:r>
          </a:p>
          <a:p>
            <a:r>
              <a:rPr lang="en-US" sz="2000" dirty="0">
                <a:latin typeface="Candara Light" panose="020E0502030303020204" pitchFamily="34" charset="0"/>
                <a:cs typeface="Arial" panose="020B0604020202020204" pitchFamily="34" charset="0"/>
              </a:rPr>
              <a:t>A commemorative two euro coin was coined for the event.</a:t>
            </a:r>
          </a:p>
          <a:p>
            <a:r>
              <a:rPr lang="en-US" sz="2000" dirty="0">
                <a:latin typeface="Candara Light" panose="020E0502030303020204" pitchFamily="34" charset="0"/>
                <a:cs typeface="Arial" panose="020B0604020202020204" pitchFamily="34" charset="0"/>
              </a:rPr>
              <a:t>The motto of this Olympics Games was “Passion lives here”.</a:t>
            </a:r>
          </a:p>
        </p:txBody>
      </p:sp>
      <p:pic>
        <p:nvPicPr>
          <p:cNvPr id="1028" name="Picture 4">
            <a:extLst>
              <a:ext uri="{FF2B5EF4-FFF2-40B4-BE49-F238E27FC236}">
                <a16:creationId xmlns:a16="http://schemas.microsoft.com/office/drawing/2014/main" xmlns="" id="{99CD5C2D-D39F-48E5-AE36-E2C37131BC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23" y="1430539"/>
            <a:ext cx="2175910" cy="16540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xmlns="" id="{E903C8EF-4A3D-48F0-B29E-996CA95E1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514" y="396998"/>
            <a:ext cx="1081963" cy="11290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2 euro commemorativi olimpiadi">
            <a:extLst>
              <a:ext uri="{FF2B5EF4-FFF2-40B4-BE49-F238E27FC236}">
                <a16:creationId xmlns:a16="http://schemas.microsoft.com/office/drawing/2014/main" xmlns="" id="{9F148681-113C-47FB-9A9F-AEC1C7C661D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235649" y="3690256"/>
            <a:ext cx="1654045" cy="1654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xmlns="" id="{95D712F4-59B0-40B8-81A3-B61FFE9E5E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25" y="3798455"/>
            <a:ext cx="2095500" cy="2790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052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76201" y="266700"/>
            <a:ext cx="11944350" cy="6401753"/>
          </a:xfrm>
          <a:prstGeom prst="rect">
            <a:avLst/>
          </a:prstGeom>
          <a:noFill/>
        </p:spPr>
        <p:txBody>
          <a:bodyPr wrap="square" rtlCol="0">
            <a:spAutoFit/>
          </a:bodyPr>
          <a:lstStyle/>
          <a:p>
            <a:r>
              <a:rPr lang="it-IT" b="1" dirty="0" err="1" smtClean="0">
                <a:effectLst>
                  <a:outerShdw blurRad="38100" dist="38100" dir="2700000" algn="tl">
                    <a:srgbClr val="000000">
                      <a:alpha val="43137"/>
                    </a:srgbClr>
                  </a:outerShdw>
                </a:effectLst>
                <a:latin typeface="Candara" panose="020E0502030303020204" pitchFamily="34" charset="0"/>
              </a:rPr>
              <a:t>Sources</a:t>
            </a:r>
            <a:r>
              <a:rPr lang="it-IT" b="1" dirty="0" smtClean="0">
                <a:effectLst>
                  <a:outerShdw blurRad="38100" dist="38100" dir="2700000" algn="tl">
                    <a:srgbClr val="000000">
                      <a:alpha val="43137"/>
                    </a:srgbClr>
                  </a:outerShdw>
                </a:effectLst>
                <a:latin typeface="Candara" panose="020E0502030303020204" pitchFamily="34" charset="0"/>
              </a:rPr>
              <a:t>:</a:t>
            </a:r>
          </a:p>
          <a:p>
            <a:endParaRPr lang="it-IT" sz="1200" b="1" dirty="0" smtClean="0">
              <a:effectLst>
                <a:outerShdw blurRad="38100" dist="38100" dir="2700000" algn="tl">
                  <a:srgbClr val="000000">
                    <a:alpha val="43137"/>
                  </a:srgbClr>
                </a:outerShdw>
              </a:effectLst>
              <a:latin typeface="Candara" panose="020E0502030303020204" pitchFamily="34" charset="0"/>
            </a:endParaRPr>
          </a:p>
          <a:p>
            <a:pPr marL="285750" indent="-285750">
              <a:buFont typeface="Arial" panose="020B0604020202020204" pitchFamily="34" charset="0"/>
              <a:buChar char="•"/>
            </a:pPr>
            <a:r>
              <a:rPr lang="it-IT" sz="1100" dirty="0" smtClean="0">
                <a:latin typeface="Candara" panose="020E0502030303020204" pitchFamily="34" charset="0"/>
              </a:rPr>
              <a:t>https</a:t>
            </a:r>
            <a:r>
              <a:rPr lang="it-IT" sz="1100" dirty="0">
                <a:latin typeface="Candara" panose="020E0502030303020204" pitchFamily="34" charset="0"/>
              </a:rPr>
              <a:t>://</a:t>
            </a:r>
            <a:r>
              <a:rPr lang="it-IT" sz="1100" dirty="0" smtClean="0">
                <a:latin typeface="Candara" panose="020E0502030303020204" pitchFamily="34" charset="0"/>
              </a:rPr>
              <a:t>www.google.it/url?sa=i&amp;url=https%3A%2F%2Fwww.pineroloindialogo.it%2Fpineroloindialogo2017%2Fpineroloindialogo6_2017%2Fvivere_pinerolo.htm&amp;psig=AOvVaw2ihAeWlL3wClkTom2XtxNC&amp;ust=1578585761949000&amp;source=images&amp;cd=vfe&amp;ved=2ahUKEwjFi_2tsPTmAhXHBFAKHaV_BVoQr4kDegUIARDTAQ</a:t>
            </a: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it/url?sa=i&amp;url=https%3A%2F%2Friforma.it%2Fit%2Farticolo%2F2017%2F06%2F09%2Fvisita-pinerolo-un-nuovo-sito-le-meraviglie-delle-nostre-terre&amp;psig=AOvVaw2HcFZCSGdxzUOOEBMXGkVt&amp;ust=1578585952307000&amp;source=images&amp;cd=vfe&amp;ved=2ahUKEwiA1N-IsfTmAhWMAVAKHbvaC38Qr4kDegUIARDpAQ</a:t>
            </a:r>
          </a:p>
          <a:p>
            <a:pPr marL="285750" indent="-285750">
              <a:buFont typeface="Arial" panose="020B0604020202020204" pitchFamily="34" charset="0"/>
              <a:buChar char="•"/>
            </a:pPr>
            <a:r>
              <a:rPr lang="it-IT" sz="1100" dirty="0">
                <a:latin typeface="Candara" panose="020E0502030303020204" pitchFamily="34" charset="0"/>
                <a:hlinkClick r:id="rId2"/>
              </a:rPr>
              <a:t>https://it.wikipedia.org/wiki/File:Map_-_IT_-_Torino_-_</a:t>
            </a:r>
            <a:r>
              <a:rPr lang="it-IT" sz="1100" dirty="0" smtClean="0">
                <a:latin typeface="Candara" panose="020E0502030303020204" pitchFamily="34" charset="0"/>
                <a:hlinkClick r:id="rId2"/>
              </a:rPr>
              <a:t>Municipality_code_1191.svg</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hlinkClick r:id="rId3"/>
              </a:rPr>
              <a:t>https://</a:t>
            </a:r>
            <a:r>
              <a:rPr lang="it-IT" sz="1100" dirty="0" smtClean="0">
                <a:latin typeface="Candara" panose="020E0502030303020204" pitchFamily="34" charset="0"/>
                <a:hlinkClick r:id="rId3"/>
              </a:rPr>
              <a:t>www.google.com/url?sa=i&amp;url=https%3A%2F%2Fwww.hotelbarrage.it%2Fblog%2Fbasilica-san-maurizio-pinerolo&amp;psig=AOvVaw3ZGbY_KyW_FVEue-mEWzxr&amp;ust=1578586212650000&amp;source=images&amp;cd=vfe&amp;ved=2ahUKEwiy2fGEsvTmAhURpbQKHWqBCPoQr4kDegUIARCGAg</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www.google.com/url?sa=i&amp;url=http%3A%2F%2Fwww.cittaecattedrali.it%2Fit%2Fbces%2F520-prevostura-di-san-verano-in-abbadia-alpina&amp;psig=AOvVaw222YuxPek3pknU4VP5irjK&amp;ust=1578586275197000&amp;source=images&amp;cd=vfe&amp;ved=2ahUKEwj7qtuisvTmAhUaNVAKHcMFATAQr4kDegUIARDRAQ</a:t>
            </a:r>
          </a:p>
          <a:p>
            <a:pPr marL="285750" indent="-285750">
              <a:buFont typeface="Arial" panose="020B0604020202020204" pitchFamily="34" charset="0"/>
              <a:buChar char="•"/>
            </a:pPr>
            <a:r>
              <a:rPr lang="it-IT" sz="1100" dirty="0">
                <a:latin typeface="Candara" panose="020E0502030303020204" pitchFamily="34" charset="0"/>
                <a:hlinkClick r:id="rId4"/>
              </a:rPr>
              <a:t>https://</a:t>
            </a:r>
            <a:r>
              <a:rPr lang="it-IT" sz="1100" dirty="0" smtClean="0">
                <a:latin typeface="Candara" panose="020E0502030303020204" pitchFamily="34" charset="0"/>
                <a:hlinkClick r:id="rId4"/>
              </a:rPr>
              <a:t>www.google.com/url?sa=i&amp;url=http%3A%2F%2Fwww.galup.it%2Fgalup%2Fazienda%2F&amp;psig=AOvVaw0xC8vIQ_L8u9mVePNX0HTa&amp;ust=1578586312323000&amp;source=images&amp;cd=vfe&amp;ved=2ahUKEwjbpbW0svTmAhVHprQKHTDZB9EQr4kDegUIARDRAQ</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www.google.com/url?sa=i&amp;url=https%3A%2F%2Fit.m.wikipedia.org%2Fwiki%2FFile%3APinerolo%2C_Duomo_di_Pinerolo_01.jpg&amp;psig=AOvVaw0S9LqVh5R8znM6rzzrV0sw&amp;ust=1578586351050000&amp;source=images&amp;cd=vfe&amp;ved=2ahUKEwjohfHGsvTmAhWCh7QKHSneAHgQr4kDegUIARDOAQ</a:t>
            </a: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3A%2F%2Fwww.comune.pinerolo.to.it%2Fweb%2Findex.php%2Fturismo%2Fvisitare-pinerolo%2Fedifici-e-monumenti%2F298-edifici&amp;psig=AOvVaw0S9LqVh5R8znM6rzzrV0sw&amp;ust=1578586351050000&amp;source=images&amp;cd=vfe&amp;ved=2ahUKEwjohfHGsvTmAhWCh7QKHSneAHgQr4kDegUIARDgAQ</a:t>
            </a:r>
          </a:p>
          <a:p>
            <a:pPr marL="285750" indent="-285750">
              <a:buFont typeface="Arial" panose="020B0604020202020204" pitchFamily="34" charset="0"/>
              <a:buChar char="•"/>
            </a:pPr>
            <a:r>
              <a:rPr lang="it-IT" sz="1100" dirty="0">
                <a:latin typeface="Candara" panose="020E0502030303020204" pitchFamily="34" charset="0"/>
              </a:rPr>
              <a:t>https://www.google.com/url?sa=i&amp;url=https%3A%2F%2Fwww.ebay.it%2Fitm%2FPinerolo-Cattedrale-di-San-Donato-Stampa-Antica-Passepartout-1891-%</a:t>
            </a:r>
            <a:r>
              <a:rPr lang="it-IT" sz="1100" dirty="0" smtClean="0">
                <a:latin typeface="Candara" panose="020E0502030303020204" pitchFamily="34" charset="0"/>
              </a:rPr>
              <a:t>2F400314841045&amp;psig=AOvVaw0S9LqVh5R8znM6rzzrV0sw&amp;ust=1578586351050000&amp;source=images&amp;cd=vfe&amp;ved=2ahUKEwjohfHGsvTmAhWCh7QKHSneAHgQr4kDegQIARBX</a:t>
            </a: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s%3A%2F%2Fwww.tripadvisor.it%2FLocationPhotoDirectLink-g616182-d4754258-i285485467-Museo_Storico_dell_Arma_di_Cavalleria-Pinerolo_Province_of_Turin_Piedmon.html&amp;psig=AOvVaw0Mo5b1vhHrEe84NagU-5XA&amp;ust=1578586459091000&amp;source=images&amp;cd=vfe&amp;ved=2ahUKEwi-qbP6svTmAhXtD1AKHTAHD08Qr4kDegUIARDVAQ</a:t>
            </a: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s%3A%2F%2Fwww.tripadvisor.it%2FLocationPhotoDirectLink-g616182-d4754258-i285485467-Museo_Storico_dell_Arma_di_Cavalleria-Pinerolo_Province_of_Turin_Piedmon.html&amp;psig=AOvVaw0Mo5b1vhHrEe84NagU-5XA&amp;ust=1578586459091000&amp;source=images&amp;cd=vfe&amp;ved=2ahUKEwi-qbP6svTmAhXtD1AKHTAHD08Qr4kDegUIARDVAQ</a:t>
            </a: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s%3A%2F%2Fwww.ecodelchisone.it%2Fnews%2F2017-03-28%2Fmaschera-ferro-pinerolo-edizione-rinviata-2018-25627&amp;psig=AOvVaw2rKm5vqdaej9BVYKOvgxV1&amp;ust=1578586637482000&amp;source=images&amp;cd=vfe&amp;ved=2ahUKEwjQvLvPs_TmAhXHClAKHeM5AfIQr4kDegUIARDYAQ</a:t>
            </a:r>
          </a:p>
          <a:p>
            <a:pPr marL="285750" indent="-285750">
              <a:buFont typeface="Arial" panose="020B0604020202020204" pitchFamily="34" charset="0"/>
              <a:buChar char="•"/>
            </a:pPr>
            <a:r>
              <a:rPr lang="it-IT" sz="1100" dirty="0">
                <a:latin typeface="Candara" panose="020E0502030303020204" pitchFamily="34" charset="0"/>
                <a:hlinkClick r:id="rId5"/>
              </a:rPr>
              <a:t>https://</a:t>
            </a:r>
            <a:r>
              <a:rPr lang="it-IT" sz="1100" dirty="0" smtClean="0">
                <a:latin typeface="Candara" panose="020E0502030303020204" pitchFamily="34" charset="0"/>
                <a:hlinkClick r:id="rId5"/>
              </a:rPr>
              <a:t>www.google.com/url?sa=i&amp;url=http%3A%2F%2Fwww.scopripinerolo.it%2Fcultura-tradizioni%2Fmaschera-ferro&amp;psig=AOvVaw2rKm5vqdaej9BVYKOvgxV1&amp;ust=1578586637482000&amp;source=images&amp;cd=vfe&amp;ved=2ahUKEwjQvLvPs_TmAhXHClAKHeM5AfIQr4kDegQIARBM</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rPr>
              <a:t>https://</a:t>
            </a:r>
            <a:r>
              <a:rPr lang="it-IT" sz="1100" dirty="0" smtClean="0">
                <a:latin typeface="Candara" panose="020E0502030303020204" pitchFamily="34" charset="0"/>
              </a:rPr>
              <a:t>www.google.com/url?sa=i&amp;url=http%3A%2F%2Fwww.comeedove.it%2Fmaschera-di-ferro-si-rivivono-le-emozioni-della-rievocazione%2F&amp;psig=AOvVaw2rKm5vqdaej9BVYKOvgxV1&amp;ust=1578586637482000&amp;source=images&amp;cd=vfe&amp;ved=2ahUKEwjQvLvPs_TmAhXHClAKHeM5AfIQr4kDegUIARCAAQ</a:t>
            </a:r>
          </a:p>
          <a:p>
            <a:pPr marL="285750" indent="-285750">
              <a:buFont typeface="Arial" panose="020B0604020202020204" pitchFamily="34" charset="0"/>
              <a:buChar char="•"/>
            </a:pPr>
            <a:r>
              <a:rPr lang="it-IT" sz="1100" dirty="0">
                <a:latin typeface="Candara" panose="020E0502030303020204" pitchFamily="34" charset="0"/>
                <a:hlinkClick r:id="rId6"/>
              </a:rPr>
              <a:t>https://</a:t>
            </a:r>
            <a:r>
              <a:rPr lang="it-IT" sz="1100" dirty="0" smtClean="0">
                <a:latin typeface="Candara" panose="020E0502030303020204" pitchFamily="34" charset="0"/>
                <a:hlinkClick r:id="rId6"/>
              </a:rPr>
              <a:t>www.google.com/url?sa=i&amp;url=https%3A%2F%2Fit.wikipedia.org%2Fwiki%2FXX_Giochi_olimpici_invernali&amp;psig=AOvVaw11EhOOsnl9Qwy9cIWYMvbA&amp;ust=1578586728864000&amp;source=images&amp;cd=vfe&amp;ved=2ahUKEwiE-YT7s_TmAhWLNFAKHS11AwMQr4kDegUIARDpAQ</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hlinkClick r:id="rId7"/>
              </a:rPr>
              <a:t>https://</a:t>
            </a:r>
            <a:r>
              <a:rPr lang="it-IT" sz="1100" dirty="0" smtClean="0">
                <a:latin typeface="Candara" panose="020E0502030303020204" pitchFamily="34" charset="0"/>
                <a:hlinkClick r:id="rId7"/>
              </a:rPr>
              <a:t>it.wikipedia.org/wiki/File:Torino_2006_Mascots.svg</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hlinkClick r:id="rId8"/>
              </a:rPr>
              <a:t>https://it.wikipedia.org/wiki/File:2_%</a:t>
            </a:r>
            <a:r>
              <a:rPr lang="it-IT" sz="1100" dirty="0" smtClean="0">
                <a:latin typeface="Candara" panose="020E0502030303020204" pitchFamily="34" charset="0"/>
                <a:hlinkClick r:id="rId8"/>
              </a:rPr>
              <a:t>E2%82%AC_commemorativo_Italia_2006.jpg</a:t>
            </a:r>
            <a:endParaRPr lang="it-IT" sz="1100" dirty="0" smtClean="0">
              <a:latin typeface="Candara" panose="020E0502030303020204" pitchFamily="34" charset="0"/>
            </a:endParaRPr>
          </a:p>
          <a:p>
            <a:pPr marL="285750" indent="-285750">
              <a:buFont typeface="Arial" panose="020B0604020202020204" pitchFamily="34" charset="0"/>
              <a:buChar char="•"/>
            </a:pPr>
            <a:r>
              <a:rPr lang="it-IT" sz="1100" dirty="0">
                <a:latin typeface="Candara" panose="020E0502030303020204" pitchFamily="34" charset="0"/>
              </a:rPr>
              <a:t>https://it.wikipedia.org/wiki/File:PassionLivesHere.jpg</a:t>
            </a:r>
          </a:p>
        </p:txBody>
      </p:sp>
    </p:spTree>
    <p:extLst>
      <p:ext uri="{BB962C8B-B14F-4D97-AF65-F5344CB8AC3E}">
        <p14:creationId xmlns:p14="http://schemas.microsoft.com/office/powerpoint/2010/main" val="2228105966"/>
      </p:ext>
    </p:extLst>
  </p:cSld>
  <p:clrMapOvr>
    <a:masterClrMapping/>
  </p:clrMapOvr>
  <mc:AlternateContent xmlns:mc="http://schemas.openxmlformats.org/markup-compatibility/2006">
    <mc:Choice xmlns:p14="http://schemas.microsoft.com/office/powerpoint/2010/main" Requires="p14">
      <p:transition spd="slow" p14:dur="5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TotalTime>
  <Words>814</Words>
  <Application>Microsoft Office PowerPoint</Application>
  <PresentationFormat>Widescreen</PresentationFormat>
  <Paragraphs>55</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Algerian</vt:lpstr>
      <vt:lpstr>Arial</vt:lpstr>
      <vt:lpstr>Calibri</vt:lpstr>
      <vt:lpstr>Calibri Light</vt:lpstr>
      <vt:lpstr>Candara</vt:lpstr>
      <vt:lpstr>Candara Light</vt:lpstr>
      <vt:lpstr>Castellar</vt:lpstr>
      <vt:lpstr>Tema di Office</vt:lpstr>
      <vt:lpstr>PINEROLO</vt:lpstr>
      <vt:lpstr>Presentazione standard di PowerPoint</vt:lpstr>
      <vt:lpstr>Presentazione standard di PowerPoint</vt:lpstr>
      <vt:lpstr> The Cathedral of St. Donato </vt:lpstr>
      <vt:lpstr>Presentazione standard di PowerPoint</vt:lpstr>
      <vt:lpstr>Presentazione standard di PowerPoint</vt:lpstr>
      <vt:lpstr> XX winter olympics</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arianna masoero</dc:creator>
  <cp:lastModifiedBy>arianna masoero</cp:lastModifiedBy>
  <cp:revision>9</cp:revision>
  <dcterms:created xsi:type="dcterms:W3CDTF">2020-01-03T13:31:24Z</dcterms:created>
  <dcterms:modified xsi:type="dcterms:W3CDTF">2020-01-08T16:27:04Z</dcterms:modified>
</cp:coreProperties>
</file>