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1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db" initials="sd" lastIdx="1" clrIdx="0">
    <p:extLst>
      <p:ext uri="{19B8F6BF-5375-455C-9EA6-DF929625EA0E}">
        <p15:presenceInfo xmlns:p15="http://schemas.microsoft.com/office/powerpoint/2012/main" userId="f56fff02a98519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ED84-1CB1-4944-9608-BC37188D6071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BD70F-8321-4DC4-9EA9-ADD1FEA4F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7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D70F-8321-4DC4-9EA9-ADD1FEA4FF6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80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43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29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39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3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3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8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2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10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6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8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1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05506-60BF-4A89-A322-E2363D4C0A0D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0519-66EB-4394-B742-B8B39872DE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8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2ahUKEwj7t4_Qk_LmAhWCfFAKHRkFBQAQjRx6BAgBEAQ&amp;url=https://www.10cose.it/pisa/cosa-vedere-pisa&amp;psig=AOvVaw3NJF74abD0CckWQOfhKacG&amp;ust=1578509309185554" TargetMode="External"/><Relationship Id="rId2" Type="http://schemas.openxmlformats.org/officeDocument/2006/relationships/hyperlink" Target="https://www.google.it/url?sa=i&amp;rct=j&amp;q=&amp;esrc=s&amp;source=images&amp;cd=&amp;ved=2ahUKEwiylf-Ek_LmAhXRJFAKHXAgDkgQjRx6BAgBEAQ&amp;url=https://it.wikipedia.org/wiki/Colosseo&amp;psig=AOvVaw0AsvM8l6kjaISHXfuWNizx&amp;ust=15785091702399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it/url?sa=i&amp;rct=j&amp;q=&amp;esrc=s&amp;source=images&amp;cd=&amp;ved=2ahUKEwiMuYTVgvLmAhXOIVAKHTCQAlMQjRx6BAgBEAQ&amp;url=https://it.wikipedia.org/wiki/Leonardo_da_Vinci&amp;psig=AOvVaw0xeWAG_TGJNG6XIAMOwPNp&amp;ust=157850477376231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2ahUKEwj5jZ-UgvLmAhWOLFAKHS5_Bk4QjRx6BAgBEAQ&amp;url=https://it.wikipedia.org/wiki/Gioconda&amp;psig=AOvVaw13IOyLnwQ7TliM3OJw2YgI&amp;ust=1578504639013197" TargetMode="External"/><Relationship Id="rId2" Type="http://schemas.openxmlformats.org/officeDocument/2006/relationships/hyperlink" Target="https://www.google.it/url?sa=i&amp;rct=j&amp;q=&amp;esrc=s&amp;source=images&amp;cd=&amp;ved=2ahUKEwizuoyogvLmAhUFKlAKHdZKBD0QjRx6BAgBEAQ&amp;url=https://it.wikipedia.org/wiki/Dama_con_l'ermellino&amp;psig=AOvVaw3xnDaNqx5cgxud77bOUxnc&amp;ust=15785046791738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ved=2ahUKEwjJhJWNlfLmAhWKIlAKHWW4BFIQjRx6BAgBEAQ&amp;url=https://www.arteworld.it/morte-della-vergine-caravaggio-analisi/&amp;psig=AOvVaw18wZa-SQ7n1xr5RLWOzWmk&amp;ust=1578509724004678" TargetMode="External"/><Relationship Id="rId5" Type="http://schemas.openxmlformats.org/officeDocument/2006/relationships/hyperlink" Target="https://www.google.it/url?sa=i&amp;rct=j&amp;q=&amp;esrc=s&amp;source=images&amp;cd=&amp;ved=2ahUKEwiZ7uHvlPLmAhUBJFAKHRHfCz0QjRx6BAgBEAQ&amp;url=https://it.wikipedia.org/wiki/Cappella_Sistina&amp;psig=AOvVaw36Kd6N0_2pExeKaB8rCPrq&amp;ust=1578509662840074" TargetMode="External"/><Relationship Id="rId4" Type="http://schemas.openxmlformats.org/officeDocument/2006/relationships/hyperlink" Target="https://www.google.it/url?sa=i&amp;rct=j&amp;q=&amp;esrc=s&amp;source=images&amp;cd=&amp;ved=2ahUKEwiRp8_XlPLmAhXCbVAKHS83CUMQjRx6BAgBEAQ&amp;url=https://it.wikipedia.org/wiki/David_(Michelangelo)&amp;psig=AOvVaw2-wJv5X2KH27vA4cBCOqQV&amp;ust=15785096079395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1876" y="1350136"/>
            <a:ext cx="9654862" cy="2934483"/>
          </a:xfrm>
        </p:spPr>
        <p:txBody>
          <a:bodyPr>
            <a:normAutofit/>
          </a:bodyPr>
          <a:lstStyle/>
          <a:p>
            <a:r>
              <a:rPr lang="it-IT" sz="8800" dirty="0" smtClean="0">
                <a:latin typeface="AR BONNIE" panose="02000000000000000000" pitchFamily="2" charset="0"/>
              </a:rPr>
              <a:t>ITALIAN ART!</a:t>
            </a:r>
            <a:endParaRPr lang="it-IT" sz="8800" dirty="0">
              <a:latin typeface="AR BONNIE" panose="02000000000000000000" pitchFamily="2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 flipH="1">
            <a:off x="24066311" y="451864"/>
            <a:ext cx="97050" cy="62725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73565" y="451864"/>
            <a:ext cx="2008718" cy="21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0" y="2551249"/>
            <a:ext cx="1438358" cy="20845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667" y="4711854"/>
            <a:ext cx="2170616" cy="20302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975" y="451864"/>
            <a:ext cx="3034748" cy="16356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90" y="451864"/>
            <a:ext cx="2466975" cy="18573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90" y="4877836"/>
            <a:ext cx="2771775" cy="1647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0008" y="2863237"/>
            <a:ext cx="2962275" cy="15430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365" y="4661366"/>
            <a:ext cx="1733969" cy="20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78004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CARAVAGGIO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703568"/>
            <a:ext cx="7661856" cy="33191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 smtClean="0"/>
              <a:t>Michelangelo </a:t>
            </a:r>
            <a:r>
              <a:rPr lang="it-IT" sz="2200" dirty="0" err="1" smtClean="0"/>
              <a:t>Merisi</a:t>
            </a:r>
            <a:r>
              <a:rPr lang="it-IT" sz="2200" dirty="0" smtClean="0"/>
              <a:t>, </a:t>
            </a:r>
            <a:r>
              <a:rPr lang="it-IT" sz="2200" dirty="0" err="1" smtClean="0"/>
              <a:t>called</a:t>
            </a:r>
            <a:r>
              <a:rPr lang="it-IT" sz="2200" dirty="0" smtClean="0"/>
              <a:t> ‘Caravaggio’, ( Milan, 1571 – Porto Ercole, 1610) 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considered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important</a:t>
            </a:r>
            <a:r>
              <a:rPr lang="it-IT" sz="2200" dirty="0" smtClean="0"/>
              <a:t> </a:t>
            </a:r>
            <a:r>
              <a:rPr lang="it-IT" sz="2200" dirty="0" err="1" smtClean="0"/>
              <a:t>painters</a:t>
            </a:r>
            <a:r>
              <a:rPr lang="it-IT" sz="2200" dirty="0" smtClean="0"/>
              <a:t> in the </a:t>
            </a:r>
            <a:r>
              <a:rPr lang="it-IT" sz="2200" dirty="0" err="1" smtClean="0"/>
              <a:t>history</a:t>
            </a:r>
            <a:r>
              <a:rPr lang="it-IT" sz="2200" dirty="0" smtClean="0"/>
              <a:t> of </a:t>
            </a:r>
            <a:r>
              <a:rPr lang="it-IT" sz="2200" dirty="0" err="1" smtClean="0"/>
              <a:t>Italian</a:t>
            </a:r>
            <a:r>
              <a:rPr lang="it-IT" sz="2200" dirty="0" smtClean="0"/>
              <a:t> art. </a:t>
            </a:r>
            <a:r>
              <a:rPr lang="it-IT" sz="2200" dirty="0" err="1" smtClean="0"/>
              <a:t>One</a:t>
            </a:r>
            <a:r>
              <a:rPr lang="it-IT" sz="2200" dirty="0" smtClean="0"/>
              <a:t> of the first work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commissioned</a:t>
            </a:r>
            <a:r>
              <a:rPr lang="it-IT" sz="2200" dirty="0" smtClean="0"/>
              <a:t> to </a:t>
            </a:r>
            <a:r>
              <a:rPr lang="it-IT" sz="2200" dirty="0" err="1" smtClean="0"/>
              <a:t>him</a:t>
            </a:r>
            <a:r>
              <a:rPr lang="it-IT" sz="2200" dirty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the ‘</a:t>
            </a:r>
            <a:r>
              <a:rPr lang="it-IT" sz="2200" dirty="0" err="1" smtClean="0"/>
              <a:t>Vocation</a:t>
            </a:r>
            <a:r>
              <a:rPr lang="it-IT" sz="2200" dirty="0" smtClean="0"/>
              <a:t> of San Matteo’ for the </a:t>
            </a:r>
            <a:r>
              <a:rPr lang="it-IT" sz="2200" dirty="0" err="1" smtClean="0"/>
              <a:t>church</a:t>
            </a:r>
            <a:r>
              <a:rPr lang="it-IT" sz="2200" dirty="0" smtClean="0"/>
              <a:t> of San Luigi dei Francesi, in Rome. Caravaggio </a:t>
            </a:r>
            <a:r>
              <a:rPr lang="it-IT" sz="2200" dirty="0" err="1" smtClean="0"/>
              <a:t>built</a:t>
            </a:r>
            <a:r>
              <a:rPr lang="it-IT" sz="2200" dirty="0" smtClean="0"/>
              <a:t> the work in 1599. The work ‘The Death of the Virgin’ (1605-1606)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rejected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excessive</a:t>
            </a:r>
            <a:r>
              <a:rPr lang="it-IT" sz="2200" dirty="0" smtClean="0"/>
              <a:t> </a:t>
            </a:r>
            <a:r>
              <a:rPr lang="it-IT" sz="2200" dirty="0" err="1" smtClean="0"/>
              <a:t>crudeness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scenes</a:t>
            </a:r>
            <a:r>
              <a:rPr lang="it-IT" sz="2200" dirty="0" smtClean="0"/>
              <a:t>,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above</a:t>
            </a:r>
            <a:r>
              <a:rPr lang="it-IT" sz="2200" dirty="0" smtClean="0"/>
              <a:t> </a:t>
            </a:r>
            <a:r>
              <a:rPr lang="it-IT" sz="2200" dirty="0" err="1" smtClean="0"/>
              <a:t>all</a:t>
            </a:r>
            <a:r>
              <a:rPr lang="it-IT" sz="2200" dirty="0" smtClean="0"/>
              <a:t> </a:t>
            </a:r>
            <a:r>
              <a:rPr lang="it-IT" sz="2200" dirty="0" err="1" smtClean="0"/>
              <a:t>because</a:t>
            </a:r>
            <a:r>
              <a:rPr lang="it-IT" sz="2200" dirty="0" smtClean="0"/>
              <a:t> Caravaggio </a:t>
            </a:r>
            <a:r>
              <a:rPr lang="it-IT" sz="2200" dirty="0" err="1" smtClean="0"/>
              <a:t>chosed</a:t>
            </a:r>
            <a:r>
              <a:rPr lang="it-IT" sz="2200" dirty="0" smtClean="0"/>
              <a:t> a prostitute </a:t>
            </a:r>
            <a:r>
              <a:rPr lang="it-IT" sz="2200" dirty="0" err="1" smtClean="0"/>
              <a:t>drowned</a:t>
            </a:r>
            <a:r>
              <a:rPr lang="it-IT" sz="2200" dirty="0" smtClean="0"/>
              <a:t> in the </a:t>
            </a:r>
            <a:r>
              <a:rPr lang="it-IT" sz="2200" dirty="0" err="1" smtClean="0"/>
              <a:t>Tiber</a:t>
            </a:r>
            <a:r>
              <a:rPr lang="it-IT" sz="2200" dirty="0" smtClean="0"/>
              <a:t> to </a:t>
            </a:r>
            <a:r>
              <a:rPr lang="it-IT" sz="2200" dirty="0" err="1" smtClean="0"/>
              <a:t>give</a:t>
            </a:r>
            <a:r>
              <a:rPr lang="it-IT" sz="2200" dirty="0" smtClean="0"/>
              <a:t> face and body to the Virgin.  The </a:t>
            </a:r>
            <a:r>
              <a:rPr lang="it-IT" sz="2200" dirty="0" err="1" smtClean="0"/>
              <a:t>artist</a:t>
            </a:r>
            <a:r>
              <a:rPr lang="it-IT" sz="2200" dirty="0" smtClean="0"/>
              <a:t> </a:t>
            </a:r>
            <a:r>
              <a:rPr lang="it-IT" sz="2200" dirty="0" err="1" smtClean="0"/>
              <a:t>died</a:t>
            </a:r>
            <a:r>
              <a:rPr lang="it-IT" sz="2200" dirty="0" smtClean="0"/>
              <a:t> in Porto Ercole in 1610, </a:t>
            </a:r>
            <a:r>
              <a:rPr lang="it-IT" sz="2200" dirty="0" err="1" smtClean="0"/>
              <a:t>at</a:t>
            </a:r>
            <a:r>
              <a:rPr lang="it-IT" sz="2200" dirty="0" smtClean="0"/>
              <a:t> 38 </a:t>
            </a:r>
            <a:r>
              <a:rPr lang="it-IT" sz="2200" dirty="0" err="1" smtClean="0"/>
              <a:t>years</a:t>
            </a:r>
            <a:r>
              <a:rPr lang="it-IT" sz="2200" dirty="0" smtClean="0"/>
              <a:t> </a:t>
            </a:r>
            <a:r>
              <a:rPr lang="it-IT" sz="2200" dirty="0" err="1" smtClean="0"/>
              <a:t>old</a:t>
            </a:r>
            <a:r>
              <a:rPr lang="it-IT" sz="2200" dirty="0" smtClean="0"/>
              <a:t>.</a:t>
            </a:r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581" y="4597758"/>
            <a:ext cx="3348507" cy="22602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625" y="1268330"/>
            <a:ext cx="2753835" cy="41896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071088" y="5294050"/>
            <a:ext cx="1390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Vocation</a:t>
            </a:r>
            <a:r>
              <a:rPr lang="it-IT" sz="1100" dirty="0" smtClean="0"/>
              <a:t> of San Matteo</a:t>
            </a:r>
            <a:endParaRPr lang="it-IT" sz="1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787992" y="5458000"/>
            <a:ext cx="1159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The Death of the Virgin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2196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338" y="180306"/>
            <a:ext cx="1737575" cy="67806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</a:rPr>
              <a:t>Fonti:</a:t>
            </a:r>
            <a:endParaRPr lang="it-IT" sz="32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402" y="1090192"/>
            <a:ext cx="11217499" cy="5400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1400" dirty="0">
                <a:hlinkClick r:id="rId2"/>
              </a:rPr>
              <a:t>https://www.google.it/url?sa=i&amp;rct=j&amp;q=&amp;esrc=s&amp;source=images&amp;cd=&amp;</a:t>
            </a:r>
            <a:r>
              <a:rPr lang="it-IT" sz="1400" dirty="0" smtClean="0">
                <a:hlinkClick r:id="rId2"/>
              </a:rPr>
              <a:t>ved=2ahUKEwiylf-Ek_LmAhXRJFAKHXAgDkgQjRx6BAgBEAQ&amp;url=https%3A%2F%2Fit.wikipedia.org%2Fwiki%2FColosseo&amp;psig=AOvVaw0AsvM8l6kjaISHXfuWNizx&amp;ust=1578509170239950</a:t>
            </a:r>
            <a:endParaRPr lang="it-IT" sz="1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sz="1400" dirty="0"/>
              <a:t>https://www.google.it/url?sa=i&amp;rct=j&amp;q=&amp;esrc=s&amp;source=images&amp;cd=&amp;</a:t>
            </a:r>
            <a:r>
              <a:rPr lang="it-IT" sz="1400" dirty="0" smtClean="0"/>
              <a:t>ved=2ahUKEwiIv-aqk_LmAhVCPVAKHS4VAFMQjRx6BAgBEAQ&amp;url=https%3A%2F%2Fwww.tiqets.com%2Fit%2Fmilano-c71749%2Fduomo-di-milano-terrazza-e-museo-accesso-rapido-p976045&amp;psig=AOvVaw2TtlTAd-jaErP80cCAHaiH&amp;ust=1578509214850402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dirty="0">
                <a:hlinkClick r:id="rId3"/>
              </a:rPr>
              <a:t>https://www.google.it/url?sa=i&amp;rct=j&amp;q=&amp;esrc=s&amp;source=images&amp;cd=&amp;</a:t>
            </a:r>
            <a:r>
              <a:rPr lang="it-IT" sz="1400" dirty="0" smtClean="0">
                <a:hlinkClick r:id="rId3"/>
              </a:rPr>
              <a:t>ved=2ahUKEwj7t4_Qk_LmAhWCfFAKHRkFBQAQjRx6BAgBEAQ&amp;url=https%3A%2F%2Fwww.10cose.it%2Fpisa%2Fcosa-vedere-pisa&amp;psig=AOvVaw3NJF74abD0CckWQOfhKacG&amp;ust=1578509309185554</a:t>
            </a:r>
            <a:endParaRPr lang="it-IT" sz="1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sz="1400" dirty="0"/>
              <a:t>https://www.google.it/url?sa=i&amp;rct=j&amp;q=&amp;esrc=s&amp;source=images&amp;cd=&amp;</a:t>
            </a:r>
            <a:r>
              <a:rPr lang="it-IT" sz="1400" dirty="0" smtClean="0"/>
              <a:t>ved=2ahUKEwjtz9zFkfLmAhVSaFAKHQlXC1IQjRx6BAgBEAQ&amp;url=https%3A%2F%2Fwww.1900artevita.com%2Fbed-and-breakfast-al-centro-di-firenze%2F&amp;psig=AOvVaw3YgBdnVSniNAY0oSTgBuuU&amp;ust=1578508765669339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dirty="0"/>
              <a:t>https://www.google.it/url?sa=i&amp;rct=j&amp;q=&amp;esrc=s&amp;source=images&amp;cd=&amp;</a:t>
            </a:r>
            <a:r>
              <a:rPr lang="it-IT" sz="1400" dirty="0" smtClean="0"/>
              <a:t>cad=rja&amp;uact=8&amp;ved=2ahUKEwiLsqiTjfLmAhXRbVAKHQofCDwQjRx6BAgBEAQ&amp;url=https%3A%2F%2Febookartpadova.wordpress.com%2Fitinerario-1%2Fil-giudizio-universale-giotto-cappela-degli-scrovegni%2F&amp;psig=AOvVaw0HhHyOPPx4JZG-roGlqAG2&amp;ust=1578506987854628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dirty="0"/>
              <a:t>https://www.google.it/url?sa=i&amp;rct=j&amp;q=&amp;esrc=s&amp;source=images&amp;cd=&amp;</a:t>
            </a:r>
            <a:r>
              <a:rPr lang="it-IT" sz="1400" dirty="0" smtClean="0"/>
              <a:t>cad=rja&amp;uact=8&amp;ved=2ahUKEwiJ9oe1jfLmAhUCIlAKHfsABFIQjRx6BAgBEAQ&amp;url=https%3A%2F%2Fwww.visitabanomontegrotto.com%2Fterritorio%2Fluoghi-della-fede%2Fcappella-degli-scrovegni-padova%2F&amp;psig=AOvVaw3GEFATP20E8qMIHAntd_BT&amp;ust=1578507623486794</a:t>
            </a:r>
            <a:endParaRPr lang="it-IT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1400" dirty="0"/>
              <a:t>https://www.google.it/url?sa=i&amp;rct=j&amp;q=&amp;esrc=s&amp;source=images&amp;cd=&amp;cad=rja&amp;uact=8&amp;ved=2ahUKEwj2n97LjfLmAhVMUlAKHaLCDFAQjRx6BAgBEAQ&amp;url=%</a:t>
            </a:r>
            <a:r>
              <a:rPr lang="it-IT" sz="1400" dirty="0" smtClean="0"/>
              <a:t>2Furl%3Fsa%3Di%26rct%3Dj%26q%3D%26esrc%3Ds%26source%3Dimages%26cd%3D%26ved%3D2ahUKEwj55-3FjfLmAhWILVAKHZgzCToQjRx6BAgBEAQ%26url%3Dhttps%253A%252F%252Fit.wikipedia.org%252Fwiki%252FCampanile_di_Giotto%26psig%3DAOvVaw1yvrrb3Qt89bmhAsyj2CjU%26ust%3D1578507693268643&amp;psig=AOvVaw1yvrrb3Qt89bmhAsyj2CjU&amp;ust=1578507693268643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dirty="0">
                <a:hlinkClick r:id="rId4"/>
              </a:rPr>
              <a:t>https://www.google.it/url?sa=i&amp;rct=j&amp;q=&amp;esrc=s&amp;source=images&amp;cd=&amp;</a:t>
            </a:r>
            <a:r>
              <a:rPr lang="it-IT" sz="1400" dirty="0" smtClean="0">
                <a:hlinkClick r:id="rId4"/>
              </a:rPr>
              <a:t>ved=2ahUKEwiMuYTVgvLmAhXOIVAKHTCQAlMQjRx6BAgBEAQ&amp;url=https%3A%2F%2Fit.wikipedia.org%2Fwiki%2FLeonardo_da_Vinci&amp;psig=AOvVaw0xeWAG_TGJNG6XIAMOwPNp&amp;ust=1578504773762313</a:t>
            </a:r>
            <a:endParaRPr lang="it-IT" sz="1400" dirty="0" smtClean="0"/>
          </a:p>
          <a:p>
            <a:pPr>
              <a:buFont typeface="Wingdings" panose="05000000000000000000" pitchFamily="2" charset="2"/>
              <a:buChar char="ü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9129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7886"/>
            <a:ext cx="10515600" cy="499700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500" dirty="0">
                <a:hlinkClick r:id="rId2"/>
              </a:rPr>
              <a:t>https://www.google.it/url?sa=i&amp;rct=j&amp;q=&amp;esrc=s&amp;source=images&amp;cd=&amp;ved=2ahUKEwizuoyogvLmAhUFKlAKHdZKBD0QjRx6BAgBEAQ&amp;url=https%3A%2F%2Fit.wikipedia.org%2Fwiki%2FDama_con_l%2527ermellino&amp;psig=AOvVaw3xnDaNqx5cgxud77bOUxnc&amp;ust=1578504679173838</a:t>
            </a:r>
            <a:endParaRPr lang="it-IT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>
                <a:hlinkClick r:id="rId3"/>
              </a:rPr>
              <a:t>https://www.google.it/url?sa=i&amp;rct=j&amp;q=&amp;esrc=s&amp;source=images&amp;cd=&amp;ved=2ahUKEwj5jZ-UgvLmAhWOLFAKHS5_Bk4QjRx6BAgBEAQ&amp;url=https%3A%2F%2Fit.wikipedia.org%2Fwiki%2FGioconda&amp;psig=AOvVaw13IOyLnwQ7TliM3OJw2YgI&amp;ust=1578504639013197</a:t>
            </a:r>
            <a:endParaRPr lang="it-IT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/>
              <a:t>https://www.google.it/url?sa=i&amp;rct=j&amp;q=&amp;esrc=s&amp;source=images&amp;cd=&amp;ved=2ahUKEwiPmaO1lPLmAhWD2KQKHRykA4YQjRx6BAgBEAQ&amp;url=https%3A%2F%2Fwww.huffingtonpost.it%2F2016%2F07%2F02%2Fultima-cena-da-vinci-dettaglio_n_10783062.html&amp;psig=AOvVaw1MBb6ox1_IBq3XBzbWssIx&amp;ust=1578509540661572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>
                <a:hlinkClick r:id="rId4"/>
              </a:rPr>
              <a:t>https://www.google.it/url?sa=i&amp;rct=j&amp;q=&amp;esrc=s&amp;source=images&amp;cd=&amp;ved=2ahUKEwiRp8_XlPLmAhXCbVAKHS83CUMQjRx6BAgBEAQ&amp;url=https%3A%2F%2Fit.wikipedia.org%2Fwiki%2FDavid_(Michelangelo)&amp;psig=AOvVaw2-wJv5X2KH27vA4cBCOqQV&amp;ust=1578509607939513</a:t>
            </a:r>
            <a:endParaRPr lang="it-IT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>
                <a:hlinkClick r:id="rId5"/>
              </a:rPr>
              <a:t>https://www.google.it/url?sa=i&amp;rct=j&amp;q=&amp;esrc=s&amp;source=images&amp;cd=&amp;ved=2ahUKEwiZ7uHvlPLmAhUBJFAKHRHfCz0QjRx6BAgBEAQ&amp;url=https%3A%2F%2Fit.wikipedia.org%2Fwiki%2FCappella_Sistina&amp;psig=AOvVaw36Kd6N0_2pExeKaB8rCPrq&amp;ust=1578509662840074</a:t>
            </a:r>
            <a:endParaRPr lang="it-IT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/>
              <a:t>https://www.google.it/url?sa=i&amp;rct=j&amp;q=&amp;esrc=s&amp;source=images&amp;cd=&amp;ved=2ahUKEwiX2bKAlfLmAhXNZVAKHbyiCj0QjRx6BAgBEAQ&amp;url=https%3A%2F%2Fwww.tgtourism.tv%2F2015%2F12%2Fsan-pietro-le-origini-della-basilica-e-la-sua-storia-9525%2F&amp;psig=AOvVaw0QuZm6vOzt1U_egsB9kdLm&amp;ust=1578509697780699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>
                <a:hlinkClick r:id="rId6"/>
              </a:rPr>
              <a:t>https://www.google.it/url?sa=i&amp;rct=j&amp;q=&amp;esrc=s&amp;source=images&amp;cd=&amp;ved=2ahUKEwjJhJWNlfLmAhWKIlAKHWW4BFIQjRx6BAgBEAQ&amp;url=https%3A%2F%2Fwww.arteworld.it%2Fmorte-della-vergine-caravaggio-analisi%2F&amp;psig=AOvVaw18wZa-SQ7n1xr5RLWOzWmk&amp;ust=1578509724004678</a:t>
            </a:r>
            <a:endParaRPr lang="it-IT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500" dirty="0"/>
              <a:t>https://www.google.it/url?sa=i&amp;rct=j&amp;q=&amp;esrc=s&amp;source=images&amp;cd=&amp;cad=rja&amp;uact=8&amp;ved=2ahUKEwi28bSflfLmAhWMb1AKHWfgBVIQjRx6BAgBEAQ&amp;url=https%3A%2F%2Fit.wikipedia.org%2Fwiki%2FVocazione_di_san_Matteo&amp;psig=AOvVaw2UQTcGDP2sYbvzNcTcjDh9&amp;ust=1578509749524570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88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13609"/>
            <a:ext cx="10515600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6198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Italy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country in the world for the art. In </a:t>
            </a:r>
            <a:r>
              <a:rPr lang="it-IT" dirty="0" err="1" smtClean="0"/>
              <a:t>Italy</a:t>
            </a:r>
            <a:r>
              <a:rPr lang="it-IT" dirty="0" smtClean="0"/>
              <a:t> </a:t>
            </a:r>
            <a:r>
              <a:rPr lang="it-IT" dirty="0" err="1" smtClean="0"/>
              <a:t>infact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70% of the global </a:t>
            </a:r>
            <a:r>
              <a:rPr lang="it-IT" dirty="0" err="1" smtClean="0"/>
              <a:t>artworks</a:t>
            </a:r>
            <a:r>
              <a:rPr lang="it-IT" dirty="0" smtClean="0"/>
              <a:t>.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artist</a:t>
            </a:r>
            <a:r>
              <a:rPr lang="it-IT" dirty="0" smtClean="0"/>
              <a:t> are </a:t>
            </a:r>
            <a:r>
              <a:rPr lang="it-IT" dirty="0" err="1" smtClean="0"/>
              <a:t>born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r>
              <a:rPr lang="it-IT" dirty="0" smtClean="0"/>
              <a:t>: for </a:t>
            </a:r>
            <a:r>
              <a:rPr lang="it-IT" dirty="0" err="1" smtClean="0"/>
              <a:t>example</a:t>
            </a:r>
            <a:r>
              <a:rPr lang="it-IT" dirty="0" smtClean="0"/>
              <a:t> Leonardo </a:t>
            </a:r>
            <a:r>
              <a:rPr lang="it-IT" dirty="0"/>
              <a:t>D</a:t>
            </a:r>
            <a:r>
              <a:rPr lang="it-IT" dirty="0" smtClean="0"/>
              <a:t>a Vinci, Giotto, Michelangelo and Caravaggio.</a:t>
            </a:r>
          </a:p>
          <a:p>
            <a:pPr marL="0" indent="0" algn="just">
              <a:buNone/>
            </a:pPr>
            <a:r>
              <a:rPr lang="it-IT" dirty="0" err="1" smtClean="0"/>
              <a:t>There</a:t>
            </a:r>
            <a:r>
              <a:rPr lang="it-IT" dirty="0" smtClean="0"/>
              <a:t> are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famous</a:t>
            </a:r>
            <a:r>
              <a:rPr lang="it-IT" dirty="0" smtClean="0"/>
              <a:t> and </a:t>
            </a:r>
            <a:r>
              <a:rPr lang="it-IT" dirty="0" err="1" smtClean="0"/>
              <a:t>ancient</a:t>
            </a:r>
            <a:r>
              <a:rPr lang="it-IT" dirty="0" smtClean="0"/>
              <a:t> </a:t>
            </a:r>
            <a:r>
              <a:rPr lang="it-IT" dirty="0" err="1" smtClean="0"/>
              <a:t>monument</a:t>
            </a:r>
            <a:r>
              <a:rPr lang="it-IT" dirty="0" smtClean="0"/>
              <a:t>, </a:t>
            </a:r>
            <a:r>
              <a:rPr lang="it-IT" dirty="0" err="1" smtClean="0"/>
              <a:t>like</a:t>
            </a:r>
            <a:r>
              <a:rPr lang="it-IT" dirty="0" smtClean="0"/>
              <a:t> the </a:t>
            </a:r>
            <a:r>
              <a:rPr lang="it-IT" dirty="0" err="1" smtClean="0"/>
              <a:t>Colosseum</a:t>
            </a:r>
            <a:r>
              <a:rPr lang="it-IT" dirty="0" smtClean="0"/>
              <a:t> or the Milan </a:t>
            </a:r>
            <a:r>
              <a:rPr lang="it-IT" dirty="0" err="1" smtClean="0"/>
              <a:t>Cathdral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famous</a:t>
            </a:r>
            <a:r>
              <a:rPr lang="it-IT" dirty="0" smtClean="0"/>
              <a:t> in </a:t>
            </a:r>
            <a:r>
              <a:rPr lang="it-IT" dirty="0" err="1" smtClean="0"/>
              <a:t>all</a:t>
            </a:r>
            <a:r>
              <a:rPr lang="it-IT" dirty="0" smtClean="0"/>
              <a:t> over the world.</a:t>
            </a:r>
          </a:p>
          <a:p>
            <a:pPr marL="0" indent="0" algn="just">
              <a:buNone/>
            </a:pP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also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/>
              <a:t> </a:t>
            </a:r>
            <a:r>
              <a:rPr lang="it-IT" dirty="0" smtClean="0"/>
              <a:t>of </a:t>
            </a:r>
            <a:r>
              <a:rPr lang="it-IT" dirty="0" err="1" smtClean="0"/>
              <a:t>wonderful</a:t>
            </a:r>
            <a:r>
              <a:rPr lang="it-IT" dirty="0" smtClean="0"/>
              <a:t> city with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artworks</a:t>
            </a:r>
            <a:r>
              <a:rPr lang="it-IT" dirty="0" smtClean="0"/>
              <a:t>, </a:t>
            </a:r>
            <a:r>
              <a:rPr lang="it-IT" dirty="0" err="1" smtClean="0"/>
              <a:t>like</a:t>
            </a:r>
            <a:r>
              <a:rPr lang="it-IT" dirty="0" smtClean="0"/>
              <a:t> Pisa or Florence.</a:t>
            </a:r>
          </a:p>
        </p:txBody>
      </p:sp>
    </p:spTree>
    <p:extLst>
      <p:ext uri="{BB962C8B-B14F-4D97-AF65-F5344CB8AC3E}">
        <p14:creationId xmlns:p14="http://schemas.microsoft.com/office/powerpoint/2010/main" val="35792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COLOSSEUM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The </a:t>
            </a:r>
            <a:r>
              <a:rPr lang="it-IT" dirty="0" err="1"/>
              <a:t>Colosseum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largest</a:t>
            </a:r>
            <a:r>
              <a:rPr lang="it-IT" dirty="0" smtClean="0"/>
              <a:t> </a:t>
            </a:r>
            <a:r>
              <a:rPr lang="it-IT" dirty="0" err="1" smtClean="0"/>
              <a:t>rounded</a:t>
            </a:r>
            <a:r>
              <a:rPr lang="it-IT" dirty="0" smtClean="0"/>
              <a:t> arena in the Roman </a:t>
            </a:r>
            <a:r>
              <a:rPr lang="it-IT" dirty="0" err="1" smtClean="0"/>
              <a:t>period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72 and 82 a.C. by 40000 </a:t>
            </a:r>
            <a:r>
              <a:rPr lang="it-IT" dirty="0" err="1" smtClean="0"/>
              <a:t>prisoners</a:t>
            </a:r>
            <a:r>
              <a:rPr lang="it-IT" dirty="0" smtClean="0"/>
              <a:t> of war for 8 </a:t>
            </a:r>
            <a:r>
              <a:rPr lang="it-IT" dirty="0" err="1" smtClean="0"/>
              <a:t>years</a:t>
            </a:r>
            <a:r>
              <a:rPr lang="it-IT" dirty="0" smtClean="0"/>
              <a:t>.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yhe</a:t>
            </a:r>
            <a:r>
              <a:rPr lang="it-IT" dirty="0" smtClean="0"/>
              <a:t> </a:t>
            </a:r>
            <a:r>
              <a:rPr lang="it-IT" dirty="0" err="1" smtClean="0"/>
              <a:t>remains</a:t>
            </a:r>
            <a:r>
              <a:rPr lang="it-IT" dirty="0" smtClean="0"/>
              <a:t> are </a:t>
            </a:r>
            <a:r>
              <a:rPr lang="it-IT" dirty="0" err="1" smtClean="0"/>
              <a:t>left</a:t>
            </a:r>
            <a:r>
              <a:rPr lang="it-IT" dirty="0" smtClean="0"/>
              <a:t>. The </a:t>
            </a:r>
            <a:r>
              <a:rPr lang="it-IT" dirty="0" err="1" smtClean="0"/>
              <a:t>Colosseum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created</a:t>
            </a:r>
            <a:r>
              <a:rPr lang="it-IT" dirty="0" smtClean="0"/>
              <a:t> for </a:t>
            </a:r>
            <a:r>
              <a:rPr lang="it-IT" dirty="0" err="1" smtClean="0"/>
              <a:t>savage</a:t>
            </a:r>
            <a:r>
              <a:rPr lang="it-IT" dirty="0" smtClean="0"/>
              <a:t> slave </a:t>
            </a:r>
            <a:r>
              <a:rPr lang="it-IT" dirty="0" err="1" smtClean="0"/>
              <a:t>owners</a:t>
            </a:r>
            <a:r>
              <a:rPr lang="it-IT" dirty="0" smtClean="0"/>
              <a:t> and hooligans to </a:t>
            </a:r>
            <a:r>
              <a:rPr lang="it-IT" dirty="0" err="1" smtClean="0"/>
              <a:t>watch</a:t>
            </a:r>
            <a:r>
              <a:rPr lang="it-IT" dirty="0" smtClean="0"/>
              <a:t> </a:t>
            </a:r>
            <a:r>
              <a:rPr lang="it-IT" dirty="0" err="1" smtClean="0"/>
              <a:t>gladiators</a:t>
            </a:r>
            <a:r>
              <a:rPr lang="it-IT" dirty="0" smtClean="0"/>
              <a:t>. From the </a:t>
            </a:r>
            <a:r>
              <a:rPr lang="it-IT" dirty="0" err="1" smtClean="0"/>
              <a:t>aspect</a:t>
            </a:r>
            <a:r>
              <a:rPr lang="it-IT" dirty="0" smtClean="0"/>
              <a:t> of </a:t>
            </a:r>
            <a:r>
              <a:rPr lang="it-IT" dirty="0" err="1" smtClean="0"/>
              <a:t>function</a:t>
            </a:r>
            <a:r>
              <a:rPr lang="it-IT" dirty="0" smtClean="0"/>
              <a:t>, scale, </a:t>
            </a:r>
            <a:r>
              <a:rPr lang="it-IT" dirty="0" err="1" smtClean="0"/>
              <a:t>technology</a:t>
            </a:r>
            <a:r>
              <a:rPr lang="it-IT" dirty="0" smtClean="0"/>
              <a:t> and </a:t>
            </a:r>
            <a:r>
              <a:rPr lang="it-IT" dirty="0" err="1" smtClean="0"/>
              <a:t>artistic</a:t>
            </a:r>
            <a:r>
              <a:rPr lang="it-IT" dirty="0" smtClean="0"/>
              <a:t> style, the </a:t>
            </a:r>
            <a:r>
              <a:rPr lang="it-IT" dirty="0" err="1" smtClean="0"/>
              <a:t>Colosseum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most</a:t>
            </a:r>
            <a:r>
              <a:rPr lang="it-IT" dirty="0"/>
              <a:t> </a:t>
            </a:r>
            <a:r>
              <a:rPr lang="it-IT" dirty="0" err="1" smtClean="0"/>
              <a:t>representative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 of </a:t>
            </a:r>
            <a:r>
              <a:rPr lang="it-IT" dirty="0" err="1" smtClean="0"/>
              <a:t>ancient</a:t>
            </a:r>
            <a:r>
              <a:rPr lang="it-IT" dirty="0" smtClean="0"/>
              <a:t> Roman. The </a:t>
            </a:r>
            <a:r>
              <a:rPr lang="it-IT" dirty="0" err="1" smtClean="0"/>
              <a:t>speed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a </a:t>
            </a:r>
            <a:r>
              <a:rPr lang="it-IT" dirty="0" err="1" smtClean="0"/>
              <a:t>miracle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79" y="4318782"/>
            <a:ext cx="4326441" cy="253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MILAN CATHEDRAL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The Milan </a:t>
            </a:r>
            <a:r>
              <a:rPr lang="it-IT" dirty="0" err="1" smtClean="0"/>
              <a:t>Cathedral,also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Duomo </a:t>
            </a:r>
            <a:r>
              <a:rPr lang="it-IT" dirty="0" err="1" smtClean="0"/>
              <a:t>Cathedral</a:t>
            </a:r>
            <a:r>
              <a:rPr lang="it-IT" dirty="0" smtClean="0"/>
              <a:t>,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symbol</a:t>
            </a:r>
            <a:r>
              <a:rPr lang="it-IT" dirty="0" smtClean="0"/>
              <a:t> of Milan and the center of Milan. </a:t>
            </a:r>
            <a:r>
              <a:rPr lang="it-IT" dirty="0" err="1" smtClean="0"/>
              <a:t>All</a:t>
            </a:r>
            <a:r>
              <a:rPr lang="it-IT" dirty="0" smtClean="0"/>
              <a:t> city </a:t>
            </a:r>
            <a:r>
              <a:rPr lang="it-IT" dirty="0" err="1" smtClean="0"/>
              <a:t>streets</a:t>
            </a:r>
            <a:r>
              <a:rPr lang="it-IT" dirty="0" smtClean="0"/>
              <a:t> </a:t>
            </a:r>
            <a:r>
              <a:rPr lang="it-IT" dirty="0" err="1" smtClean="0"/>
              <a:t>seem</a:t>
            </a:r>
            <a:r>
              <a:rPr lang="it-IT" dirty="0" smtClean="0"/>
              <a:t> to start </a:t>
            </a:r>
            <a:r>
              <a:rPr lang="it-IT" dirty="0" err="1" smtClean="0"/>
              <a:t>here</a:t>
            </a:r>
            <a:r>
              <a:rPr lang="it-IT" dirty="0" smtClean="0"/>
              <a:t>. The </a:t>
            </a:r>
            <a:r>
              <a:rPr lang="it-IT" dirty="0" err="1" smtClean="0"/>
              <a:t>church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largest</a:t>
            </a:r>
            <a:r>
              <a:rPr lang="it-IT" dirty="0" smtClean="0"/>
              <a:t> in the world. On the </a:t>
            </a:r>
            <a:r>
              <a:rPr lang="it-IT" dirty="0" err="1" smtClean="0"/>
              <a:t>roof</a:t>
            </a:r>
            <a:r>
              <a:rPr lang="it-IT" dirty="0" smtClean="0"/>
              <a:t> </a:t>
            </a:r>
            <a:r>
              <a:rPr lang="it-IT" dirty="0" err="1" smtClean="0"/>
              <a:t>terrace</a:t>
            </a:r>
            <a:r>
              <a:rPr lang="it-IT" dirty="0" smtClean="0"/>
              <a:t> of the </a:t>
            </a:r>
            <a:r>
              <a:rPr lang="it-IT" dirty="0" err="1" smtClean="0"/>
              <a:t>cathedral</a:t>
            </a:r>
            <a:r>
              <a:rPr lang="it-IT" dirty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see</a:t>
            </a:r>
            <a:r>
              <a:rPr lang="it-IT" dirty="0" smtClean="0"/>
              <a:t> the 3 ring </a:t>
            </a:r>
            <a:r>
              <a:rPr lang="it-IT" dirty="0" err="1" smtClean="0"/>
              <a:t>roads</a:t>
            </a:r>
            <a:r>
              <a:rPr lang="it-IT" dirty="0" smtClean="0"/>
              <a:t> in the city center in </a:t>
            </a:r>
            <a:r>
              <a:rPr lang="it-IT" dirty="0" err="1" smtClean="0"/>
              <a:t>Gothic</a:t>
            </a:r>
            <a:r>
              <a:rPr lang="it-IT" dirty="0" smtClean="0"/>
              <a:t> style. The </a:t>
            </a:r>
            <a:r>
              <a:rPr lang="it-IT" dirty="0" err="1" smtClean="0"/>
              <a:t>exterior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extremely</a:t>
            </a:r>
            <a:r>
              <a:rPr lang="it-IT" dirty="0" smtClean="0"/>
              <a:t> beautiful.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church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made of 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marble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unprecedented</a:t>
            </a:r>
            <a:r>
              <a:rPr lang="it-IT" dirty="0" smtClean="0"/>
              <a:t> </a:t>
            </a:r>
            <a:r>
              <a:rPr lang="it-IT" dirty="0" err="1" smtClean="0"/>
              <a:t>marble</a:t>
            </a:r>
            <a:r>
              <a:rPr lang="it-IT" dirty="0" smtClean="0"/>
              <a:t> building in Europe. The </a:t>
            </a:r>
            <a:r>
              <a:rPr lang="it-IT" dirty="0" err="1" smtClean="0"/>
              <a:t>entire</a:t>
            </a:r>
            <a:r>
              <a:rPr lang="it-IT" dirty="0" smtClean="0"/>
              <a:t> building </a:t>
            </a:r>
            <a:r>
              <a:rPr lang="it-IT" dirty="0" err="1" smtClean="0"/>
              <a:t>has</a:t>
            </a:r>
            <a:r>
              <a:rPr lang="it-IT" dirty="0" smtClean="0"/>
              <a:t> a latin cross </a:t>
            </a:r>
            <a:r>
              <a:rPr lang="it-IT" dirty="0" err="1" smtClean="0"/>
              <a:t>shape</a:t>
            </a:r>
            <a:r>
              <a:rPr lang="it-IT" dirty="0" smtClean="0"/>
              <a:t>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longer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wide.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754" y="4456427"/>
            <a:ext cx="2871831" cy="22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PISA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Pisa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Italian</a:t>
            </a:r>
            <a:r>
              <a:rPr lang="it-IT" dirty="0" smtClean="0"/>
              <a:t> city in </a:t>
            </a:r>
            <a:r>
              <a:rPr lang="it-IT" dirty="0" err="1" smtClean="0"/>
              <a:t>Tuscany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for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leaning</a:t>
            </a:r>
            <a:r>
              <a:rPr lang="it-IT" dirty="0" smtClean="0"/>
              <a:t> </a:t>
            </a:r>
            <a:r>
              <a:rPr lang="it-IT" dirty="0" err="1" smtClean="0"/>
              <a:t>tower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56m </a:t>
            </a:r>
            <a:r>
              <a:rPr lang="it-IT" dirty="0" err="1" smtClean="0"/>
              <a:t>tall</a:t>
            </a:r>
            <a:r>
              <a:rPr lang="it-IT" dirty="0" smtClean="0"/>
              <a:t>. </a:t>
            </a:r>
            <a:r>
              <a:rPr lang="it-IT" dirty="0" err="1" smtClean="0"/>
              <a:t>It’s</a:t>
            </a:r>
            <a:r>
              <a:rPr lang="it-IT" dirty="0" smtClean="0"/>
              <a:t> the </a:t>
            </a:r>
            <a:r>
              <a:rPr lang="it-IT" dirty="0" err="1" smtClean="0"/>
              <a:t>bell</a:t>
            </a:r>
            <a:r>
              <a:rPr lang="it-IT" dirty="0" smtClean="0"/>
              <a:t> </a:t>
            </a:r>
            <a:r>
              <a:rPr lang="it-IT" dirty="0" err="1" smtClean="0"/>
              <a:t>tower</a:t>
            </a:r>
            <a:r>
              <a:rPr lang="it-IT" dirty="0" smtClean="0"/>
              <a:t> of the </a:t>
            </a:r>
            <a:r>
              <a:rPr lang="it-IT" dirty="0" err="1" smtClean="0"/>
              <a:t>Romanesque</a:t>
            </a:r>
            <a:r>
              <a:rPr lang="it-IT" dirty="0" smtClean="0"/>
              <a:t> </a:t>
            </a:r>
            <a:r>
              <a:rPr lang="it-IT" dirty="0" err="1" smtClean="0"/>
              <a:t>cathedral</a:t>
            </a:r>
            <a:r>
              <a:rPr lang="it-IT" dirty="0" smtClean="0"/>
              <a:t> </a:t>
            </a:r>
            <a:r>
              <a:rPr lang="it-IT" dirty="0" err="1" smtClean="0"/>
              <a:t>located</a:t>
            </a:r>
            <a:r>
              <a:rPr lang="it-IT" dirty="0" smtClean="0"/>
              <a:t> in Piazza dei Miracoli.</a:t>
            </a:r>
          </a:p>
          <a:p>
            <a:pPr marL="0" indent="0" algn="just">
              <a:buNone/>
            </a:pPr>
            <a:r>
              <a:rPr lang="it-IT" dirty="0" smtClean="0"/>
              <a:t>In 1173 </a:t>
            </a:r>
            <a:r>
              <a:rPr lang="it-IT" dirty="0" err="1" smtClean="0"/>
              <a:t>construction</a:t>
            </a:r>
            <a:r>
              <a:rPr lang="it-IT" dirty="0" smtClean="0"/>
              <a:t> work </a:t>
            </a:r>
            <a:r>
              <a:rPr lang="it-IT" dirty="0" err="1" smtClean="0"/>
              <a:t>beganon</a:t>
            </a:r>
            <a:r>
              <a:rPr lang="it-IT" dirty="0" smtClean="0"/>
              <a:t> the </a:t>
            </a:r>
            <a:r>
              <a:rPr lang="it-IT" dirty="0" err="1" smtClean="0"/>
              <a:t>tower</a:t>
            </a:r>
            <a:r>
              <a:rPr lang="it-IT" dirty="0" smtClean="0"/>
              <a:t> of Pisa </a:t>
            </a:r>
            <a:r>
              <a:rPr lang="it-IT" dirty="0" err="1" smtClean="0"/>
              <a:t>wich</a:t>
            </a:r>
            <a:r>
              <a:rPr lang="it-IT" dirty="0" smtClean="0"/>
              <a:t> </a:t>
            </a:r>
            <a:r>
              <a:rPr lang="it-IT" dirty="0" err="1" smtClean="0"/>
              <a:t>ended</a:t>
            </a:r>
            <a:r>
              <a:rPr lang="it-IT" dirty="0" smtClean="0"/>
              <a:t> in1350. the </a:t>
            </a:r>
            <a:r>
              <a:rPr lang="it-IT" dirty="0" err="1" smtClean="0"/>
              <a:t>original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by Diotisalvi.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084" y="4001294"/>
            <a:ext cx="4979831" cy="24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FLORENCE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0409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Florence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/>
              <a:t>I</a:t>
            </a:r>
            <a:r>
              <a:rPr lang="it-IT" dirty="0" err="1" smtClean="0"/>
              <a:t>talian</a:t>
            </a:r>
            <a:r>
              <a:rPr lang="it-IT" dirty="0" smtClean="0"/>
              <a:t> city in </a:t>
            </a:r>
            <a:r>
              <a:rPr lang="it-IT" dirty="0" err="1" smtClean="0"/>
              <a:t>Tuscany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an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artistic</a:t>
            </a:r>
            <a:r>
              <a:rPr lang="it-IT" dirty="0" smtClean="0"/>
              <a:t> center, </a:t>
            </a:r>
            <a:r>
              <a:rPr lang="it-IT" dirty="0" err="1" smtClean="0"/>
              <a:t>infact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are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famous</a:t>
            </a:r>
            <a:r>
              <a:rPr lang="it-IT" dirty="0" smtClean="0"/>
              <a:t> and beautiful </a:t>
            </a:r>
            <a:r>
              <a:rPr lang="it-IT" dirty="0" err="1" smtClean="0"/>
              <a:t>church</a:t>
            </a:r>
            <a:r>
              <a:rPr lang="it-IT" dirty="0" smtClean="0"/>
              <a:t>, </a:t>
            </a:r>
            <a:r>
              <a:rPr lang="it-IT" dirty="0" err="1" smtClean="0"/>
              <a:t>monument</a:t>
            </a:r>
            <a:r>
              <a:rPr lang="it-IT" dirty="0" smtClean="0"/>
              <a:t>, </a:t>
            </a:r>
            <a:r>
              <a:rPr lang="it-IT" dirty="0" err="1" smtClean="0"/>
              <a:t>palace</a:t>
            </a:r>
            <a:r>
              <a:rPr lang="it-IT" dirty="0" smtClean="0"/>
              <a:t> and </a:t>
            </a:r>
            <a:r>
              <a:rPr lang="it-IT" dirty="0" err="1" smtClean="0"/>
              <a:t>museum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church</a:t>
            </a:r>
            <a:r>
              <a:rPr lang="it-IT" dirty="0" smtClean="0"/>
              <a:t> are the </a:t>
            </a:r>
            <a:r>
              <a:rPr lang="it-IT" dirty="0" err="1" smtClean="0"/>
              <a:t>Cathedral</a:t>
            </a:r>
            <a:r>
              <a:rPr lang="it-IT" dirty="0" smtClean="0"/>
              <a:t>, Santa Croce and Santa Maria Novella.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turistic</a:t>
            </a:r>
            <a:r>
              <a:rPr lang="it-IT" dirty="0" smtClean="0"/>
              <a:t> </a:t>
            </a:r>
            <a:r>
              <a:rPr lang="it-IT" dirty="0" err="1" smtClean="0"/>
              <a:t>places</a:t>
            </a:r>
            <a:r>
              <a:rPr lang="it-IT" dirty="0" smtClean="0"/>
              <a:t> are the Uffizi, Ponte Vecchio, Piazza della Signoria and Palazzo Vecchio.</a:t>
            </a:r>
          </a:p>
          <a:p>
            <a:pPr marL="0" indent="0" algn="just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city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declared</a:t>
            </a:r>
            <a:r>
              <a:rPr lang="it-IT" dirty="0" smtClean="0"/>
              <a:t> UNESCO </a:t>
            </a:r>
            <a:r>
              <a:rPr lang="it-IT" dirty="0" err="1" smtClean="0"/>
              <a:t>heritage</a:t>
            </a:r>
            <a:r>
              <a:rPr lang="it-IT" dirty="0" smtClean="0"/>
              <a:t> in 1982.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557" y="4645248"/>
            <a:ext cx="3910885" cy="21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GIOTTO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18825"/>
            <a:ext cx="7919434" cy="3061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200" dirty="0" smtClean="0"/>
              <a:t>Giotto</a:t>
            </a:r>
            <a:r>
              <a:rPr lang="it-IT" sz="2200" dirty="0"/>
              <a:t> </a:t>
            </a:r>
            <a:r>
              <a:rPr lang="it-IT" sz="2200" dirty="0" smtClean="0"/>
              <a:t>(Colle di </a:t>
            </a:r>
            <a:r>
              <a:rPr lang="it-IT" sz="2200" dirty="0" err="1" smtClean="0"/>
              <a:t>Vespignano</a:t>
            </a:r>
            <a:r>
              <a:rPr lang="it-IT" sz="2200" dirty="0" smtClean="0"/>
              <a:t>, 1267 - Firenze, 1337) </a:t>
            </a:r>
            <a:r>
              <a:rPr lang="it-IT" sz="2200" dirty="0" err="1" smtClean="0"/>
              <a:t>was</a:t>
            </a:r>
            <a:r>
              <a:rPr lang="it-IT" sz="2200" dirty="0" smtClean="0"/>
              <a:t> an </a:t>
            </a:r>
            <a:r>
              <a:rPr lang="it-IT" sz="2200" dirty="0" err="1" smtClean="0"/>
              <a:t>Italian</a:t>
            </a:r>
            <a:r>
              <a:rPr lang="it-IT" sz="2200" dirty="0" smtClean="0"/>
              <a:t> </a:t>
            </a:r>
            <a:r>
              <a:rPr lang="it-IT" sz="2200" dirty="0" err="1" smtClean="0"/>
              <a:t>painter</a:t>
            </a:r>
            <a:r>
              <a:rPr lang="it-IT" sz="2200" dirty="0" smtClean="0"/>
              <a:t> and </a:t>
            </a:r>
            <a:r>
              <a:rPr lang="it-IT" sz="2200" dirty="0" err="1" smtClean="0"/>
              <a:t>architect</a:t>
            </a:r>
            <a:r>
              <a:rPr lang="it-IT" sz="2200" dirty="0" smtClean="0"/>
              <a:t>. </a:t>
            </a:r>
          </a:p>
          <a:p>
            <a:pPr marL="0" indent="0" algn="just">
              <a:buNone/>
            </a:pPr>
            <a:r>
              <a:rPr lang="it-IT" sz="2200" dirty="0" err="1" smtClean="0"/>
              <a:t>Probabily</a:t>
            </a:r>
            <a:r>
              <a:rPr lang="it-IT" sz="2200" dirty="0" smtClean="0"/>
              <a:t> </a:t>
            </a:r>
            <a:r>
              <a:rPr lang="it-IT" sz="2200" dirty="0" err="1" smtClean="0"/>
              <a:t>his</a:t>
            </a:r>
            <a:r>
              <a:rPr lang="it-IT" sz="2200" dirty="0" smtClean="0"/>
              <a:t>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important</a:t>
            </a:r>
            <a:r>
              <a:rPr lang="it-IT" sz="2200" dirty="0" smtClean="0"/>
              <a:t> work are the </a:t>
            </a:r>
            <a:r>
              <a:rPr lang="it-IT" sz="2200" dirty="0" err="1" smtClean="0"/>
              <a:t>frescoes</a:t>
            </a:r>
            <a:r>
              <a:rPr lang="it-IT" sz="2200" dirty="0" smtClean="0"/>
              <a:t> in the Scrovegni </a:t>
            </a:r>
            <a:r>
              <a:rPr lang="it-IT" sz="2200" dirty="0" err="1" smtClean="0"/>
              <a:t>Chapel</a:t>
            </a:r>
            <a:r>
              <a:rPr lang="it-IT" sz="2200" dirty="0" smtClean="0"/>
              <a:t> in Padova, </a:t>
            </a:r>
            <a:r>
              <a:rPr lang="it-IT" sz="2200" dirty="0" err="1" smtClean="0"/>
              <a:t>painted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1303 and 1305,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rapresent</a:t>
            </a:r>
            <a:r>
              <a:rPr lang="it-IT" sz="2200" dirty="0" smtClean="0"/>
              <a:t> the story of Giochino and Anna, Maria and </a:t>
            </a:r>
            <a:r>
              <a:rPr lang="it-IT" sz="2200" dirty="0" err="1" smtClean="0"/>
              <a:t>Jesus</a:t>
            </a:r>
            <a:r>
              <a:rPr lang="it-IT" sz="2200" dirty="0" smtClean="0"/>
              <a:t>, and the </a:t>
            </a:r>
            <a:r>
              <a:rPr lang="it-IT" sz="2200" dirty="0" err="1" smtClean="0"/>
              <a:t>allegory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Vices</a:t>
            </a:r>
            <a:r>
              <a:rPr lang="it-IT" sz="2200" dirty="0" smtClean="0"/>
              <a:t> (on the </a:t>
            </a:r>
            <a:r>
              <a:rPr lang="it-IT" sz="2200" dirty="0" err="1" smtClean="0"/>
              <a:t>left</a:t>
            </a:r>
            <a:r>
              <a:rPr lang="it-IT" sz="2200" dirty="0" smtClean="0"/>
              <a:t>) and the </a:t>
            </a:r>
            <a:r>
              <a:rPr lang="it-IT" sz="2200" dirty="0" err="1" smtClean="0"/>
              <a:t>Virtues</a:t>
            </a:r>
            <a:r>
              <a:rPr lang="it-IT" sz="2200" dirty="0"/>
              <a:t> </a:t>
            </a:r>
            <a:r>
              <a:rPr lang="it-IT" sz="2200" dirty="0" smtClean="0"/>
              <a:t>(on the right). On the back </a:t>
            </a:r>
            <a:r>
              <a:rPr lang="it-IT" sz="2200" dirty="0" err="1" smtClean="0"/>
              <a:t>wall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rapresented</a:t>
            </a:r>
            <a:r>
              <a:rPr lang="it-IT" sz="2200" dirty="0" smtClean="0"/>
              <a:t> the </a:t>
            </a:r>
            <a:r>
              <a:rPr lang="it-IT" sz="2200" dirty="0" err="1" smtClean="0"/>
              <a:t>universal</a:t>
            </a:r>
            <a:r>
              <a:rPr lang="it-IT" sz="2200" dirty="0" smtClean="0"/>
              <a:t> </a:t>
            </a:r>
            <a:r>
              <a:rPr lang="it-IT" sz="2200" dirty="0" err="1" smtClean="0"/>
              <a:t>judgment</a:t>
            </a:r>
            <a:r>
              <a:rPr lang="it-IT" sz="2200" dirty="0" smtClean="0"/>
              <a:t>.</a:t>
            </a:r>
          </a:p>
          <a:p>
            <a:pPr marL="0" indent="0" algn="just">
              <a:buNone/>
            </a:pPr>
            <a:r>
              <a:rPr lang="it-IT" sz="2200" dirty="0" err="1"/>
              <a:t>A</a:t>
            </a:r>
            <a:r>
              <a:rPr lang="it-IT" sz="2200" dirty="0" err="1" smtClean="0"/>
              <a:t>s</a:t>
            </a:r>
            <a:r>
              <a:rPr lang="it-IT" sz="2200" dirty="0" smtClean="0"/>
              <a:t> an </a:t>
            </a:r>
            <a:r>
              <a:rPr lang="it-IT" sz="2200" dirty="0" err="1" smtClean="0"/>
              <a:t>architect</a:t>
            </a:r>
            <a:r>
              <a:rPr lang="it-IT" sz="2200" dirty="0" smtClean="0"/>
              <a:t> he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famous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bell</a:t>
            </a:r>
            <a:r>
              <a:rPr lang="it-IT" sz="2200" dirty="0" smtClean="0"/>
              <a:t> </a:t>
            </a:r>
            <a:r>
              <a:rPr lang="it-IT" sz="2200" dirty="0" err="1" smtClean="0"/>
              <a:t>tower</a:t>
            </a:r>
            <a:r>
              <a:rPr lang="it-IT" sz="2200" dirty="0" smtClean="0"/>
              <a:t> of Santa Maria del Fiore in Florence, </a:t>
            </a:r>
            <a:r>
              <a:rPr lang="it-IT" sz="2200" dirty="0" err="1" smtClean="0"/>
              <a:t>that</a:t>
            </a:r>
            <a:r>
              <a:rPr lang="it-IT" sz="2200" dirty="0" smtClean="0"/>
              <a:t> from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name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called</a:t>
            </a:r>
            <a:r>
              <a:rPr lang="it-IT" sz="2200" dirty="0" smtClean="0"/>
              <a:t> the ‘</a:t>
            </a:r>
            <a:r>
              <a:rPr lang="it-IT" sz="2200" dirty="0" err="1" smtClean="0"/>
              <a:t>Giotto’s</a:t>
            </a:r>
            <a:r>
              <a:rPr lang="it-IT" sz="2200" dirty="0" smtClean="0"/>
              <a:t> </a:t>
            </a:r>
            <a:r>
              <a:rPr lang="it-IT" sz="2200" dirty="0" err="1" smtClean="0"/>
              <a:t>bell</a:t>
            </a:r>
            <a:r>
              <a:rPr lang="it-IT" sz="2200" dirty="0" smtClean="0"/>
              <a:t> </a:t>
            </a:r>
            <a:r>
              <a:rPr lang="it-IT" sz="2200" dirty="0" err="1" smtClean="0"/>
              <a:t>tower</a:t>
            </a:r>
            <a:r>
              <a:rPr lang="it-IT" sz="2200" dirty="0" smtClean="0"/>
              <a:t>’. </a:t>
            </a:r>
            <a:endParaRPr 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689" y="1348650"/>
            <a:ext cx="2412538" cy="30200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325" y="4855335"/>
            <a:ext cx="3654475" cy="18002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184" y="4368746"/>
            <a:ext cx="1529647" cy="228682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732624" y="812462"/>
            <a:ext cx="1334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The </a:t>
            </a:r>
            <a:r>
              <a:rPr lang="it-IT" sz="1100" dirty="0" err="1" smtClean="0"/>
              <a:t>universal</a:t>
            </a:r>
            <a:r>
              <a:rPr lang="it-IT" sz="1100" dirty="0" smtClean="0"/>
              <a:t> </a:t>
            </a:r>
            <a:r>
              <a:rPr lang="it-IT" sz="1100" dirty="0" err="1" smtClean="0"/>
              <a:t>judgment</a:t>
            </a:r>
            <a:endParaRPr lang="it-IT" sz="11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09893" y="5296713"/>
            <a:ext cx="1195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The Scrovegni </a:t>
            </a:r>
            <a:r>
              <a:rPr lang="it-IT" sz="1100" dirty="0" err="1" smtClean="0"/>
              <a:t>Chapel</a:t>
            </a:r>
            <a:endParaRPr lang="it-IT" sz="11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55831" y="4723133"/>
            <a:ext cx="800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Giotto’s</a:t>
            </a:r>
            <a:r>
              <a:rPr lang="it-IT" sz="1100" dirty="0" smtClean="0"/>
              <a:t> </a:t>
            </a:r>
            <a:r>
              <a:rPr lang="it-IT" sz="1100" dirty="0" err="1" smtClean="0"/>
              <a:t>bell</a:t>
            </a:r>
            <a:r>
              <a:rPr lang="it-IT" sz="1100" dirty="0" smtClean="0"/>
              <a:t> </a:t>
            </a:r>
            <a:r>
              <a:rPr lang="it-IT" sz="1100" dirty="0" err="1" smtClean="0"/>
              <a:t>tower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5615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LEONARDO DA VINCI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262611" cy="37638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200" dirty="0" smtClean="0"/>
              <a:t>Leonardo da Vinci (Anchiano, 1452 – </a:t>
            </a:r>
            <a:r>
              <a:rPr lang="it-IT" sz="2200" dirty="0" err="1" smtClean="0"/>
              <a:t>Amboise</a:t>
            </a:r>
            <a:r>
              <a:rPr lang="it-IT" sz="2200" dirty="0" smtClean="0"/>
              <a:t>, 1519)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famous</a:t>
            </a:r>
            <a:r>
              <a:rPr lang="it-IT" sz="2200" dirty="0" smtClean="0"/>
              <a:t> </a:t>
            </a:r>
            <a:r>
              <a:rPr lang="it-IT" sz="2200" dirty="0" err="1" smtClean="0"/>
              <a:t>Italian</a:t>
            </a:r>
            <a:r>
              <a:rPr lang="it-IT" sz="2200" dirty="0" smtClean="0"/>
              <a:t> </a:t>
            </a:r>
            <a:r>
              <a:rPr lang="it-IT" sz="2200" dirty="0" err="1" smtClean="0"/>
              <a:t>artist</a:t>
            </a:r>
            <a:r>
              <a:rPr lang="it-IT" sz="2200" dirty="0" smtClean="0"/>
              <a:t>. </a:t>
            </a:r>
            <a:r>
              <a:rPr lang="it-IT" sz="2200" dirty="0" err="1" smtClean="0"/>
              <a:t>But</a:t>
            </a:r>
            <a:r>
              <a:rPr lang="it-IT" sz="2200" dirty="0" smtClean="0"/>
              <a:t> he </a:t>
            </a:r>
            <a:r>
              <a:rPr lang="it-IT" sz="2200" dirty="0" err="1" smtClean="0"/>
              <a:t>wasn’t</a:t>
            </a:r>
            <a:r>
              <a:rPr lang="it-IT" sz="2200" dirty="0" smtClean="0"/>
              <a:t> </a:t>
            </a:r>
            <a:r>
              <a:rPr lang="it-IT" sz="2200" dirty="0" err="1" smtClean="0"/>
              <a:t>only</a:t>
            </a:r>
            <a:r>
              <a:rPr lang="it-IT" sz="2200" dirty="0" smtClean="0"/>
              <a:t> a </a:t>
            </a:r>
            <a:r>
              <a:rPr lang="it-IT" sz="2200" dirty="0" err="1" smtClean="0"/>
              <a:t>painte</a:t>
            </a:r>
            <a:r>
              <a:rPr lang="it-IT" sz="2200" dirty="0" smtClean="0"/>
              <a:t>,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a </a:t>
            </a:r>
            <a:r>
              <a:rPr lang="it-IT" sz="2200" dirty="0" err="1" smtClean="0"/>
              <a:t>scientist</a:t>
            </a:r>
            <a:r>
              <a:rPr lang="it-IT" sz="2200" dirty="0" smtClean="0"/>
              <a:t>, an inventor, an </a:t>
            </a:r>
            <a:r>
              <a:rPr lang="it-IT" sz="2200" dirty="0" err="1" smtClean="0"/>
              <a:t>architect</a:t>
            </a:r>
            <a:r>
              <a:rPr lang="it-IT" sz="2200" dirty="0"/>
              <a:t> </a:t>
            </a:r>
            <a:r>
              <a:rPr lang="it-IT" sz="2200" dirty="0" smtClean="0"/>
              <a:t>and an </a:t>
            </a:r>
            <a:r>
              <a:rPr lang="it-IT" sz="2200" dirty="0" err="1" smtClean="0"/>
              <a:t>engineer</a:t>
            </a:r>
            <a:r>
              <a:rPr lang="it-IT" sz="2200" dirty="0" smtClean="0"/>
              <a:t>.</a:t>
            </a:r>
          </a:p>
          <a:p>
            <a:pPr marL="0" indent="0" algn="just">
              <a:buNone/>
            </a:pPr>
            <a:r>
              <a:rPr lang="it-IT" sz="2200" dirty="0" err="1" smtClean="0"/>
              <a:t>As</a:t>
            </a:r>
            <a:r>
              <a:rPr lang="it-IT" sz="2200" dirty="0" smtClean="0"/>
              <a:t> a </a:t>
            </a:r>
            <a:r>
              <a:rPr lang="it-IT" sz="2200" dirty="0" err="1" smtClean="0"/>
              <a:t>painter</a:t>
            </a:r>
            <a:r>
              <a:rPr lang="it-IT" sz="2200" dirty="0" smtClean="0"/>
              <a:t> he </a:t>
            </a:r>
            <a:r>
              <a:rPr lang="it-IT" sz="2200" dirty="0" err="1" smtClean="0"/>
              <a:t>painted</a:t>
            </a:r>
            <a:r>
              <a:rPr lang="it-IT" sz="2200" dirty="0" smtClean="0"/>
              <a:t> a </a:t>
            </a:r>
            <a:r>
              <a:rPr lang="it-IT" sz="2200" dirty="0" err="1" smtClean="0"/>
              <a:t>lot</a:t>
            </a:r>
            <a:r>
              <a:rPr lang="it-IT" sz="2200" dirty="0" smtClean="0"/>
              <a:t> of </a:t>
            </a:r>
            <a:r>
              <a:rPr lang="it-IT" sz="2200" dirty="0" err="1" smtClean="0"/>
              <a:t>famous</a:t>
            </a:r>
            <a:r>
              <a:rPr lang="it-IT" sz="2200" dirty="0" smtClean="0"/>
              <a:t> </a:t>
            </a:r>
            <a:r>
              <a:rPr lang="it-IT" sz="2200" dirty="0" err="1" smtClean="0"/>
              <a:t>pictures</a:t>
            </a:r>
            <a:r>
              <a:rPr lang="it-IT" sz="2200" dirty="0" smtClean="0"/>
              <a:t> </a:t>
            </a:r>
            <a:r>
              <a:rPr lang="it-IT" sz="2200" dirty="0" err="1" smtClean="0"/>
              <a:t>like</a:t>
            </a:r>
            <a:r>
              <a:rPr lang="it-IT" sz="2200" dirty="0" smtClean="0"/>
              <a:t> the ‘Dama con l’ermellino’ and ‘L’ultima cena’, </a:t>
            </a:r>
            <a:r>
              <a:rPr lang="it-IT" sz="2200" dirty="0" err="1" smtClean="0"/>
              <a:t>but</a:t>
            </a:r>
            <a:r>
              <a:rPr lang="it-IT" sz="2200" dirty="0" smtClean="0"/>
              <a:t> the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famous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‘La Gioconda’ (1503-1506). </a:t>
            </a:r>
            <a:r>
              <a:rPr lang="it-IT" sz="2200" dirty="0" err="1" smtClean="0"/>
              <a:t>As</a:t>
            </a:r>
            <a:r>
              <a:rPr lang="it-IT" sz="2200" dirty="0" smtClean="0"/>
              <a:t> a </a:t>
            </a:r>
            <a:r>
              <a:rPr lang="it-IT" sz="2200" dirty="0" err="1" smtClean="0"/>
              <a:t>scientist</a:t>
            </a:r>
            <a:r>
              <a:rPr lang="it-IT" sz="2200" dirty="0" smtClean="0"/>
              <a:t> he </a:t>
            </a:r>
            <a:r>
              <a:rPr lang="it-IT" sz="2200" dirty="0" err="1" smtClean="0"/>
              <a:t>studied</a:t>
            </a:r>
            <a:r>
              <a:rPr lang="it-IT" sz="2200" dirty="0" smtClean="0"/>
              <a:t> the human body an </a:t>
            </a:r>
            <a:r>
              <a:rPr lang="it-IT" sz="2200" dirty="0" err="1" smtClean="0"/>
              <a:t>did</a:t>
            </a:r>
            <a:r>
              <a:rPr lang="it-IT" sz="2200" dirty="0" smtClean="0"/>
              <a:t> a </a:t>
            </a:r>
            <a:r>
              <a:rPr lang="it-IT" sz="2200" dirty="0" err="1" smtClean="0"/>
              <a:t>lot</a:t>
            </a:r>
            <a:r>
              <a:rPr lang="it-IT" sz="2200" dirty="0" smtClean="0"/>
              <a:t> of </a:t>
            </a:r>
            <a:r>
              <a:rPr lang="it-IT" sz="2200" dirty="0" err="1" smtClean="0"/>
              <a:t>study</a:t>
            </a:r>
            <a:r>
              <a:rPr lang="it-IT" sz="2200" dirty="0" smtClean="0"/>
              <a:t> on </a:t>
            </a:r>
            <a:r>
              <a:rPr lang="it-IT" sz="2200" dirty="0" err="1" smtClean="0"/>
              <a:t>th</a:t>
            </a:r>
            <a:r>
              <a:rPr lang="it-IT" sz="2200" dirty="0" smtClean="0"/>
              <a:t> </a:t>
            </a:r>
            <a:r>
              <a:rPr lang="it-IT" sz="2200" dirty="0" err="1" smtClean="0"/>
              <a:t>fly</a:t>
            </a:r>
            <a:r>
              <a:rPr lang="it-IT" sz="2200" dirty="0" smtClean="0"/>
              <a:t>. </a:t>
            </a:r>
            <a:r>
              <a:rPr lang="it-IT" sz="2200" dirty="0" err="1" smtClean="0"/>
              <a:t>Infact</a:t>
            </a:r>
            <a:r>
              <a:rPr lang="it-IT" sz="2200" dirty="0" smtClean="0"/>
              <a:t> he </a:t>
            </a:r>
            <a:r>
              <a:rPr lang="it-IT" sz="2200" dirty="0" err="1" smtClean="0"/>
              <a:t>invented</a:t>
            </a:r>
            <a:r>
              <a:rPr lang="it-IT" sz="2200" dirty="0" smtClean="0"/>
              <a:t> some machine for </a:t>
            </a:r>
            <a:r>
              <a:rPr lang="it-IT" sz="2200" dirty="0" err="1" smtClean="0"/>
              <a:t>fly</a:t>
            </a:r>
            <a:r>
              <a:rPr lang="it-IT" sz="2200" dirty="0" smtClean="0"/>
              <a:t> and </a:t>
            </a:r>
            <a:r>
              <a:rPr lang="it-IT" sz="2200" dirty="0" err="1" smtClean="0"/>
              <a:t>also</a:t>
            </a:r>
            <a:r>
              <a:rPr lang="it-IT" sz="2200" dirty="0" smtClean="0"/>
              <a:t> some for </a:t>
            </a:r>
            <a:r>
              <a:rPr lang="it-IT" sz="2200" dirty="0" err="1" smtClean="0"/>
              <a:t>fight</a:t>
            </a:r>
            <a:r>
              <a:rPr lang="it-IT" sz="2200" dirty="0" smtClean="0"/>
              <a:t>. </a:t>
            </a:r>
          </a:p>
          <a:p>
            <a:pPr marL="0" indent="0" algn="just">
              <a:buNone/>
            </a:pPr>
            <a:r>
              <a:rPr lang="it-IT" sz="2200" dirty="0"/>
              <a:t>H</a:t>
            </a:r>
            <a:r>
              <a:rPr lang="it-IT" sz="2200" dirty="0" smtClean="0"/>
              <a:t>e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famous</a:t>
            </a:r>
            <a:r>
              <a:rPr lang="it-IT" sz="2200" dirty="0" smtClean="0"/>
              <a:t>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only</a:t>
            </a:r>
            <a:r>
              <a:rPr lang="it-IT" sz="2200" dirty="0" smtClean="0"/>
              <a:t> in </a:t>
            </a:r>
            <a:r>
              <a:rPr lang="it-IT" sz="2200" dirty="0" err="1" smtClean="0"/>
              <a:t>Italy</a:t>
            </a:r>
            <a:r>
              <a:rPr lang="it-IT" sz="2200" dirty="0" smtClean="0"/>
              <a:t>, </a:t>
            </a:r>
            <a:r>
              <a:rPr lang="it-IT" sz="2200" dirty="0" err="1" smtClean="0"/>
              <a:t>where</a:t>
            </a:r>
            <a:r>
              <a:rPr lang="it-IT" sz="2200" dirty="0" smtClean="0"/>
              <a:t> he </a:t>
            </a:r>
            <a:r>
              <a:rPr lang="it-IT" sz="2200" dirty="0" err="1" smtClean="0"/>
              <a:t>worked</a:t>
            </a:r>
            <a:r>
              <a:rPr lang="it-IT" sz="2200" dirty="0" smtClean="0"/>
              <a:t> for the Medici family,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in </a:t>
            </a:r>
            <a:r>
              <a:rPr lang="it-IT" sz="2200" dirty="0" err="1" smtClean="0"/>
              <a:t>other</a:t>
            </a:r>
            <a:r>
              <a:rPr lang="it-IT" sz="2200" dirty="0" smtClean="0"/>
              <a:t> </a:t>
            </a:r>
            <a:r>
              <a:rPr lang="it-IT" sz="2200" dirty="0" err="1" smtClean="0"/>
              <a:t>countries</a:t>
            </a:r>
            <a:r>
              <a:rPr lang="it-IT" sz="2200" dirty="0" smtClean="0"/>
              <a:t> </a:t>
            </a:r>
            <a:r>
              <a:rPr lang="it-IT" sz="2200" dirty="0" err="1" smtClean="0"/>
              <a:t>like</a:t>
            </a:r>
            <a:r>
              <a:rPr lang="it-IT" sz="2200" dirty="0" smtClean="0"/>
              <a:t> France.</a:t>
            </a:r>
          </a:p>
          <a:p>
            <a:pPr marL="0" indent="0" algn="just">
              <a:buNone/>
            </a:pPr>
            <a:r>
              <a:rPr lang="it-IT" sz="2200" dirty="0" smtClean="0"/>
              <a:t>He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probabily</a:t>
            </a:r>
            <a:r>
              <a:rPr lang="it-IT" sz="2200" dirty="0" smtClean="0"/>
              <a:t> the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important</a:t>
            </a:r>
            <a:r>
              <a:rPr lang="it-IT" sz="2200" dirty="0" smtClean="0"/>
              <a:t> </a:t>
            </a:r>
            <a:r>
              <a:rPr lang="it-IT" sz="2200" dirty="0" err="1" smtClean="0"/>
              <a:t>Italian</a:t>
            </a:r>
            <a:r>
              <a:rPr lang="it-IT" sz="2200" dirty="0" smtClean="0"/>
              <a:t> </a:t>
            </a:r>
            <a:r>
              <a:rPr lang="it-IT" sz="2200" dirty="0" err="1" smtClean="0"/>
              <a:t>painter</a:t>
            </a:r>
            <a:r>
              <a:rPr lang="it-IT" sz="2200" dirty="0" smtClean="0"/>
              <a:t>.</a:t>
            </a:r>
            <a:endParaRPr lang="it-IT" sz="2200" dirty="0"/>
          </a:p>
          <a:p>
            <a:pPr marL="0" indent="0" algn="just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21" y="2870200"/>
            <a:ext cx="2000979" cy="2981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183" y="365125"/>
            <a:ext cx="1819275" cy="2505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819" y="4954707"/>
            <a:ext cx="3422727" cy="17113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7673"/>
            <a:ext cx="1000915" cy="157048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0268967" y="365125"/>
            <a:ext cx="1171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La dama con l’ermellino</a:t>
            </a:r>
            <a:endParaRPr lang="it-IT" sz="11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352820" y="3409980"/>
            <a:ext cx="1155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La Gioconda</a:t>
            </a:r>
            <a:endParaRPr lang="it-IT" sz="1100" dirty="0"/>
          </a:p>
        </p:txBody>
      </p:sp>
      <p:sp>
        <p:nvSpPr>
          <p:cNvPr id="14" name="Rettangolo 13"/>
          <p:cNvSpPr/>
          <p:nvPr/>
        </p:nvSpPr>
        <p:spPr>
          <a:xfrm>
            <a:off x="5710615" y="5679584"/>
            <a:ext cx="9460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L’ultima cena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096915" y="257956"/>
            <a:ext cx="953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Self-</a:t>
            </a:r>
            <a:r>
              <a:rPr lang="it-IT" sz="1100" dirty="0" err="1" smtClean="0"/>
              <a:t>portrait</a:t>
            </a:r>
            <a:r>
              <a:rPr lang="it-IT" sz="1100" dirty="0" smtClean="0"/>
              <a:t> of Leonardo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609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MICHELANGELO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690688"/>
            <a:ext cx="9194442" cy="34735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Michelangelo Buonarroti (Caprese, 1475 – Rome, 1564)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greatest</a:t>
            </a:r>
            <a:r>
              <a:rPr lang="it-IT" dirty="0" smtClean="0"/>
              <a:t> </a:t>
            </a:r>
            <a:r>
              <a:rPr lang="it-IT" dirty="0" err="1" smtClean="0"/>
              <a:t>artist</a:t>
            </a:r>
            <a:r>
              <a:rPr lang="it-IT" dirty="0" smtClean="0"/>
              <a:t> </a:t>
            </a:r>
            <a:r>
              <a:rPr lang="it-IT" dirty="0" err="1" smtClean="0"/>
              <a:t>ever</a:t>
            </a:r>
            <a:r>
              <a:rPr lang="it-IT" dirty="0" smtClean="0"/>
              <a:t>. His </a:t>
            </a:r>
            <a:r>
              <a:rPr lang="it-IT" dirty="0" err="1" smtClean="0"/>
              <a:t>works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influence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art to </a:t>
            </a:r>
            <a:r>
              <a:rPr lang="it-IT" dirty="0" err="1" smtClean="0"/>
              <a:t>such</a:t>
            </a:r>
            <a:r>
              <a:rPr lang="it-IT" dirty="0" smtClean="0"/>
              <a:t> an </a:t>
            </a:r>
            <a:r>
              <a:rPr lang="it-IT" dirty="0" err="1" smtClean="0"/>
              <a:t>extent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to create a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wich</a:t>
            </a:r>
            <a:r>
              <a:rPr lang="it-IT" dirty="0" smtClean="0"/>
              <a:t> </a:t>
            </a:r>
            <a:r>
              <a:rPr lang="it-IT" dirty="0" err="1" smtClean="0"/>
              <a:t>later</a:t>
            </a:r>
            <a:r>
              <a:rPr lang="it-IT" dirty="0" smtClean="0"/>
              <a:t> </a:t>
            </a:r>
            <a:r>
              <a:rPr lang="it-IT" dirty="0" err="1" smtClean="0"/>
              <a:t>artists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inspired</a:t>
            </a:r>
            <a:r>
              <a:rPr lang="it-IT" dirty="0" smtClean="0"/>
              <a:t>, </a:t>
            </a:r>
            <a:r>
              <a:rPr lang="it-IT" dirty="0" err="1" smtClean="0"/>
              <a:t>wich</a:t>
            </a:r>
            <a:r>
              <a:rPr lang="it-IT" dirty="0" smtClean="0"/>
              <a:t> </a:t>
            </a:r>
            <a:r>
              <a:rPr lang="it-IT" dirty="0" err="1" smtClean="0"/>
              <a:t>takes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of ‘</a:t>
            </a:r>
            <a:r>
              <a:rPr lang="it-IT" dirty="0" err="1" smtClean="0"/>
              <a:t>Mannerism</a:t>
            </a:r>
            <a:r>
              <a:rPr lang="it-IT" dirty="0" smtClean="0"/>
              <a:t>’.</a:t>
            </a:r>
          </a:p>
          <a:p>
            <a:pPr marL="0" indent="0" algn="just">
              <a:buNone/>
            </a:pPr>
            <a:r>
              <a:rPr lang="it-IT" dirty="0" smtClean="0"/>
              <a:t>Michelangelo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author</a:t>
            </a:r>
            <a:r>
              <a:rPr lang="it-IT" dirty="0" smtClean="0"/>
              <a:t> </a:t>
            </a:r>
            <a:r>
              <a:rPr lang="it-IT" dirty="0" err="1" smtClean="0"/>
              <a:t>ofwhat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sculpture</a:t>
            </a:r>
            <a:r>
              <a:rPr lang="it-IT" dirty="0" smtClean="0"/>
              <a:t> in the world: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talking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David (made </a:t>
            </a:r>
            <a:r>
              <a:rPr lang="it-IT" dirty="0" err="1" smtClean="0"/>
              <a:t>between</a:t>
            </a:r>
            <a:r>
              <a:rPr lang="it-IT" dirty="0" smtClean="0"/>
              <a:t> 1501 and 1504). </a:t>
            </a:r>
          </a:p>
          <a:p>
            <a:pPr marL="0" indent="0" algn="just">
              <a:buNone/>
            </a:pPr>
            <a:r>
              <a:rPr lang="it-IT" dirty="0" smtClean="0"/>
              <a:t>Michelangelo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author</a:t>
            </a:r>
            <a:r>
              <a:rPr lang="it-IT" dirty="0" smtClean="0"/>
              <a:t> of the </a:t>
            </a:r>
            <a:r>
              <a:rPr lang="it-IT" dirty="0" err="1" smtClean="0"/>
              <a:t>frescoes</a:t>
            </a:r>
            <a:r>
              <a:rPr lang="it-IT" dirty="0" smtClean="0"/>
              <a:t> on the </a:t>
            </a:r>
            <a:r>
              <a:rPr lang="it-IT" dirty="0" err="1" smtClean="0"/>
              <a:t>vault</a:t>
            </a:r>
            <a:r>
              <a:rPr lang="it-IT" dirty="0" smtClean="0"/>
              <a:t> of the Sistine </a:t>
            </a:r>
            <a:r>
              <a:rPr lang="it-IT" dirty="0" err="1" smtClean="0"/>
              <a:t>Chapel</a:t>
            </a:r>
            <a:r>
              <a:rPr lang="it-IT" dirty="0" smtClean="0"/>
              <a:t> in Vatican City (</a:t>
            </a:r>
            <a:r>
              <a:rPr lang="it-IT" dirty="0" err="1" smtClean="0"/>
              <a:t>painted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1508 and 1512).</a:t>
            </a:r>
          </a:p>
          <a:p>
            <a:pPr marL="0" indent="0" algn="just">
              <a:buNone/>
            </a:pPr>
            <a:r>
              <a:rPr lang="it-IT" dirty="0" smtClean="0"/>
              <a:t>In </a:t>
            </a:r>
            <a:r>
              <a:rPr lang="it-IT" dirty="0" err="1" smtClean="0"/>
              <a:t>addition</a:t>
            </a:r>
            <a:r>
              <a:rPr lang="it-IT" dirty="0" smtClean="0"/>
              <a:t> to be a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sculptor</a:t>
            </a:r>
            <a:r>
              <a:rPr lang="it-IT" dirty="0" smtClean="0"/>
              <a:t> and </a:t>
            </a:r>
            <a:r>
              <a:rPr lang="it-IT" dirty="0" err="1" smtClean="0"/>
              <a:t>painter</a:t>
            </a:r>
            <a:r>
              <a:rPr lang="it-IT" dirty="0" smtClean="0"/>
              <a:t>, Michelangelo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an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architect</a:t>
            </a:r>
            <a:r>
              <a:rPr lang="it-IT" dirty="0" smtClean="0"/>
              <a:t>. He </a:t>
            </a:r>
            <a:r>
              <a:rPr lang="it-IT" dirty="0" err="1" smtClean="0"/>
              <a:t>wasseventy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he </a:t>
            </a:r>
            <a:r>
              <a:rPr lang="it-IT" dirty="0" err="1" smtClean="0"/>
              <a:t>directed</a:t>
            </a:r>
            <a:r>
              <a:rPr lang="it-IT" dirty="0" smtClean="0"/>
              <a:t> the </a:t>
            </a:r>
            <a:r>
              <a:rPr lang="it-IT" dirty="0" err="1" smtClean="0"/>
              <a:t>works</a:t>
            </a:r>
            <a:r>
              <a:rPr lang="it-IT" dirty="0"/>
              <a:t> </a:t>
            </a:r>
            <a:r>
              <a:rPr lang="it-IT" dirty="0" smtClean="0"/>
              <a:t>for the </a:t>
            </a:r>
            <a:r>
              <a:rPr lang="it-IT" dirty="0" err="1" smtClean="0"/>
              <a:t>monumental</a:t>
            </a:r>
            <a:r>
              <a:rPr lang="it-IT" dirty="0" smtClean="0"/>
              <a:t> St. </a:t>
            </a:r>
            <a:r>
              <a:rPr lang="it-IT" dirty="0" err="1" smtClean="0"/>
              <a:t>Peter’s</a:t>
            </a:r>
            <a:r>
              <a:rPr lang="it-IT" dirty="0" smtClean="0"/>
              <a:t> Basilica in the Vatican.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429" y="1690688"/>
            <a:ext cx="2068369" cy="31030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54886"/>
            <a:ext cx="3076977" cy="20597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636" y="4686976"/>
            <a:ext cx="3510567" cy="212761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285116" y="4793743"/>
            <a:ext cx="584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David</a:t>
            </a:r>
            <a:endParaRPr lang="it-IT" sz="11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242203" y="5164208"/>
            <a:ext cx="1339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St. Peter Basilica</a:t>
            </a:r>
            <a:endParaRPr lang="it-IT" sz="11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29128" y="4994931"/>
            <a:ext cx="1100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The Sistine </a:t>
            </a:r>
            <a:r>
              <a:rPr lang="it-IT" sz="1100" dirty="0" err="1" smtClean="0"/>
              <a:t>Chapel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4064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990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 BONNIE</vt:lpstr>
      <vt:lpstr>Arial</vt:lpstr>
      <vt:lpstr>Calibri</vt:lpstr>
      <vt:lpstr>Calibri Light</vt:lpstr>
      <vt:lpstr>Wingdings</vt:lpstr>
      <vt:lpstr>Tema di Office</vt:lpstr>
      <vt:lpstr>ITALIAN ART!</vt:lpstr>
      <vt:lpstr>Presentazione standard di PowerPoint</vt:lpstr>
      <vt:lpstr>THE COLOSSEUM</vt:lpstr>
      <vt:lpstr>THE MILAN CATHEDRAL</vt:lpstr>
      <vt:lpstr>PISA</vt:lpstr>
      <vt:lpstr>FLORENCE</vt:lpstr>
      <vt:lpstr>GIOTTO</vt:lpstr>
      <vt:lpstr>LEONARDO DA VINCI</vt:lpstr>
      <vt:lpstr>MICHELANGELO</vt:lpstr>
      <vt:lpstr>CARAVAGGIO</vt:lpstr>
      <vt:lpstr>Fonti: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ART!</dc:title>
  <dc:creator>s db</dc:creator>
  <cp:lastModifiedBy>s db</cp:lastModifiedBy>
  <cp:revision>25</cp:revision>
  <dcterms:created xsi:type="dcterms:W3CDTF">2019-12-23T10:33:28Z</dcterms:created>
  <dcterms:modified xsi:type="dcterms:W3CDTF">2020-01-09T20:52:33Z</dcterms:modified>
</cp:coreProperties>
</file>