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embeddedFontLst>
    <p:embeddedFont>
      <p:font typeface="Century Schoolbook"/>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CenturySchoolbook-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CenturySchoolbook-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CenturySchoolbook-boldItalic.fntdata"/><Relationship Id="rId30" Type="http://schemas.openxmlformats.org/officeDocument/2006/relationships/font" Target="fonts/CenturySchoolbook-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5660f9ccaf_0_7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g5660f9ccaf_0_79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g5660f9ccaf_0_9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g5660f9ccaf_0_9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g5660f9ccaf_0_9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g5660f9ccaf_0_9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5660f9ccaf_0_10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g5660f9ccaf_0_100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660f9ccaf_0_10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5660f9ccaf_0_10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g566d6fb02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566d6fb02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566d6fb023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g566d6fb023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566d6fb02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g566d6fb023_0_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6" name="Shape 316"/>
        <p:cNvGrpSpPr/>
        <p:nvPr/>
      </p:nvGrpSpPr>
      <p:grpSpPr>
        <a:xfrm>
          <a:off x="0" y="0"/>
          <a:ext cx="0" cy="0"/>
          <a:chOff x="0" y="0"/>
          <a:chExt cx="0" cy="0"/>
        </a:xfrm>
      </p:grpSpPr>
      <p:sp>
        <p:nvSpPr>
          <p:cNvPr id="317" name="Google Shape;317;g566d6fb02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g566d6fb023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566d6fb023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566d6fb023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g566d6fb023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g566d6fb023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660f9ccaf_0_6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g5660f9ccaf_0_6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566d6fb023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g566d6fb023_0_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566d6fb023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566d6fb023_0_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0" name="Shape 220"/>
        <p:cNvGrpSpPr/>
        <p:nvPr/>
      </p:nvGrpSpPr>
      <p:grpSpPr>
        <a:xfrm>
          <a:off x="0" y="0"/>
          <a:ext cx="0" cy="0"/>
          <a:chOff x="0" y="0"/>
          <a:chExt cx="0" cy="0"/>
        </a:xfrm>
      </p:grpSpPr>
      <p:sp>
        <p:nvSpPr>
          <p:cNvPr id="221" name="Google Shape;221;g5660f9ccaf_0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g5660f9ccaf_0_5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5660f9ccaf_0_4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g5660f9ccaf_0_40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g5660f9ccaf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g5660f9ccaf_0_2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5660f9ccaf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5660f9ccaf_0_1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5660f9cc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g5660f9cca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660f9ccaf_0_9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660f9ccaf_0_9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660f9ccaf_0_9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g5660f9ccaf_0_97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Διαφάνεια τίτλου" showMasterSp="0" type="title">
  <p:cSld name="TITLE">
    <p:bg>
      <p:bgPr>
        <a:solidFill>
          <a:schemeClr val="lt1"/>
        </a:solidFill>
      </p:bgPr>
    </p:bg>
    <p:spTree>
      <p:nvGrpSpPr>
        <p:cNvPr id="62" name="Shape 62"/>
        <p:cNvGrpSpPr/>
        <p:nvPr/>
      </p:nvGrpSpPr>
      <p:grpSpPr>
        <a:xfrm>
          <a:off x="0" y="0"/>
          <a:ext cx="0" cy="0"/>
          <a:chOff x="0" y="0"/>
          <a:chExt cx="0" cy="0"/>
        </a:xfrm>
      </p:grpSpPr>
      <p:sp>
        <p:nvSpPr>
          <p:cNvPr id="63" name="Google Shape;63;p14"/>
          <p:cNvSpPr txBox="1"/>
          <p:nvPr>
            <p:ph type="ctrTitle"/>
          </p:nvPr>
        </p:nvSpPr>
        <p:spPr>
          <a:xfrm>
            <a:off x="2286000" y="2343150"/>
            <a:ext cx="6172200" cy="14208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3000"/>
              <a:buFont typeface="Century Schoolbook"/>
              <a:buNone/>
              <a:defRPr b="1"/>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64" name="Google Shape;64;p14"/>
          <p:cNvSpPr txBox="1"/>
          <p:nvPr>
            <p:ph idx="1" type="subTitle"/>
          </p:nvPr>
        </p:nvSpPr>
        <p:spPr>
          <a:xfrm>
            <a:off x="2286000" y="3752491"/>
            <a:ext cx="6172200" cy="1028700"/>
          </a:xfrm>
          <a:prstGeom prst="rect">
            <a:avLst/>
          </a:prstGeom>
          <a:noFill/>
          <a:ln>
            <a:noFill/>
          </a:ln>
        </p:spPr>
        <p:txBody>
          <a:bodyPr anchorCtr="0" anchor="t" bIns="45700" lIns="91425" spcFirstLastPara="1" rIns="91425" wrap="square" tIns="45700"/>
          <a:lstStyle>
            <a:lvl1pPr lvl="0" rtl="0" algn="l">
              <a:spcBef>
                <a:spcPts val="600"/>
              </a:spcBef>
              <a:spcAft>
                <a:spcPts val="0"/>
              </a:spcAft>
              <a:buSzPts val="1260"/>
              <a:buNone/>
              <a:defRPr b="1" sz="1800">
                <a:solidFill>
                  <a:schemeClr val="dk2"/>
                </a:solidFill>
              </a:defRPr>
            </a:lvl1pPr>
            <a:lvl2pPr lvl="1" rtl="0" algn="ctr">
              <a:spcBef>
                <a:spcPts val="360"/>
              </a:spcBef>
              <a:spcAft>
                <a:spcPts val="0"/>
              </a:spcAft>
              <a:buSzPts val="1440"/>
              <a:buNone/>
              <a:defRPr/>
            </a:lvl2pPr>
            <a:lvl3pPr lvl="2" rtl="0" algn="ctr">
              <a:spcBef>
                <a:spcPts val="360"/>
              </a:spcBef>
              <a:spcAft>
                <a:spcPts val="0"/>
              </a:spcAft>
              <a:buSzPts val="1080"/>
              <a:buNone/>
              <a:defRPr/>
            </a:lvl3pPr>
            <a:lvl4pPr lvl="3" rtl="0" algn="ctr">
              <a:spcBef>
                <a:spcPts val="360"/>
              </a:spcBef>
              <a:spcAft>
                <a:spcPts val="0"/>
              </a:spcAft>
              <a:buSzPts val="1080"/>
              <a:buNone/>
              <a:defRPr/>
            </a:lvl4pPr>
            <a:lvl5pPr lvl="4" rtl="0" algn="ctr">
              <a:spcBef>
                <a:spcPts val="360"/>
              </a:spcBef>
              <a:spcAft>
                <a:spcPts val="0"/>
              </a:spcAft>
              <a:buSzPts val="1224"/>
              <a:buNone/>
              <a:defRPr/>
            </a:lvl5pPr>
            <a:lvl6pPr lvl="5" rtl="0" algn="ctr">
              <a:spcBef>
                <a:spcPts val="360"/>
              </a:spcBef>
              <a:spcAft>
                <a:spcPts val="0"/>
              </a:spcAft>
              <a:buSzPts val="1800"/>
              <a:buNone/>
              <a:defRPr/>
            </a:lvl6pPr>
            <a:lvl7pPr lvl="6" rtl="0" algn="ctr">
              <a:spcBef>
                <a:spcPts val="360"/>
              </a:spcBef>
              <a:spcAft>
                <a:spcPts val="0"/>
              </a:spcAft>
              <a:buSzPts val="1080"/>
              <a:buNone/>
              <a:defRPr/>
            </a:lvl7pPr>
            <a:lvl8pPr lvl="7" rtl="0" algn="ctr">
              <a:spcBef>
                <a:spcPts val="360"/>
              </a:spcBef>
              <a:spcAft>
                <a:spcPts val="0"/>
              </a:spcAft>
              <a:buSzPts val="1800"/>
              <a:buNone/>
              <a:defRPr/>
            </a:lvl8pPr>
            <a:lvl9pPr lvl="8" rtl="0" algn="ctr">
              <a:spcBef>
                <a:spcPts val="360"/>
              </a:spcBef>
              <a:spcAft>
                <a:spcPts val="0"/>
              </a:spcAft>
              <a:buSzPts val="1800"/>
              <a:buNone/>
              <a:defRPr/>
            </a:lvl9pPr>
          </a:lstStyle>
          <a:p/>
        </p:txBody>
      </p:sp>
      <p:sp>
        <p:nvSpPr>
          <p:cNvPr id="65" name="Google Shape;65;p14"/>
          <p:cNvSpPr txBox="1"/>
          <p:nvPr>
            <p:ph idx="10" type="dt"/>
          </p:nvPr>
        </p:nvSpPr>
        <p:spPr>
          <a:xfrm rot="5400000">
            <a:off x="8050371" y="832948"/>
            <a:ext cx="1714500" cy="381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6" name="Google Shape;66;p14"/>
          <p:cNvSpPr txBox="1"/>
          <p:nvPr>
            <p:ph idx="11" type="ftr"/>
          </p:nvPr>
        </p:nvSpPr>
        <p:spPr>
          <a:xfrm rot="5400000">
            <a:off x="7534493" y="3088270"/>
            <a:ext cx="2743200" cy="3840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7" name="Google Shape;67;p14"/>
          <p:cNvSpPr/>
          <p:nvPr/>
        </p:nvSpPr>
        <p:spPr>
          <a:xfrm>
            <a:off x="381000" y="0"/>
            <a:ext cx="609600" cy="5143500"/>
          </a:xfrm>
          <a:prstGeom prst="rect">
            <a:avLst/>
          </a:prstGeom>
          <a:solidFill>
            <a:srgbClr val="B9CCD4">
              <a:alpha val="5373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8" name="Google Shape;68;p14"/>
          <p:cNvSpPr/>
          <p:nvPr/>
        </p:nvSpPr>
        <p:spPr>
          <a:xfrm>
            <a:off x="276336" y="0"/>
            <a:ext cx="104700" cy="5143500"/>
          </a:xfrm>
          <a:prstGeom prst="rect">
            <a:avLst/>
          </a:prstGeom>
          <a:solidFill>
            <a:srgbClr val="D4DFE3">
              <a:alpha val="3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9" name="Google Shape;69;p14"/>
          <p:cNvSpPr/>
          <p:nvPr/>
        </p:nvSpPr>
        <p:spPr>
          <a:xfrm>
            <a:off x="990600" y="0"/>
            <a:ext cx="181800" cy="5143500"/>
          </a:xfrm>
          <a:prstGeom prst="rect">
            <a:avLst/>
          </a:prstGeom>
          <a:solidFill>
            <a:srgbClr val="D4DFE3">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70" name="Google Shape;70;p14"/>
          <p:cNvSpPr/>
          <p:nvPr/>
        </p:nvSpPr>
        <p:spPr>
          <a:xfrm>
            <a:off x="1141320" y="0"/>
            <a:ext cx="230400" cy="5143500"/>
          </a:xfrm>
          <a:prstGeom prst="rect">
            <a:avLst/>
          </a:prstGeom>
          <a:solidFill>
            <a:srgbClr val="EAF0F2">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71" name="Google Shape;71;p14"/>
          <p:cNvCxnSpPr/>
          <p:nvPr/>
        </p:nvCxnSpPr>
        <p:spPr>
          <a:xfrm>
            <a:off x="106344" y="0"/>
            <a:ext cx="0" cy="5143500"/>
          </a:xfrm>
          <a:prstGeom prst="straightConnector1">
            <a:avLst/>
          </a:prstGeom>
          <a:noFill/>
          <a:ln cap="flat" cmpd="sng" w="57150">
            <a:solidFill>
              <a:srgbClr val="B9CCD4">
                <a:alpha val="72940"/>
              </a:srgbClr>
            </a:solidFill>
            <a:prstDash val="solid"/>
            <a:round/>
            <a:headEnd len="sm" w="sm" type="none"/>
            <a:tailEnd len="sm" w="sm" type="none"/>
          </a:ln>
        </p:spPr>
      </p:cxnSp>
      <p:cxnSp>
        <p:nvCxnSpPr>
          <p:cNvPr id="72" name="Google Shape;72;p14"/>
          <p:cNvCxnSpPr/>
          <p:nvPr/>
        </p:nvCxnSpPr>
        <p:spPr>
          <a:xfrm>
            <a:off x="914400" y="0"/>
            <a:ext cx="0" cy="5143500"/>
          </a:xfrm>
          <a:prstGeom prst="straightConnector1">
            <a:avLst/>
          </a:prstGeom>
          <a:noFill/>
          <a:ln cap="flat" cmpd="sng" w="57150">
            <a:solidFill>
              <a:srgbClr val="EAF0F2">
                <a:alpha val="82750"/>
              </a:srgbClr>
            </a:solidFill>
            <a:prstDash val="solid"/>
            <a:round/>
            <a:headEnd len="sm" w="sm" type="none"/>
            <a:tailEnd len="sm" w="sm" type="none"/>
          </a:ln>
        </p:spPr>
      </p:cxnSp>
      <p:cxnSp>
        <p:nvCxnSpPr>
          <p:cNvPr id="73" name="Google Shape;73;p14"/>
          <p:cNvCxnSpPr/>
          <p:nvPr/>
        </p:nvCxnSpPr>
        <p:spPr>
          <a:xfrm>
            <a:off x="854112" y="0"/>
            <a:ext cx="0" cy="5143500"/>
          </a:xfrm>
          <a:prstGeom prst="straightConnector1">
            <a:avLst/>
          </a:prstGeom>
          <a:noFill/>
          <a:ln cap="flat" cmpd="sng" w="57150">
            <a:solidFill>
              <a:srgbClr val="B9CCD4"/>
            </a:solidFill>
            <a:prstDash val="solid"/>
            <a:round/>
            <a:headEnd len="sm" w="sm" type="none"/>
            <a:tailEnd len="sm" w="sm" type="none"/>
          </a:ln>
        </p:spPr>
      </p:cxnSp>
      <p:cxnSp>
        <p:nvCxnSpPr>
          <p:cNvPr id="74" name="Google Shape;74;p14"/>
          <p:cNvCxnSpPr/>
          <p:nvPr/>
        </p:nvCxnSpPr>
        <p:spPr>
          <a:xfrm>
            <a:off x="1726640" y="0"/>
            <a:ext cx="0" cy="5143500"/>
          </a:xfrm>
          <a:prstGeom prst="straightConnector1">
            <a:avLst/>
          </a:prstGeom>
          <a:noFill/>
          <a:ln cap="flat" cmpd="sng" w="28575">
            <a:solidFill>
              <a:srgbClr val="B9CCD4">
                <a:alpha val="81960"/>
              </a:srgbClr>
            </a:solidFill>
            <a:prstDash val="solid"/>
            <a:round/>
            <a:headEnd len="sm" w="sm" type="none"/>
            <a:tailEnd len="sm" w="sm" type="none"/>
          </a:ln>
        </p:spPr>
      </p:cxnSp>
      <p:cxnSp>
        <p:nvCxnSpPr>
          <p:cNvPr id="75" name="Google Shape;75;p14"/>
          <p:cNvCxnSpPr/>
          <p:nvPr/>
        </p:nvCxnSpPr>
        <p:spPr>
          <a:xfrm>
            <a:off x="1066800" y="0"/>
            <a:ext cx="0" cy="5143500"/>
          </a:xfrm>
          <a:prstGeom prst="straightConnector1">
            <a:avLst/>
          </a:prstGeom>
          <a:noFill/>
          <a:ln cap="flat" cmpd="sng" w="9525">
            <a:solidFill>
              <a:srgbClr val="B9CCD4"/>
            </a:solidFill>
            <a:prstDash val="solid"/>
            <a:round/>
            <a:headEnd len="sm" w="sm" type="none"/>
            <a:tailEnd len="sm" w="sm" type="none"/>
          </a:ln>
        </p:spPr>
      </p:cxnSp>
      <p:cxnSp>
        <p:nvCxnSpPr>
          <p:cNvPr id="76" name="Google Shape;76;p14"/>
          <p:cNvCxnSpPr/>
          <p:nvPr/>
        </p:nvCxnSpPr>
        <p:spPr>
          <a:xfrm>
            <a:off x="9113856" y="0"/>
            <a:ext cx="0" cy="5143500"/>
          </a:xfrm>
          <a:prstGeom prst="straightConnector1">
            <a:avLst/>
          </a:prstGeom>
          <a:noFill/>
          <a:ln cap="flat" cmpd="thickThin" w="57150">
            <a:solidFill>
              <a:srgbClr val="B9CCD4"/>
            </a:solidFill>
            <a:prstDash val="solid"/>
            <a:round/>
            <a:headEnd len="sm" w="sm" type="none"/>
            <a:tailEnd len="sm" w="sm" type="none"/>
          </a:ln>
        </p:spPr>
      </p:cxnSp>
      <p:sp>
        <p:nvSpPr>
          <p:cNvPr id="77" name="Google Shape;77;p14"/>
          <p:cNvSpPr/>
          <p:nvPr/>
        </p:nvSpPr>
        <p:spPr>
          <a:xfrm>
            <a:off x="1219200" y="0"/>
            <a:ext cx="76200" cy="5143500"/>
          </a:xfrm>
          <a:prstGeom prst="rect">
            <a:avLst/>
          </a:prstGeom>
          <a:solidFill>
            <a:srgbClr val="B9CCD4">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78" name="Google Shape;78;p14"/>
          <p:cNvSpPr/>
          <p:nvPr/>
        </p:nvSpPr>
        <p:spPr>
          <a:xfrm>
            <a:off x="609600" y="2571750"/>
            <a:ext cx="1295400" cy="971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79" name="Google Shape;79;p14"/>
          <p:cNvSpPr/>
          <p:nvPr/>
        </p:nvSpPr>
        <p:spPr>
          <a:xfrm>
            <a:off x="1309632" y="3650064"/>
            <a:ext cx="641400" cy="480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80" name="Google Shape;80;p14"/>
          <p:cNvSpPr/>
          <p:nvPr/>
        </p:nvSpPr>
        <p:spPr>
          <a:xfrm>
            <a:off x="1091080" y="4125474"/>
            <a:ext cx="137100" cy="102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81" name="Google Shape;81;p14"/>
          <p:cNvSpPr/>
          <p:nvPr/>
        </p:nvSpPr>
        <p:spPr>
          <a:xfrm>
            <a:off x="1664208" y="4341114"/>
            <a:ext cx="274200" cy="2055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82" name="Google Shape;82;p14"/>
          <p:cNvSpPr/>
          <p:nvPr/>
        </p:nvSpPr>
        <p:spPr>
          <a:xfrm>
            <a:off x="1905000" y="3371850"/>
            <a:ext cx="365700" cy="274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83" name="Google Shape;83;p14"/>
          <p:cNvSpPr txBox="1"/>
          <p:nvPr>
            <p:ph idx="12" type="sldNum"/>
          </p:nvPr>
        </p:nvSpPr>
        <p:spPr>
          <a:xfrm>
            <a:off x="1325544" y="3696526"/>
            <a:ext cx="609600" cy="388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ενή" type="blank">
  <p:cSld name="BLANK">
    <p:spTree>
      <p:nvGrpSpPr>
        <p:cNvPr id="84" name="Shape 84"/>
        <p:cNvGrpSpPr/>
        <p:nvPr/>
      </p:nvGrpSpPr>
      <p:grpSpPr>
        <a:xfrm>
          <a:off x="0" y="0"/>
          <a:ext cx="0" cy="0"/>
          <a:chOff x="0" y="0"/>
          <a:chExt cx="0" cy="0"/>
        </a:xfrm>
      </p:grpSpPr>
      <p:sp>
        <p:nvSpPr>
          <p:cNvPr id="85" name="Google Shape;85;p15"/>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6" name="Google Shape;86;p15"/>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7" name="Google Shape;87;p15"/>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Τίτλος και Αντικείμενο" type="obj">
  <p:cSld name="OBJECT">
    <p:spTree>
      <p:nvGrpSpPr>
        <p:cNvPr id="88" name="Shape 88"/>
        <p:cNvGrpSpPr/>
        <p:nvPr/>
      </p:nvGrpSpPr>
      <p:grpSpPr>
        <a:xfrm>
          <a:off x="0" y="0"/>
          <a:ext cx="0" cy="0"/>
          <a:chOff x="0" y="0"/>
          <a:chExt cx="0" cy="0"/>
        </a:xfrm>
      </p:grpSpPr>
      <p:sp>
        <p:nvSpPr>
          <p:cNvPr id="89" name="Google Shape;89;p16"/>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0" name="Google Shape;90;p16"/>
          <p:cNvSpPr txBox="1"/>
          <p:nvPr>
            <p:ph idx="1" type="body"/>
          </p:nvPr>
        </p:nvSpPr>
        <p:spPr>
          <a:xfrm>
            <a:off x="457200" y="1200150"/>
            <a:ext cx="7467600" cy="36555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91" name="Google Shape;91;p16"/>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2" name="Google Shape;92;p16"/>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
        <p:nvSpPr>
          <p:cNvPr id="93" name="Google Shape;93;p16"/>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εφαλίδα ενότητας" showMasterSp="0" type="secHead">
  <p:cSld name="SECTION_HEADER">
    <p:bg>
      <p:bgPr>
        <a:solidFill>
          <a:schemeClr val="dk2"/>
        </a:solidFill>
      </p:bgPr>
    </p:bg>
    <p:spTree>
      <p:nvGrpSpPr>
        <p:cNvPr id="94" name="Shape 94"/>
        <p:cNvGrpSpPr/>
        <p:nvPr/>
      </p:nvGrpSpPr>
      <p:grpSpPr>
        <a:xfrm>
          <a:off x="0" y="0"/>
          <a:ext cx="0" cy="0"/>
          <a:chOff x="0" y="0"/>
          <a:chExt cx="0" cy="0"/>
        </a:xfrm>
      </p:grpSpPr>
      <p:sp>
        <p:nvSpPr>
          <p:cNvPr id="95" name="Google Shape;95;p17"/>
          <p:cNvSpPr txBox="1"/>
          <p:nvPr>
            <p:ph type="title"/>
          </p:nvPr>
        </p:nvSpPr>
        <p:spPr>
          <a:xfrm>
            <a:off x="2286000" y="2171700"/>
            <a:ext cx="6172200" cy="15402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lt2"/>
              </a:buClr>
              <a:buSzPts val="3000"/>
              <a:buFont typeface="Century Schoolbook"/>
              <a:buNone/>
              <a:defRPr b="1" sz="3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6" name="Google Shape;96;p17"/>
          <p:cNvSpPr txBox="1"/>
          <p:nvPr>
            <p:ph idx="1" type="body"/>
          </p:nvPr>
        </p:nvSpPr>
        <p:spPr>
          <a:xfrm>
            <a:off x="2286000" y="3757613"/>
            <a:ext cx="6172200" cy="1028700"/>
          </a:xfrm>
          <a:prstGeom prst="rect">
            <a:avLst/>
          </a:prstGeom>
          <a:noFill/>
          <a:ln>
            <a:noFill/>
          </a:ln>
        </p:spPr>
        <p:txBody>
          <a:bodyPr anchorCtr="0" anchor="t" bIns="45700" lIns="91425" spcFirstLastPara="1" rIns="91425" wrap="square" tIns="45700"/>
          <a:lstStyle>
            <a:lvl1pPr indent="-228600" lvl="0" marL="457200" rtl="0" algn="l">
              <a:spcBef>
                <a:spcPts val="600"/>
              </a:spcBef>
              <a:spcAft>
                <a:spcPts val="0"/>
              </a:spcAft>
              <a:buSzPts val="1260"/>
              <a:buNone/>
              <a:defRPr b="1" sz="1800">
                <a:solidFill>
                  <a:schemeClr val="lt2"/>
                </a:solidFill>
              </a:defRPr>
            </a:lvl1pPr>
            <a:lvl2pPr indent="-228600" lvl="1" marL="914400" rtl="0" algn="l">
              <a:spcBef>
                <a:spcPts val="360"/>
              </a:spcBef>
              <a:spcAft>
                <a:spcPts val="0"/>
              </a:spcAft>
              <a:buSzPts val="1440"/>
              <a:buNone/>
              <a:defRPr sz="1800">
                <a:solidFill>
                  <a:schemeClr val="lt1"/>
                </a:solidFill>
              </a:defRPr>
            </a:lvl2pPr>
            <a:lvl3pPr indent="-228600" lvl="2" marL="1371600" rtl="0" algn="l">
              <a:spcBef>
                <a:spcPts val="320"/>
              </a:spcBef>
              <a:spcAft>
                <a:spcPts val="0"/>
              </a:spcAft>
              <a:buSzPts val="960"/>
              <a:buNone/>
              <a:defRPr sz="1600">
                <a:solidFill>
                  <a:schemeClr val="lt1"/>
                </a:solidFill>
              </a:defRPr>
            </a:lvl3pPr>
            <a:lvl4pPr indent="-228600" lvl="3" marL="1828800" rtl="0" algn="l">
              <a:spcBef>
                <a:spcPts val="280"/>
              </a:spcBef>
              <a:spcAft>
                <a:spcPts val="0"/>
              </a:spcAft>
              <a:buSzPts val="840"/>
              <a:buNone/>
              <a:defRPr sz="1400">
                <a:solidFill>
                  <a:schemeClr val="lt1"/>
                </a:solidFill>
              </a:defRPr>
            </a:lvl4pPr>
            <a:lvl5pPr indent="-228600" lvl="4" marL="2286000" rtl="0" algn="l">
              <a:spcBef>
                <a:spcPts val="280"/>
              </a:spcBef>
              <a:spcAft>
                <a:spcPts val="0"/>
              </a:spcAft>
              <a:buSzPts val="952"/>
              <a:buNone/>
              <a:defRPr sz="1400">
                <a:solidFill>
                  <a:schemeClr val="lt1"/>
                </a:solidFill>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97" name="Google Shape;97;p17"/>
          <p:cNvSpPr txBox="1"/>
          <p:nvPr>
            <p:ph idx="10" type="dt"/>
          </p:nvPr>
        </p:nvSpPr>
        <p:spPr>
          <a:xfrm rot="5400000">
            <a:off x="8049006" y="830199"/>
            <a:ext cx="1714500" cy="381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8" name="Google Shape;98;p17"/>
          <p:cNvSpPr txBox="1"/>
          <p:nvPr>
            <p:ph idx="11" type="ftr"/>
          </p:nvPr>
        </p:nvSpPr>
        <p:spPr>
          <a:xfrm rot="5400000">
            <a:off x="7534680" y="3086124"/>
            <a:ext cx="2743200" cy="3840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17"/>
          <p:cNvSpPr/>
          <p:nvPr/>
        </p:nvSpPr>
        <p:spPr>
          <a:xfrm>
            <a:off x="381000" y="0"/>
            <a:ext cx="609600" cy="5143500"/>
          </a:xfrm>
          <a:prstGeom prst="rect">
            <a:avLst/>
          </a:prstGeom>
          <a:solidFill>
            <a:srgbClr val="B9CCD4">
              <a:alpha val="5373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00" name="Google Shape;100;p17"/>
          <p:cNvSpPr/>
          <p:nvPr/>
        </p:nvSpPr>
        <p:spPr>
          <a:xfrm>
            <a:off x="276336" y="0"/>
            <a:ext cx="104700" cy="5143500"/>
          </a:xfrm>
          <a:prstGeom prst="rect">
            <a:avLst/>
          </a:prstGeom>
          <a:solidFill>
            <a:srgbClr val="D4DFE3">
              <a:alpha val="356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01" name="Google Shape;101;p17"/>
          <p:cNvSpPr/>
          <p:nvPr/>
        </p:nvSpPr>
        <p:spPr>
          <a:xfrm>
            <a:off x="990600" y="0"/>
            <a:ext cx="181800" cy="5143500"/>
          </a:xfrm>
          <a:prstGeom prst="rect">
            <a:avLst/>
          </a:prstGeom>
          <a:solidFill>
            <a:srgbClr val="D4DFE3">
              <a:alpha val="6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02" name="Google Shape;102;p17"/>
          <p:cNvSpPr/>
          <p:nvPr/>
        </p:nvSpPr>
        <p:spPr>
          <a:xfrm>
            <a:off x="1141320" y="0"/>
            <a:ext cx="230400" cy="5143500"/>
          </a:xfrm>
          <a:prstGeom prst="rect">
            <a:avLst/>
          </a:prstGeom>
          <a:solidFill>
            <a:srgbClr val="EAF0F2">
              <a:alpha val="7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03" name="Google Shape;103;p17"/>
          <p:cNvCxnSpPr/>
          <p:nvPr/>
        </p:nvCxnSpPr>
        <p:spPr>
          <a:xfrm>
            <a:off x="106344" y="0"/>
            <a:ext cx="0" cy="5143500"/>
          </a:xfrm>
          <a:prstGeom prst="straightConnector1">
            <a:avLst/>
          </a:prstGeom>
          <a:noFill/>
          <a:ln cap="flat" cmpd="sng" w="57150">
            <a:solidFill>
              <a:srgbClr val="B9CCD4">
                <a:alpha val="72940"/>
              </a:srgbClr>
            </a:solidFill>
            <a:prstDash val="solid"/>
            <a:round/>
            <a:headEnd len="sm" w="sm" type="none"/>
            <a:tailEnd len="sm" w="sm" type="none"/>
          </a:ln>
        </p:spPr>
      </p:cxnSp>
      <p:cxnSp>
        <p:nvCxnSpPr>
          <p:cNvPr id="104" name="Google Shape;104;p17"/>
          <p:cNvCxnSpPr/>
          <p:nvPr/>
        </p:nvCxnSpPr>
        <p:spPr>
          <a:xfrm>
            <a:off x="914400" y="0"/>
            <a:ext cx="0" cy="5143500"/>
          </a:xfrm>
          <a:prstGeom prst="straightConnector1">
            <a:avLst/>
          </a:prstGeom>
          <a:noFill/>
          <a:ln cap="flat" cmpd="sng" w="57150">
            <a:solidFill>
              <a:srgbClr val="EAF0F2">
                <a:alpha val="82750"/>
              </a:srgbClr>
            </a:solidFill>
            <a:prstDash val="solid"/>
            <a:round/>
            <a:headEnd len="sm" w="sm" type="none"/>
            <a:tailEnd len="sm" w="sm" type="none"/>
          </a:ln>
        </p:spPr>
      </p:cxnSp>
      <p:cxnSp>
        <p:nvCxnSpPr>
          <p:cNvPr id="105" name="Google Shape;105;p17"/>
          <p:cNvCxnSpPr/>
          <p:nvPr/>
        </p:nvCxnSpPr>
        <p:spPr>
          <a:xfrm>
            <a:off x="854112" y="0"/>
            <a:ext cx="0" cy="5143500"/>
          </a:xfrm>
          <a:prstGeom prst="straightConnector1">
            <a:avLst/>
          </a:prstGeom>
          <a:noFill/>
          <a:ln cap="flat" cmpd="sng" w="57150">
            <a:solidFill>
              <a:srgbClr val="B9CCD4"/>
            </a:solidFill>
            <a:prstDash val="solid"/>
            <a:round/>
            <a:headEnd len="sm" w="sm" type="none"/>
            <a:tailEnd len="sm" w="sm" type="none"/>
          </a:ln>
        </p:spPr>
      </p:cxnSp>
      <p:cxnSp>
        <p:nvCxnSpPr>
          <p:cNvPr id="106" name="Google Shape;106;p17"/>
          <p:cNvCxnSpPr/>
          <p:nvPr/>
        </p:nvCxnSpPr>
        <p:spPr>
          <a:xfrm>
            <a:off x="1726640" y="0"/>
            <a:ext cx="0" cy="5143500"/>
          </a:xfrm>
          <a:prstGeom prst="straightConnector1">
            <a:avLst/>
          </a:prstGeom>
          <a:noFill/>
          <a:ln cap="flat" cmpd="sng" w="28575">
            <a:solidFill>
              <a:srgbClr val="B9CCD4">
                <a:alpha val="81960"/>
              </a:srgbClr>
            </a:solidFill>
            <a:prstDash val="solid"/>
            <a:round/>
            <a:headEnd len="sm" w="sm" type="none"/>
            <a:tailEnd len="sm" w="sm" type="none"/>
          </a:ln>
        </p:spPr>
      </p:cxnSp>
      <p:cxnSp>
        <p:nvCxnSpPr>
          <p:cNvPr id="107" name="Google Shape;107;p17"/>
          <p:cNvCxnSpPr/>
          <p:nvPr/>
        </p:nvCxnSpPr>
        <p:spPr>
          <a:xfrm>
            <a:off x="1066800" y="0"/>
            <a:ext cx="0" cy="5143500"/>
          </a:xfrm>
          <a:prstGeom prst="straightConnector1">
            <a:avLst/>
          </a:prstGeom>
          <a:noFill/>
          <a:ln cap="flat" cmpd="sng" w="9525">
            <a:solidFill>
              <a:srgbClr val="B9CCD4"/>
            </a:solidFill>
            <a:prstDash val="solid"/>
            <a:round/>
            <a:headEnd len="sm" w="sm" type="none"/>
            <a:tailEnd len="sm" w="sm" type="none"/>
          </a:ln>
        </p:spPr>
      </p:cxnSp>
      <p:sp>
        <p:nvSpPr>
          <p:cNvPr id="108" name="Google Shape;108;p17"/>
          <p:cNvSpPr/>
          <p:nvPr/>
        </p:nvSpPr>
        <p:spPr>
          <a:xfrm>
            <a:off x="1219200" y="0"/>
            <a:ext cx="76200" cy="5143500"/>
          </a:xfrm>
          <a:prstGeom prst="rect">
            <a:avLst/>
          </a:prstGeom>
          <a:solidFill>
            <a:srgbClr val="B9CCD4">
              <a:alpha val="5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09" name="Google Shape;109;p17"/>
          <p:cNvSpPr/>
          <p:nvPr/>
        </p:nvSpPr>
        <p:spPr>
          <a:xfrm>
            <a:off x="609600" y="2571750"/>
            <a:ext cx="1295400" cy="971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10" name="Google Shape;110;p17"/>
          <p:cNvSpPr/>
          <p:nvPr/>
        </p:nvSpPr>
        <p:spPr>
          <a:xfrm>
            <a:off x="1324704" y="3650064"/>
            <a:ext cx="641400" cy="480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11" name="Google Shape;111;p17"/>
          <p:cNvSpPr/>
          <p:nvPr/>
        </p:nvSpPr>
        <p:spPr>
          <a:xfrm>
            <a:off x="1091080" y="4125474"/>
            <a:ext cx="137100" cy="1029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12" name="Google Shape;112;p17"/>
          <p:cNvSpPr/>
          <p:nvPr/>
        </p:nvSpPr>
        <p:spPr>
          <a:xfrm>
            <a:off x="1664208" y="4343400"/>
            <a:ext cx="274200" cy="2055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13" name="Google Shape;113;p17"/>
          <p:cNvSpPr/>
          <p:nvPr/>
        </p:nvSpPr>
        <p:spPr>
          <a:xfrm>
            <a:off x="1879040" y="3359916"/>
            <a:ext cx="365700" cy="2742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14" name="Google Shape;114;p17"/>
          <p:cNvCxnSpPr/>
          <p:nvPr/>
        </p:nvCxnSpPr>
        <p:spPr>
          <a:xfrm>
            <a:off x="9097944" y="0"/>
            <a:ext cx="0" cy="5143500"/>
          </a:xfrm>
          <a:prstGeom prst="straightConnector1">
            <a:avLst/>
          </a:prstGeom>
          <a:noFill/>
          <a:ln cap="flat" cmpd="thickThin" w="57150">
            <a:solidFill>
              <a:srgbClr val="B9CCD4"/>
            </a:solidFill>
            <a:prstDash val="solid"/>
            <a:round/>
            <a:headEnd len="sm" w="sm" type="none"/>
            <a:tailEnd len="sm" w="sm" type="none"/>
          </a:ln>
        </p:spPr>
      </p:cxnSp>
      <p:sp>
        <p:nvSpPr>
          <p:cNvPr id="115" name="Google Shape;115;p17"/>
          <p:cNvSpPr txBox="1"/>
          <p:nvPr>
            <p:ph idx="12" type="sldNum"/>
          </p:nvPr>
        </p:nvSpPr>
        <p:spPr>
          <a:xfrm>
            <a:off x="1340616" y="3696526"/>
            <a:ext cx="609600" cy="388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Δύο περιεχόμενα" type="twoObj">
  <p:cSld name="TWO_OBJECTS">
    <p:spTree>
      <p:nvGrpSpPr>
        <p:cNvPr id="116" name="Shape 116"/>
        <p:cNvGrpSpPr/>
        <p:nvPr/>
      </p:nvGrpSpPr>
      <p:grpSpPr>
        <a:xfrm>
          <a:off x="0" y="0"/>
          <a:ext cx="0" cy="0"/>
          <a:chOff x="0" y="0"/>
          <a:chExt cx="0" cy="0"/>
        </a:xfrm>
      </p:grpSpPr>
      <p:sp>
        <p:nvSpPr>
          <p:cNvPr id="117" name="Google Shape;117;p18"/>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8" name="Google Shape;118;p18"/>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p18"/>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18"/>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
        <p:nvSpPr>
          <p:cNvPr id="121" name="Google Shape;121;p18"/>
          <p:cNvSpPr txBox="1"/>
          <p:nvPr>
            <p:ph idx="1" type="body"/>
          </p:nvPr>
        </p:nvSpPr>
        <p:spPr>
          <a:xfrm>
            <a:off x="457200" y="1200150"/>
            <a:ext cx="3657600" cy="34290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22" name="Google Shape;122;p18"/>
          <p:cNvSpPr txBox="1"/>
          <p:nvPr>
            <p:ph idx="2" type="body"/>
          </p:nvPr>
        </p:nvSpPr>
        <p:spPr>
          <a:xfrm>
            <a:off x="4270248" y="1200150"/>
            <a:ext cx="3657600" cy="34290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Σύγκριση" type="twoTxTwoObj">
  <p:cSld name="TWO_OBJECTS_WITH_TEXT">
    <p:spTree>
      <p:nvGrpSpPr>
        <p:cNvPr id="123" name="Shape 123"/>
        <p:cNvGrpSpPr/>
        <p:nvPr/>
      </p:nvGrpSpPr>
      <p:grpSpPr>
        <a:xfrm>
          <a:off x="0" y="0"/>
          <a:ext cx="0" cy="0"/>
          <a:chOff x="0" y="0"/>
          <a:chExt cx="0" cy="0"/>
        </a:xfrm>
      </p:grpSpPr>
      <p:sp>
        <p:nvSpPr>
          <p:cNvPr id="124" name="Google Shape;124;p19"/>
          <p:cNvSpPr txBox="1"/>
          <p:nvPr>
            <p:ph type="title"/>
          </p:nvPr>
        </p:nvSpPr>
        <p:spPr>
          <a:xfrm>
            <a:off x="457200" y="204788"/>
            <a:ext cx="7543800" cy="8574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3000"/>
              <a:buFont typeface="Century Schoolbook"/>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5" name="Google Shape;125;p19"/>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19"/>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7" name="Google Shape;127;p19"/>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
        <p:nvSpPr>
          <p:cNvPr id="128" name="Google Shape;128;p19"/>
          <p:cNvSpPr txBox="1"/>
          <p:nvPr>
            <p:ph idx="1" type="body"/>
          </p:nvPr>
        </p:nvSpPr>
        <p:spPr>
          <a:xfrm>
            <a:off x="457200" y="1771650"/>
            <a:ext cx="3657600" cy="29148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29" name="Google Shape;129;p19"/>
          <p:cNvSpPr txBox="1"/>
          <p:nvPr>
            <p:ph idx="2" type="body"/>
          </p:nvPr>
        </p:nvSpPr>
        <p:spPr>
          <a:xfrm>
            <a:off x="4371975" y="1771650"/>
            <a:ext cx="3657600" cy="29148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30" name="Google Shape;130;p19"/>
          <p:cNvSpPr/>
          <p:nvPr>
            <p:ph idx="3" type="body"/>
          </p:nvPr>
        </p:nvSpPr>
        <p:spPr>
          <a:xfrm>
            <a:off x="457200" y="1177290"/>
            <a:ext cx="3657600" cy="493800"/>
          </a:xfrm>
          <a:prstGeom prst="roundRect">
            <a:avLst>
              <a:gd fmla="val 16667" name="adj"/>
            </a:avLst>
          </a:prstGeom>
          <a:solidFill>
            <a:schemeClr val="accent1"/>
          </a:solidFill>
          <a:ln>
            <a:noFill/>
          </a:ln>
        </p:spPr>
        <p:txBody>
          <a:bodyPr anchorCtr="0" anchor="ctr" bIns="45700" lIns="91425" spcFirstLastPara="1" rIns="91425" wrap="square" tIns="45700"/>
          <a:lstStyle>
            <a:lvl1pPr indent="-228600" lvl="0" marL="457200" rtl="0" algn="l">
              <a:spcBef>
                <a:spcPts val="600"/>
              </a:spcBef>
              <a:spcAft>
                <a:spcPts val="0"/>
              </a:spcAft>
              <a:buSzPts val="1400"/>
              <a:buFont typeface="Century Schoolbook"/>
              <a:buNone/>
              <a:defRPr b="1" sz="2000">
                <a:solidFill>
                  <a:srgbClr val="FFFFFF"/>
                </a:solidFill>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31" name="Google Shape;131;p19"/>
          <p:cNvSpPr/>
          <p:nvPr>
            <p:ph idx="4" type="body"/>
          </p:nvPr>
        </p:nvSpPr>
        <p:spPr>
          <a:xfrm>
            <a:off x="4343400" y="1177290"/>
            <a:ext cx="3657600" cy="493800"/>
          </a:xfrm>
          <a:prstGeom prst="roundRect">
            <a:avLst>
              <a:gd fmla="val 16667" name="adj"/>
            </a:avLst>
          </a:prstGeom>
          <a:solidFill>
            <a:schemeClr val="accent1"/>
          </a:solidFill>
          <a:ln>
            <a:noFill/>
          </a:ln>
        </p:spPr>
        <p:txBody>
          <a:bodyPr anchorCtr="0" anchor="ctr" bIns="45700" lIns="91425" spcFirstLastPara="1" rIns="91425" wrap="square" tIns="45700"/>
          <a:lstStyle>
            <a:lvl1pPr indent="-228600" lvl="0" marL="457200" rtl="0" algn="l">
              <a:spcBef>
                <a:spcPts val="600"/>
              </a:spcBef>
              <a:spcAft>
                <a:spcPts val="0"/>
              </a:spcAft>
              <a:buSzPts val="1400"/>
              <a:buFont typeface="Century Schoolbook"/>
              <a:buNone/>
              <a:defRPr b="1" sz="2000">
                <a:solidFill>
                  <a:srgbClr val="FFFFFF"/>
                </a:solidFill>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Μόνο τίτλος" type="titleOnly">
  <p:cSld name="TITLE_ONLY">
    <p:spTree>
      <p:nvGrpSpPr>
        <p:cNvPr id="132" name="Shape 132"/>
        <p:cNvGrpSpPr/>
        <p:nvPr/>
      </p:nvGrpSpPr>
      <p:grpSpPr>
        <a:xfrm>
          <a:off x="0" y="0"/>
          <a:ext cx="0" cy="0"/>
          <a:chOff x="0" y="0"/>
          <a:chExt cx="0" cy="0"/>
        </a:xfrm>
      </p:grpSpPr>
      <p:sp>
        <p:nvSpPr>
          <p:cNvPr id="133" name="Google Shape;133;p20"/>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4" name="Google Shape;134;p20"/>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20"/>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
        <p:nvSpPr>
          <p:cNvPr id="136" name="Google Shape;136;p20"/>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Περιεχόμενο με λεζάντα" showMasterSp="0" type="objTx">
  <p:cSld name="OBJECT_WITH_CAPTION_TEXT">
    <p:bg>
      <p:bgPr>
        <a:solidFill>
          <a:schemeClr val="lt1"/>
        </a:solidFill>
      </p:bgPr>
    </p:bg>
    <p:spTree>
      <p:nvGrpSpPr>
        <p:cNvPr id="137" name="Shape 137"/>
        <p:cNvGrpSpPr/>
        <p:nvPr/>
      </p:nvGrpSpPr>
      <p:grpSpPr>
        <a:xfrm>
          <a:off x="0" y="0"/>
          <a:ext cx="0" cy="0"/>
          <a:chOff x="0" y="0"/>
          <a:chExt cx="0" cy="0"/>
        </a:xfrm>
      </p:grpSpPr>
      <p:cxnSp>
        <p:nvCxnSpPr>
          <p:cNvPr id="138" name="Google Shape;138;p21"/>
          <p:cNvCxnSpPr/>
          <p:nvPr/>
        </p:nvCxnSpPr>
        <p:spPr>
          <a:xfrm>
            <a:off x="8763000" y="0"/>
            <a:ext cx="0" cy="5143500"/>
          </a:xfrm>
          <a:prstGeom prst="straightConnector1">
            <a:avLst/>
          </a:prstGeom>
          <a:noFill/>
          <a:ln cap="flat" cmpd="sng" w="38100">
            <a:solidFill>
              <a:srgbClr val="B9CCD4">
                <a:alpha val="92940"/>
              </a:srgbClr>
            </a:solidFill>
            <a:prstDash val="solid"/>
            <a:round/>
            <a:headEnd len="sm" w="sm" type="none"/>
            <a:tailEnd len="sm" w="sm" type="none"/>
          </a:ln>
        </p:spPr>
      </p:cxnSp>
      <p:sp>
        <p:nvSpPr>
          <p:cNvPr id="139" name="Google Shape;139;p21"/>
          <p:cNvSpPr txBox="1"/>
          <p:nvPr>
            <p:ph type="title"/>
          </p:nvPr>
        </p:nvSpPr>
        <p:spPr>
          <a:xfrm rot="5400000">
            <a:off x="4160580" y="2343090"/>
            <a:ext cx="4731900" cy="4572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2000"/>
              <a:buFont typeface="Century Schoolbook"/>
              <a:buNone/>
              <a:defRPr b="1" sz="2000" cap="small"/>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0" name="Google Shape;140;p21"/>
          <p:cNvSpPr txBox="1"/>
          <p:nvPr>
            <p:ph idx="1" type="body"/>
          </p:nvPr>
        </p:nvSpPr>
        <p:spPr>
          <a:xfrm>
            <a:off x="6812280" y="205740"/>
            <a:ext cx="1527000" cy="3737700"/>
          </a:xfrm>
          <a:prstGeom prst="rect">
            <a:avLst/>
          </a:prstGeom>
          <a:noFill/>
          <a:ln>
            <a:noFill/>
          </a:ln>
        </p:spPr>
        <p:txBody>
          <a:bodyPr anchorCtr="0" anchor="t" bIns="45700" lIns="91425" spcFirstLastPara="1" rIns="91425" wrap="square" tIns="45700"/>
          <a:lstStyle>
            <a:lvl1pPr indent="-228600" lvl="0" marL="457200" rtl="0" algn="l">
              <a:spcBef>
                <a:spcPts val="400"/>
              </a:spcBef>
              <a:spcAft>
                <a:spcPts val="0"/>
              </a:spcAft>
              <a:buSzPts val="840"/>
              <a:buNone/>
              <a:defRPr sz="1200"/>
            </a:lvl1pPr>
            <a:lvl2pPr indent="-228600" lvl="1" marL="914400" rtl="0" algn="l">
              <a:spcBef>
                <a:spcPts val="1000"/>
              </a:spcBef>
              <a:spcAft>
                <a:spcPts val="0"/>
              </a:spcAft>
              <a:buSzPts val="960"/>
              <a:buNone/>
              <a:defRPr sz="1200"/>
            </a:lvl2pPr>
            <a:lvl3pPr indent="-228600" lvl="2" marL="1371600" rtl="0" algn="l">
              <a:spcBef>
                <a:spcPts val="200"/>
              </a:spcBef>
              <a:spcAft>
                <a:spcPts val="0"/>
              </a:spcAft>
              <a:buSzPts val="600"/>
              <a:buNone/>
              <a:defRPr sz="1000"/>
            </a:lvl3pPr>
            <a:lvl4pPr indent="-228600" lvl="3" marL="1828800" rtl="0" algn="l">
              <a:spcBef>
                <a:spcPts val="180"/>
              </a:spcBef>
              <a:spcAft>
                <a:spcPts val="0"/>
              </a:spcAft>
              <a:buSzPts val="540"/>
              <a:buNone/>
              <a:defRPr sz="900"/>
            </a:lvl4pPr>
            <a:lvl5pPr indent="-228600" lvl="4" marL="2286000" rtl="0" algn="l">
              <a:spcBef>
                <a:spcPts val="180"/>
              </a:spcBef>
              <a:spcAft>
                <a:spcPts val="0"/>
              </a:spcAft>
              <a:buSzPts val="612"/>
              <a:buNone/>
              <a:defRPr sz="900"/>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cxnSp>
        <p:nvCxnSpPr>
          <p:cNvPr id="141" name="Google Shape;141;p21"/>
          <p:cNvCxnSpPr/>
          <p:nvPr/>
        </p:nvCxnSpPr>
        <p:spPr>
          <a:xfrm>
            <a:off x="6248400" y="0"/>
            <a:ext cx="0" cy="5143500"/>
          </a:xfrm>
          <a:prstGeom prst="straightConnector1">
            <a:avLst/>
          </a:prstGeom>
          <a:noFill/>
          <a:ln cap="flat" cmpd="sng" w="38100">
            <a:solidFill>
              <a:srgbClr val="B9CCD4"/>
            </a:solidFill>
            <a:prstDash val="solid"/>
            <a:round/>
            <a:headEnd len="sm" w="sm" type="none"/>
            <a:tailEnd len="sm" w="sm" type="none"/>
          </a:ln>
        </p:spPr>
      </p:cxnSp>
      <p:cxnSp>
        <p:nvCxnSpPr>
          <p:cNvPr id="142" name="Google Shape;142;p21"/>
          <p:cNvCxnSpPr/>
          <p:nvPr/>
        </p:nvCxnSpPr>
        <p:spPr>
          <a:xfrm>
            <a:off x="6192296" y="0"/>
            <a:ext cx="0" cy="5143500"/>
          </a:xfrm>
          <a:prstGeom prst="straightConnector1">
            <a:avLst/>
          </a:prstGeom>
          <a:noFill/>
          <a:ln cap="flat" cmpd="sng" w="12700">
            <a:solidFill>
              <a:schemeClr val="accent1"/>
            </a:solidFill>
            <a:prstDash val="solid"/>
            <a:round/>
            <a:headEnd len="sm" w="sm" type="none"/>
            <a:tailEnd len="sm" w="sm" type="none"/>
          </a:ln>
        </p:spPr>
      </p:cxnSp>
      <p:cxnSp>
        <p:nvCxnSpPr>
          <p:cNvPr id="143" name="Google Shape;143;p21"/>
          <p:cNvCxnSpPr/>
          <p:nvPr/>
        </p:nvCxnSpPr>
        <p:spPr>
          <a:xfrm>
            <a:off x="8991600" y="0"/>
            <a:ext cx="0" cy="5143500"/>
          </a:xfrm>
          <a:prstGeom prst="straightConnector1">
            <a:avLst/>
          </a:prstGeom>
          <a:noFill/>
          <a:ln cap="flat" cmpd="sng" w="19050">
            <a:solidFill>
              <a:schemeClr val="accent1"/>
            </a:solidFill>
            <a:prstDash val="solid"/>
            <a:round/>
            <a:headEnd len="sm" w="sm" type="none"/>
            <a:tailEnd len="sm" w="sm" type="none"/>
          </a:ln>
        </p:spPr>
      </p:cxnSp>
      <p:sp>
        <p:nvSpPr>
          <p:cNvPr id="144" name="Google Shape;144;p21"/>
          <p:cNvSpPr/>
          <p:nvPr/>
        </p:nvSpPr>
        <p:spPr>
          <a:xfrm>
            <a:off x="8839200" y="0"/>
            <a:ext cx="304800" cy="5143500"/>
          </a:xfrm>
          <a:prstGeom prst="rect">
            <a:avLst/>
          </a:prstGeom>
          <a:solidFill>
            <a:srgbClr val="B9CCD4">
              <a:alpha val="8667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45" name="Google Shape;145;p21"/>
          <p:cNvCxnSpPr/>
          <p:nvPr/>
        </p:nvCxnSpPr>
        <p:spPr>
          <a:xfrm>
            <a:off x="8915400" y="0"/>
            <a:ext cx="0" cy="5143500"/>
          </a:xfrm>
          <a:prstGeom prst="straightConnector1">
            <a:avLst/>
          </a:prstGeom>
          <a:noFill/>
          <a:ln cap="flat" cmpd="sng" w="9525">
            <a:solidFill>
              <a:schemeClr val="accent1"/>
            </a:solidFill>
            <a:prstDash val="solid"/>
            <a:round/>
            <a:headEnd len="sm" w="sm" type="none"/>
            <a:tailEnd len="sm" w="sm" type="none"/>
          </a:ln>
        </p:spPr>
      </p:cxnSp>
      <p:sp>
        <p:nvSpPr>
          <p:cNvPr id="146" name="Google Shape;146;p21"/>
          <p:cNvSpPr/>
          <p:nvPr/>
        </p:nvSpPr>
        <p:spPr>
          <a:xfrm>
            <a:off x="8156448" y="4286250"/>
            <a:ext cx="548700" cy="411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47" name="Google Shape;147;p21"/>
          <p:cNvSpPr txBox="1"/>
          <p:nvPr>
            <p:ph idx="2" type="body"/>
          </p:nvPr>
        </p:nvSpPr>
        <p:spPr>
          <a:xfrm>
            <a:off x="304800" y="205740"/>
            <a:ext cx="5638800" cy="47457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48" name="Google Shape;148;p21"/>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1"/>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
        <p:nvSpPr>
          <p:cNvPr id="150" name="Google Shape;150;p21"/>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Εικόνα με λεζάντα" showMasterSp="0" type="picTx">
  <p:cSld name="PICTURE_WITH_CAPTION_TEXT">
    <p:spTree>
      <p:nvGrpSpPr>
        <p:cNvPr id="151" name="Shape 151"/>
        <p:cNvGrpSpPr/>
        <p:nvPr/>
      </p:nvGrpSpPr>
      <p:grpSpPr>
        <a:xfrm>
          <a:off x="0" y="0"/>
          <a:ext cx="0" cy="0"/>
          <a:chOff x="0" y="0"/>
          <a:chExt cx="0" cy="0"/>
        </a:xfrm>
      </p:grpSpPr>
      <p:cxnSp>
        <p:nvCxnSpPr>
          <p:cNvPr id="152" name="Google Shape;152;p22"/>
          <p:cNvCxnSpPr/>
          <p:nvPr/>
        </p:nvCxnSpPr>
        <p:spPr>
          <a:xfrm>
            <a:off x="8763000" y="0"/>
            <a:ext cx="0" cy="5143500"/>
          </a:xfrm>
          <a:prstGeom prst="straightConnector1">
            <a:avLst/>
          </a:prstGeom>
          <a:noFill/>
          <a:ln cap="flat" cmpd="sng" w="38100">
            <a:solidFill>
              <a:srgbClr val="B9CCD4"/>
            </a:solidFill>
            <a:prstDash val="solid"/>
            <a:round/>
            <a:headEnd len="sm" w="sm" type="none"/>
            <a:tailEnd len="sm" w="sm" type="none"/>
          </a:ln>
        </p:spPr>
      </p:cxnSp>
      <p:sp>
        <p:nvSpPr>
          <p:cNvPr id="153" name="Google Shape;153;p22"/>
          <p:cNvSpPr/>
          <p:nvPr/>
        </p:nvSpPr>
        <p:spPr>
          <a:xfrm>
            <a:off x="8156448" y="4286250"/>
            <a:ext cx="548700" cy="411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sp>
        <p:nvSpPr>
          <p:cNvPr id="154" name="Google Shape;154;p22"/>
          <p:cNvSpPr txBox="1"/>
          <p:nvPr>
            <p:ph type="title"/>
          </p:nvPr>
        </p:nvSpPr>
        <p:spPr>
          <a:xfrm rot="5400000">
            <a:off x="4138863" y="2343090"/>
            <a:ext cx="4731900" cy="4572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2000"/>
              <a:buFont typeface="Century Schoolbook"/>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5" name="Google Shape;155;p22"/>
          <p:cNvSpPr/>
          <p:nvPr>
            <p:ph idx="2" type="pic"/>
          </p:nvPr>
        </p:nvSpPr>
        <p:spPr>
          <a:xfrm>
            <a:off x="0" y="0"/>
            <a:ext cx="6172200" cy="5143500"/>
          </a:xfrm>
          <a:prstGeom prst="rect">
            <a:avLst/>
          </a:prstGeom>
          <a:solidFill>
            <a:schemeClr val="lt2"/>
          </a:solidFill>
          <a:ln>
            <a:noFill/>
          </a:ln>
        </p:spPr>
        <p:txBody>
          <a:bodyPr anchorCtr="0" anchor="t" bIns="45700" lIns="91425" spcFirstLastPara="1" rIns="91425" wrap="square" tIns="45700"/>
          <a:lstStyle>
            <a:lvl1pPr lvl="0" marR="0" rtl="0" algn="l">
              <a:spcBef>
                <a:spcPts val="600"/>
              </a:spcBef>
              <a:spcAft>
                <a:spcPts val="0"/>
              </a:spcAft>
              <a:buClr>
                <a:schemeClr val="accent1"/>
              </a:buClr>
              <a:buSzPts val="2240"/>
              <a:buFont typeface="Noto Sans Symbols"/>
              <a:buNone/>
              <a:defRPr b="0" i="0" sz="3200" u="none" cap="none" strike="noStrike">
                <a:solidFill>
                  <a:schemeClr val="dk1"/>
                </a:solidFill>
                <a:latin typeface="Century Schoolbook"/>
                <a:ea typeface="Century Schoolbook"/>
                <a:cs typeface="Century Schoolbook"/>
                <a:sym typeface="Century Schoolbook"/>
              </a:defRPr>
            </a:lvl1pPr>
            <a:lvl2pPr lvl="1"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lvl="2" marR="0" rtl="0" algn="l">
              <a:spcBef>
                <a:spcPts val="360"/>
              </a:spcBef>
              <a:spcAft>
                <a:spcPts val="0"/>
              </a:spcAft>
              <a:buClr>
                <a:srgbClr val="608C9A"/>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360"/>
              </a:spcBef>
              <a:spcAft>
                <a:spcPts val="0"/>
              </a:spcAft>
              <a:buClr>
                <a:srgbClr val="B9CCD4"/>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320"/>
              </a:spcBef>
              <a:spcAft>
                <a:spcPts val="0"/>
              </a:spcAft>
              <a:buClr>
                <a:srgbClr val="E2D3A8"/>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lvl="5"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lvl="6" marR="0" rtl="0" algn="l">
              <a:spcBef>
                <a:spcPts val="280"/>
              </a:spcBef>
              <a:spcAft>
                <a:spcPts val="0"/>
              </a:spcAft>
              <a:buClr>
                <a:srgbClr val="B9CCD4"/>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lvl="7"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lvl="8" marR="0" rtl="0" algn="l">
              <a:spcBef>
                <a:spcPts val="280"/>
              </a:spcBef>
              <a:spcAft>
                <a:spcPts val="0"/>
              </a:spcAft>
              <a:buClr>
                <a:srgbClr val="608C9A"/>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156" name="Google Shape;156;p22"/>
          <p:cNvSpPr txBox="1"/>
          <p:nvPr>
            <p:ph idx="1" type="body"/>
          </p:nvPr>
        </p:nvSpPr>
        <p:spPr>
          <a:xfrm>
            <a:off x="6765798" y="198596"/>
            <a:ext cx="1524000" cy="3717000"/>
          </a:xfrm>
          <a:prstGeom prst="rect">
            <a:avLst/>
          </a:prstGeom>
          <a:noFill/>
          <a:ln>
            <a:noFill/>
          </a:ln>
        </p:spPr>
        <p:txBody>
          <a:bodyPr anchorCtr="0" anchor="t" bIns="45700" lIns="91425" spcFirstLastPara="1" rIns="91425" wrap="square" tIns="45700"/>
          <a:lstStyle>
            <a:lvl1pPr indent="-228600" lvl="0" marL="457200" rtl="0" algn="l">
              <a:spcBef>
                <a:spcPts val="100"/>
              </a:spcBef>
              <a:spcAft>
                <a:spcPts val="0"/>
              </a:spcAft>
              <a:buSzPts val="840"/>
              <a:buFont typeface="Century Schoolbook"/>
              <a:buNone/>
              <a:defRPr sz="1200"/>
            </a:lvl1pPr>
            <a:lvl2pPr indent="-289560" lvl="1" marL="914400" rtl="0" algn="l">
              <a:spcBef>
                <a:spcPts val="400"/>
              </a:spcBef>
              <a:spcAft>
                <a:spcPts val="0"/>
              </a:spcAft>
              <a:buSzPts val="960"/>
              <a:buChar char="⚫"/>
              <a:defRPr sz="1200"/>
            </a:lvl2pPr>
            <a:lvl3pPr indent="-266700" lvl="2" marL="1371600" rtl="0" algn="l">
              <a:spcBef>
                <a:spcPts val="200"/>
              </a:spcBef>
              <a:spcAft>
                <a:spcPts val="0"/>
              </a:spcAft>
              <a:buSzPts val="600"/>
              <a:buChar char="🞆"/>
              <a:defRPr sz="1000"/>
            </a:lvl3pPr>
            <a:lvl4pPr indent="-262889" lvl="3" marL="1828800" rtl="0" algn="l">
              <a:spcBef>
                <a:spcPts val="180"/>
              </a:spcBef>
              <a:spcAft>
                <a:spcPts val="0"/>
              </a:spcAft>
              <a:buSzPts val="540"/>
              <a:buChar char="🞆"/>
              <a:defRPr sz="900"/>
            </a:lvl4pPr>
            <a:lvl5pPr indent="-267461" lvl="4" marL="2286000" rtl="0" algn="l">
              <a:spcBef>
                <a:spcPts val="180"/>
              </a:spcBef>
              <a:spcAft>
                <a:spcPts val="0"/>
              </a:spcAft>
              <a:buSzPts val="612"/>
              <a:buChar char="⚫"/>
              <a:defRPr sz="900"/>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cxnSp>
        <p:nvCxnSpPr>
          <p:cNvPr id="157" name="Google Shape;157;p22"/>
          <p:cNvCxnSpPr/>
          <p:nvPr/>
        </p:nvCxnSpPr>
        <p:spPr>
          <a:xfrm>
            <a:off x="8991600" y="0"/>
            <a:ext cx="0" cy="5143500"/>
          </a:xfrm>
          <a:prstGeom prst="straightConnector1">
            <a:avLst/>
          </a:prstGeom>
          <a:noFill/>
          <a:ln cap="flat" cmpd="sng" w="9525">
            <a:solidFill>
              <a:schemeClr val="dk1"/>
            </a:solidFill>
            <a:prstDash val="solid"/>
            <a:round/>
            <a:headEnd len="sm" w="sm" type="none"/>
            <a:tailEnd len="sm" w="sm" type="none"/>
          </a:ln>
        </p:spPr>
      </p:cxnSp>
      <p:sp>
        <p:nvSpPr>
          <p:cNvPr id="158" name="Google Shape;158;p22"/>
          <p:cNvSpPr/>
          <p:nvPr/>
        </p:nvSpPr>
        <p:spPr>
          <a:xfrm>
            <a:off x="8839200" y="0"/>
            <a:ext cx="304800" cy="5143500"/>
          </a:xfrm>
          <a:prstGeom prst="rect">
            <a:avLst/>
          </a:prstGeom>
          <a:solidFill>
            <a:srgbClr val="B9CCD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entury Schoolbook"/>
              <a:ea typeface="Century Schoolbook"/>
              <a:cs typeface="Century Schoolbook"/>
              <a:sym typeface="Century Schoolbook"/>
            </a:endParaRPr>
          </a:p>
        </p:txBody>
      </p:sp>
      <p:cxnSp>
        <p:nvCxnSpPr>
          <p:cNvPr id="159" name="Google Shape;159;p22"/>
          <p:cNvCxnSpPr/>
          <p:nvPr/>
        </p:nvCxnSpPr>
        <p:spPr>
          <a:xfrm>
            <a:off x="8915400" y="0"/>
            <a:ext cx="0" cy="5143500"/>
          </a:xfrm>
          <a:prstGeom prst="straightConnector1">
            <a:avLst/>
          </a:prstGeom>
          <a:noFill/>
          <a:ln cap="flat" cmpd="sng" w="9525">
            <a:solidFill>
              <a:schemeClr val="accent1"/>
            </a:solidFill>
            <a:prstDash val="solid"/>
            <a:round/>
            <a:headEnd len="sm" w="sm" type="none"/>
            <a:tailEnd len="sm" w="sm" type="none"/>
          </a:ln>
        </p:spPr>
      </p:cxnSp>
      <p:cxnSp>
        <p:nvCxnSpPr>
          <p:cNvPr id="160" name="Google Shape;160;p22"/>
          <p:cNvCxnSpPr/>
          <p:nvPr/>
        </p:nvCxnSpPr>
        <p:spPr>
          <a:xfrm>
            <a:off x="6248400" y="0"/>
            <a:ext cx="0" cy="5143500"/>
          </a:xfrm>
          <a:prstGeom prst="straightConnector1">
            <a:avLst/>
          </a:prstGeom>
          <a:noFill/>
          <a:ln cap="flat" cmpd="sng" w="38100">
            <a:solidFill>
              <a:srgbClr val="B9CCD4"/>
            </a:solidFill>
            <a:prstDash val="solid"/>
            <a:round/>
            <a:headEnd len="sm" w="sm" type="none"/>
            <a:tailEnd len="sm" w="sm" type="none"/>
          </a:ln>
        </p:spPr>
      </p:cxnSp>
      <p:cxnSp>
        <p:nvCxnSpPr>
          <p:cNvPr id="161" name="Google Shape;161;p22"/>
          <p:cNvCxnSpPr/>
          <p:nvPr/>
        </p:nvCxnSpPr>
        <p:spPr>
          <a:xfrm>
            <a:off x="6192296" y="0"/>
            <a:ext cx="0" cy="5143500"/>
          </a:xfrm>
          <a:prstGeom prst="straightConnector1">
            <a:avLst/>
          </a:prstGeom>
          <a:noFill/>
          <a:ln cap="flat" cmpd="sng" w="12700">
            <a:solidFill>
              <a:schemeClr val="accent1"/>
            </a:solidFill>
            <a:prstDash val="solid"/>
            <a:round/>
            <a:headEnd len="sm" w="sm" type="none"/>
            <a:tailEnd len="sm" w="sm" type="none"/>
          </a:ln>
        </p:spPr>
      </p:cxnSp>
      <p:sp>
        <p:nvSpPr>
          <p:cNvPr id="162" name="Google Shape;162;p22"/>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22"/>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
        <p:nvSpPr>
          <p:cNvPr id="164" name="Google Shape;164;p22"/>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Τίτλος και Κατακόρυφο κείμενο" type="vertTx">
  <p:cSld name="VERTICAL_TEXT">
    <p:spTree>
      <p:nvGrpSpPr>
        <p:cNvPr id="165" name="Shape 165"/>
        <p:cNvGrpSpPr/>
        <p:nvPr/>
      </p:nvGrpSpPr>
      <p:grpSpPr>
        <a:xfrm>
          <a:off x="0" y="0"/>
          <a:ext cx="0" cy="0"/>
          <a:chOff x="0" y="0"/>
          <a:chExt cx="0" cy="0"/>
        </a:xfrm>
      </p:grpSpPr>
      <p:sp>
        <p:nvSpPr>
          <p:cNvPr id="166" name="Google Shape;166;p23"/>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7" name="Google Shape;167;p23"/>
          <p:cNvSpPr txBox="1"/>
          <p:nvPr>
            <p:ph idx="1" type="body"/>
          </p:nvPr>
        </p:nvSpPr>
        <p:spPr>
          <a:xfrm rot="5400000">
            <a:off x="2363250" y="-705900"/>
            <a:ext cx="3655500" cy="74676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68" name="Google Shape;168;p23"/>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9" name="Google Shape;169;p23"/>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23"/>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Κατακόρυφος τίτλος και Κείμενο" type="vertTitleAndTx">
  <p:cSld name="VERTICAL_TITLE_AND_VERTICAL_TEXT">
    <p:spTree>
      <p:nvGrpSpPr>
        <p:cNvPr id="171" name="Shape 171"/>
        <p:cNvGrpSpPr/>
        <p:nvPr/>
      </p:nvGrpSpPr>
      <p:grpSpPr>
        <a:xfrm>
          <a:off x="0" y="0"/>
          <a:ext cx="0" cy="0"/>
          <a:chOff x="0" y="0"/>
          <a:chExt cx="0" cy="0"/>
        </a:xfrm>
      </p:grpSpPr>
      <p:sp>
        <p:nvSpPr>
          <p:cNvPr id="172" name="Google Shape;172;p24"/>
          <p:cNvSpPr txBox="1"/>
          <p:nvPr>
            <p:ph type="title"/>
          </p:nvPr>
        </p:nvSpPr>
        <p:spPr>
          <a:xfrm rot="5400000">
            <a:off x="5273250" y="1562129"/>
            <a:ext cx="4388700" cy="1676400"/>
          </a:xfrm>
          <a:prstGeom prst="rect">
            <a:avLst/>
          </a:prstGeom>
          <a:noFill/>
          <a:ln>
            <a:noFill/>
          </a:ln>
        </p:spPr>
        <p:txBody>
          <a:bodyPr anchorCtr="0" anchor="b" bIns="45700" lIns="91425" spcFirstLastPara="1" rIns="91425" wrap="square" tIns="45700"/>
          <a:lstStyle>
            <a:lvl1pPr lvl="0" rtl="0" algn="l">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3" name="Google Shape;173;p24"/>
          <p:cNvSpPr txBox="1"/>
          <p:nvPr>
            <p:ph idx="1" type="body"/>
          </p:nvPr>
        </p:nvSpPr>
        <p:spPr>
          <a:xfrm rot="5400000">
            <a:off x="1272750" y="-609572"/>
            <a:ext cx="4388700" cy="6019800"/>
          </a:xfrm>
          <a:prstGeom prst="rect">
            <a:avLst/>
          </a:prstGeom>
          <a:noFill/>
          <a:ln>
            <a:noFill/>
          </a:ln>
        </p:spPr>
        <p:txBody>
          <a:bodyPr anchorCtr="0" anchor="t" bIns="45700" lIns="91425" spcFirstLastPara="1" rIns="91425" wrap="square" tIns="45700"/>
          <a:lstStyle>
            <a:lvl1pPr indent="-308610" lvl="0" marL="457200" rtl="0" algn="l">
              <a:spcBef>
                <a:spcPts val="600"/>
              </a:spcBef>
              <a:spcAft>
                <a:spcPts val="0"/>
              </a:spcAft>
              <a:buSzPts val="1260"/>
              <a:buChar char="🞆"/>
              <a:defRPr/>
            </a:lvl1pPr>
            <a:lvl2pPr indent="-320040" lvl="1" marL="914400" rtl="0" algn="l">
              <a:spcBef>
                <a:spcPts val="360"/>
              </a:spcBef>
              <a:spcAft>
                <a:spcPts val="0"/>
              </a:spcAft>
              <a:buSzPts val="1440"/>
              <a:buChar char="⚫"/>
              <a:defRPr/>
            </a:lvl2pPr>
            <a:lvl3pPr indent="-297180" lvl="2" marL="1371600" rtl="0" algn="l">
              <a:spcBef>
                <a:spcPts val="360"/>
              </a:spcBef>
              <a:spcAft>
                <a:spcPts val="0"/>
              </a:spcAft>
              <a:buSzPts val="1080"/>
              <a:buChar char="🞆"/>
              <a:defRPr/>
            </a:lvl3pPr>
            <a:lvl4pPr indent="-297180" lvl="3" marL="1828800" rtl="0" algn="l">
              <a:spcBef>
                <a:spcPts val="360"/>
              </a:spcBef>
              <a:spcAft>
                <a:spcPts val="0"/>
              </a:spcAft>
              <a:buSzPts val="1080"/>
              <a:buChar char="🞆"/>
              <a:defRPr/>
            </a:lvl4pPr>
            <a:lvl5pPr indent="-306323" lvl="4" marL="2286000" rtl="0" algn="l">
              <a:spcBef>
                <a:spcPts val="360"/>
              </a:spcBef>
              <a:spcAft>
                <a:spcPts val="0"/>
              </a:spcAft>
              <a:buSzPts val="1224"/>
              <a:buChar char="⚫"/>
              <a:defRPr/>
            </a:lvl5pPr>
            <a:lvl6pPr indent="-342900" lvl="5" marL="2743200" rtl="0" algn="l">
              <a:spcBef>
                <a:spcPts val="360"/>
              </a:spcBef>
              <a:spcAft>
                <a:spcPts val="0"/>
              </a:spcAft>
              <a:buSzPts val="1800"/>
              <a:buChar char="•"/>
              <a:defRPr/>
            </a:lvl6pPr>
            <a:lvl7pPr indent="-297179" lvl="6" marL="3200400" rtl="0" algn="l">
              <a:spcBef>
                <a:spcPts val="360"/>
              </a:spcBef>
              <a:spcAft>
                <a:spcPts val="0"/>
              </a:spcAft>
              <a:buSzPts val="1080"/>
              <a:buChar char="⚪"/>
              <a:defRPr/>
            </a:lvl7pPr>
            <a:lvl8pPr indent="-342900" lvl="7" marL="3657600" rtl="0" algn="l">
              <a:spcBef>
                <a:spcPts val="360"/>
              </a:spcBef>
              <a:spcAft>
                <a:spcPts val="0"/>
              </a:spcAft>
              <a:buSzPts val="1800"/>
              <a:buChar char="•"/>
              <a:defRPr/>
            </a:lvl8pPr>
            <a:lvl9pPr indent="-342900" lvl="8" marL="4114800" rtl="0" algn="l">
              <a:spcBef>
                <a:spcPts val="360"/>
              </a:spcBef>
              <a:spcAft>
                <a:spcPts val="0"/>
              </a:spcAft>
              <a:buSzPts val="1800"/>
              <a:buChar char="•"/>
              <a:defRPr/>
            </a:lvl9pPr>
          </a:lstStyle>
          <a:p/>
        </p:txBody>
      </p:sp>
      <p:sp>
        <p:nvSpPr>
          <p:cNvPr id="174" name="Google Shape;174;p24"/>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4"/>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6" name="Google Shape;176;p24"/>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g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g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cxnSp>
        <p:nvCxnSpPr>
          <p:cNvPr id="51" name="Google Shape;51;p13"/>
          <p:cNvCxnSpPr/>
          <p:nvPr/>
        </p:nvCxnSpPr>
        <p:spPr>
          <a:xfrm>
            <a:off x="8763000" y="0"/>
            <a:ext cx="0" cy="5143500"/>
          </a:xfrm>
          <a:prstGeom prst="straightConnector1">
            <a:avLst/>
          </a:prstGeom>
          <a:noFill/>
          <a:ln cap="flat" cmpd="sng" w="38100">
            <a:solidFill>
              <a:srgbClr val="B9CCD4">
                <a:alpha val="92940"/>
              </a:srgbClr>
            </a:solidFill>
            <a:prstDash val="solid"/>
            <a:round/>
            <a:headEnd len="sm" w="sm" type="none"/>
            <a:tailEnd len="sm" w="sm" type="none"/>
          </a:ln>
        </p:spPr>
      </p:cxnSp>
      <p:sp>
        <p:nvSpPr>
          <p:cNvPr id="52" name="Google Shape;52;p13"/>
          <p:cNvSpPr txBox="1"/>
          <p:nvPr>
            <p:ph type="title"/>
          </p:nvPr>
        </p:nvSpPr>
        <p:spPr>
          <a:xfrm>
            <a:off x="457200" y="205978"/>
            <a:ext cx="7467600" cy="8574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2"/>
              </a:buClr>
              <a:buSzPts val="3000"/>
              <a:buFont typeface="Century Schoolbook"/>
              <a:buNone/>
              <a:defRPr b="0" i="0" sz="3000" u="none" cap="small" strike="noStrike">
                <a:solidFill>
                  <a:schemeClr val="dk2"/>
                </a:solidFill>
                <a:latin typeface="Century Schoolbook"/>
                <a:ea typeface="Century Schoolbook"/>
                <a:cs typeface="Century Schoolbook"/>
                <a:sym typeface="Century Schoolboo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53" name="Google Shape;53;p13"/>
          <p:cNvSpPr txBox="1"/>
          <p:nvPr>
            <p:ph idx="1" type="body"/>
          </p:nvPr>
        </p:nvSpPr>
        <p:spPr>
          <a:xfrm>
            <a:off x="457200" y="1200150"/>
            <a:ext cx="7467600" cy="3655500"/>
          </a:xfrm>
          <a:prstGeom prst="rect">
            <a:avLst/>
          </a:prstGeom>
          <a:noFill/>
          <a:ln>
            <a:noFill/>
          </a:ln>
        </p:spPr>
        <p:txBody>
          <a:bodyPr anchorCtr="0" anchor="t" bIns="45700" lIns="91425" spcFirstLastPara="1" rIns="91425" wrap="square" tIns="45700"/>
          <a:lstStyle>
            <a:lvl1pPr indent="-335280" lvl="0" marL="457200" marR="0" rtl="0" algn="l">
              <a:spcBef>
                <a:spcPts val="600"/>
              </a:spcBef>
              <a:spcAft>
                <a:spcPts val="0"/>
              </a:spcAft>
              <a:buClr>
                <a:schemeClr val="accent1"/>
              </a:buClr>
              <a:buSzPts val="1680"/>
              <a:buFont typeface="Noto Sans Symbols"/>
              <a:buChar char="🞆"/>
              <a:defRPr b="0" i="0" sz="2400" u="none" cap="none" strike="noStrike">
                <a:solidFill>
                  <a:schemeClr val="dk1"/>
                </a:solidFill>
                <a:latin typeface="Century Schoolbook"/>
                <a:ea typeface="Century Schoolbook"/>
                <a:cs typeface="Century Schoolbook"/>
                <a:sym typeface="Century Schoolbook"/>
              </a:defRPr>
            </a:lvl1pPr>
            <a:lvl2pPr indent="-335280" lvl="1" marL="914400" marR="0" rtl="0" algn="l">
              <a:spcBef>
                <a:spcPts val="420"/>
              </a:spcBef>
              <a:spcAft>
                <a:spcPts val="0"/>
              </a:spcAft>
              <a:buClr>
                <a:schemeClr val="accent1"/>
              </a:buClr>
              <a:buSzPts val="1680"/>
              <a:buFont typeface="Noto Sans Symbols"/>
              <a:buChar char="⚫"/>
              <a:defRPr b="0" i="0" sz="2100" u="none" cap="none" strike="noStrike">
                <a:solidFill>
                  <a:schemeClr val="dk1"/>
                </a:solidFill>
                <a:latin typeface="Century Schoolbook"/>
                <a:ea typeface="Century Schoolbook"/>
                <a:cs typeface="Century Schoolbook"/>
                <a:sym typeface="Century Schoolbook"/>
              </a:defRPr>
            </a:lvl2pPr>
            <a:lvl3pPr indent="-297180" lvl="2" marL="1371600" marR="0" rtl="0" algn="l">
              <a:spcBef>
                <a:spcPts val="360"/>
              </a:spcBef>
              <a:spcAft>
                <a:spcPts val="0"/>
              </a:spcAft>
              <a:buClr>
                <a:srgbClr val="608C9A"/>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3pPr>
            <a:lvl4pPr indent="-297180" lvl="3" marL="1828800" marR="0" rtl="0" algn="l">
              <a:spcBef>
                <a:spcPts val="360"/>
              </a:spcBef>
              <a:spcAft>
                <a:spcPts val="0"/>
              </a:spcAft>
              <a:buClr>
                <a:srgbClr val="B9CCD4"/>
              </a:buClr>
              <a:buSzPts val="1080"/>
              <a:buFont typeface="Noto Sans Symbols"/>
              <a:buChar char="🞆"/>
              <a:defRPr b="0" i="0" sz="1800" u="none" cap="none" strike="noStrike">
                <a:solidFill>
                  <a:schemeClr val="dk1"/>
                </a:solidFill>
                <a:latin typeface="Century Schoolbook"/>
                <a:ea typeface="Century Schoolbook"/>
                <a:cs typeface="Century Schoolbook"/>
                <a:sym typeface="Century Schoolbook"/>
              </a:defRPr>
            </a:lvl4pPr>
            <a:lvl5pPr indent="-297688" lvl="4" marL="2286000" marR="0" rtl="0" algn="l">
              <a:spcBef>
                <a:spcPts val="320"/>
              </a:spcBef>
              <a:spcAft>
                <a:spcPts val="0"/>
              </a:spcAft>
              <a:buClr>
                <a:srgbClr val="E2D3A8"/>
              </a:buClr>
              <a:buSzPts val="1088"/>
              <a:buFont typeface="Noto Sans Symbols"/>
              <a:buChar char="⚫"/>
              <a:defRPr b="0" i="0" sz="1600" u="none" cap="none" strike="noStrike">
                <a:solidFill>
                  <a:schemeClr val="dk1"/>
                </a:solidFill>
                <a:latin typeface="Century Schoolbook"/>
                <a:ea typeface="Century Schoolbook"/>
                <a:cs typeface="Century Schoolbook"/>
                <a:sym typeface="Century Schoolbook"/>
              </a:defRPr>
            </a:lvl5pPr>
            <a:lvl6pPr indent="-330200" lvl="5" marL="2743200" marR="0" rtl="0" algn="l">
              <a:spcBef>
                <a:spcPts val="320"/>
              </a:spcBef>
              <a:spcAft>
                <a:spcPts val="0"/>
              </a:spcAft>
              <a:buClr>
                <a:schemeClr val="accent1"/>
              </a:buClr>
              <a:buSzPts val="1600"/>
              <a:buFont typeface="Century Schoolbook"/>
              <a:buChar char="•"/>
              <a:defRPr b="0" i="0" sz="1600" u="none" cap="none" strike="noStrike">
                <a:solidFill>
                  <a:schemeClr val="dk2"/>
                </a:solidFill>
                <a:latin typeface="Century Schoolbook"/>
                <a:ea typeface="Century Schoolbook"/>
                <a:cs typeface="Century Schoolbook"/>
                <a:sym typeface="Century Schoolbook"/>
              </a:defRPr>
            </a:lvl6pPr>
            <a:lvl7pPr indent="-281939" lvl="6" marL="3200400" marR="0" rtl="0" algn="l">
              <a:spcBef>
                <a:spcPts val="280"/>
              </a:spcBef>
              <a:spcAft>
                <a:spcPts val="0"/>
              </a:spcAft>
              <a:buClr>
                <a:srgbClr val="B9CCD4"/>
              </a:buClr>
              <a:buSzPts val="840"/>
              <a:buFont typeface="Noto Sans Symbols"/>
              <a:buChar char="⚪"/>
              <a:defRPr b="0" i="0" sz="1400" u="none" cap="none" strike="noStrike">
                <a:solidFill>
                  <a:schemeClr val="dk2"/>
                </a:solidFill>
                <a:latin typeface="Century Schoolbook"/>
                <a:ea typeface="Century Schoolbook"/>
                <a:cs typeface="Century Schoolbook"/>
                <a:sym typeface="Century Schoolbook"/>
              </a:defRPr>
            </a:lvl7pPr>
            <a:lvl8pPr indent="-317500" lvl="7" marL="3657600" marR="0" rtl="0" algn="l">
              <a:spcBef>
                <a:spcPts val="280"/>
              </a:spcBef>
              <a:spcAft>
                <a:spcPts val="0"/>
              </a:spcAft>
              <a:buClr>
                <a:schemeClr val="accent2"/>
              </a:buClr>
              <a:buSzPts val="1400"/>
              <a:buFont typeface="Century Schoolbook"/>
              <a:buChar char="•"/>
              <a:defRPr b="0" i="0" sz="1400" u="none" cap="small" strike="noStrike">
                <a:solidFill>
                  <a:schemeClr val="dk2"/>
                </a:solidFill>
                <a:latin typeface="Century Schoolbook"/>
                <a:ea typeface="Century Schoolbook"/>
                <a:cs typeface="Century Schoolbook"/>
                <a:sym typeface="Century Schoolbook"/>
              </a:defRPr>
            </a:lvl8pPr>
            <a:lvl9pPr indent="-317500" lvl="8" marL="4114800" marR="0" rtl="0" algn="l">
              <a:spcBef>
                <a:spcPts val="280"/>
              </a:spcBef>
              <a:spcAft>
                <a:spcPts val="0"/>
              </a:spcAft>
              <a:buClr>
                <a:srgbClr val="608C9A"/>
              </a:buClr>
              <a:buSzPts val="1400"/>
              <a:buFont typeface="Century Schoolbook"/>
              <a:buChar char="•"/>
              <a:defRPr b="0" i="0" sz="1400" u="none" cap="none" strike="noStrike">
                <a:solidFill>
                  <a:schemeClr val="dk2"/>
                </a:solidFill>
                <a:latin typeface="Century Schoolbook"/>
                <a:ea typeface="Century Schoolbook"/>
                <a:cs typeface="Century Schoolbook"/>
                <a:sym typeface="Century Schoolbook"/>
              </a:defRPr>
            </a:lvl9pPr>
          </a:lstStyle>
          <a:p/>
        </p:txBody>
      </p:sp>
      <p:sp>
        <p:nvSpPr>
          <p:cNvPr id="54" name="Google Shape;54;p13"/>
          <p:cNvSpPr txBox="1"/>
          <p:nvPr>
            <p:ph idx="10" type="dt"/>
          </p:nvPr>
        </p:nvSpPr>
        <p:spPr>
          <a:xfrm rot="5400000">
            <a:off x="7840884" y="763526"/>
            <a:ext cx="1509000" cy="3840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sp>
        <p:nvSpPr>
          <p:cNvPr id="55" name="Google Shape;55;p13"/>
          <p:cNvSpPr txBox="1"/>
          <p:nvPr>
            <p:ph idx="11" type="ftr"/>
          </p:nvPr>
        </p:nvSpPr>
        <p:spPr>
          <a:xfrm rot="5400000">
            <a:off x="7390266" y="2757240"/>
            <a:ext cx="2400300" cy="3657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chemeClr val="dk2"/>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dk1"/>
                </a:solidFill>
                <a:latin typeface="Century Schoolbook"/>
                <a:ea typeface="Century Schoolbook"/>
                <a:cs typeface="Century Schoolbook"/>
                <a:sym typeface="Century Schoolbook"/>
              </a:defRPr>
            </a:lvl9pPr>
          </a:lstStyle>
          <a:p/>
        </p:txBody>
      </p:sp>
      <p:cxnSp>
        <p:nvCxnSpPr>
          <p:cNvPr id="56" name="Google Shape;56;p13"/>
          <p:cNvCxnSpPr/>
          <p:nvPr/>
        </p:nvCxnSpPr>
        <p:spPr>
          <a:xfrm>
            <a:off x="76200" y="0"/>
            <a:ext cx="0" cy="5143500"/>
          </a:xfrm>
          <a:prstGeom prst="straightConnector1">
            <a:avLst/>
          </a:prstGeom>
          <a:noFill/>
          <a:ln cap="flat" cmpd="thickThin" w="57150">
            <a:solidFill>
              <a:srgbClr val="B9CCD4"/>
            </a:solidFill>
            <a:prstDash val="solid"/>
            <a:round/>
            <a:headEnd len="sm" w="sm" type="none"/>
            <a:tailEnd len="sm" w="sm" type="none"/>
          </a:ln>
        </p:spPr>
      </p:cxnSp>
      <p:cxnSp>
        <p:nvCxnSpPr>
          <p:cNvPr id="57" name="Google Shape;57;p13"/>
          <p:cNvCxnSpPr/>
          <p:nvPr/>
        </p:nvCxnSpPr>
        <p:spPr>
          <a:xfrm>
            <a:off x="8991600" y="0"/>
            <a:ext cx="0" cy="5143500"/>
          </a:xfrm>
          <a:prstGeom prst="straightConnector1">
            <a:avLst/>
          </a:prstGeom>
          <a:noFill/>
          <a:ln cap="flat" cmpd="sng" w="19050">
            <a:solidFill>
              <a:schemeClr val="accent1"/>
            </a:solidFill>
            <a:prstDash val="solid"/>
            <a:round/>
            <a:headEnd len="sm" w="sm" type="none"/>
            <a:tailEnd len="sm" w="sm" type="none"/>
          </a:ln>
        </p:spPr>
      </p:cxnSp>
      <p:sp>
        <p:nvSpPr>
          <p:cNvPr id="58" name="Google Shape;58;p13"/>
          <p:cNvSpPr/>
          <p:nvPr/>
        </p:nvSpPr>
        <p:spPr>
          <a:xfrm>
            <a:off x="8839200" y="0"/>
            <a:ext cx="304800" cy="5143500"/>
          </a:xfrm>
          <a:prstGeom prst="rect">
            <a:avLst/>
          </a:prstGeom>
          <a:solidFill>
            <a:srgbClr val="B9CCD4">
              <a:alpha val="8667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cxnSp>
        <p:nvCxnSpPr>
          <p:cNvPr id="59" name="Google Shape;59;p13"/>
          <p:cNvCxnSpPr/>
          <p:nvPr/>
        </p:nvCxnSpPr>
        <p:spPr>
          <a:xfrm>
            <a:off x="8915400" y="0"/>
            <a:ext cx="0" cy="5143500"/>
          </a:xfrm>
          <a:prstGeom prst="straightConnector1">
            <a:avLst/>
          </a:prstGeom>
          <a:noFill/>
          <a:ln cap="flat" cmpd="sng" w="9525">
            <a:solidFill>
              <a:schemeClr val="accent1"/>
            </a:solidFill>
            <a:prstDash val="solid"/>
            <a:round/>
            <a:headEnd len="sm" w="sm" type="none"/>
            <a:tailEnd len="sm" w="sm" type="none"/>
          </a:ln>
        </p:spPr>
      </p:cxnSp>
      <p:sp>
        <p:nvSpPr>
          <p:cNvPr id="60" name="Google Shape;60;p13"/>
          <p:cNvSpPr/>
          <p:nvPr/>
        </p:nvSpPr>
        <p:spPr>
          <a:xfrm>
            <a:off x="8156448" y="4286250"/>
            <a:ext cx="548700" cy="411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entury Schoolbook"/>
              <a:ea typeface="Century Schoolbook"/>
              <a:cs typeface="Century Schoolbook"/>
              <a:sym typeface="Century Schoolbook"/>
            </a:endParaRPr>
          </a:p>
        </p:txBody>
      </p:sp>
      <p:sp>
        <p:nvSpPr>
          <p:cNvPr id="61" name="Google Shape;61;p13"/>
          <p:cNvSpPr txBox="1"/>
          <p:nvPr>
            <p:ph idx="12" type="sldNum"/>
          </p:nvPr>
        </p:nvSpPr>
        <p:spPr>
          <a:xfrm>
            <a:off x="8129016" y="4300538"/>
            <a:ext cx="609600" cy="3909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1pPr>
            <a:lvl2pPr indent="0" lvl="1"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2pPr>
            <a:lvl3pPr indent="0" lvl="2"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3pPr>
            <a:lvl4pPr indent="0" lvl="3"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4pPr>
            <a:lvl5pPr indent="0" lvl="4"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5pPr>
            <a:lvl6pPr indent="0" lvl="5"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6pPr>
            <a:lvl7pPr indent="0" lvl="6"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7pPr>
            <a:lvl8pPr indent="0" lvl="7"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8pPr>
            <a:lvl9pPr indent="0" lvl="8" marL="0" marR="0" rtl="0" algn="ctr">
              <a:spcBef>
                <a:spcPts val="0"/>
              </a:spcBef>
              <a:buNone/>
              <a:defRPr b="1" i="0" sz="1400" u="none" cap="none" strike="noStrike">
                <a:solidFill>
                  <a:srgbClr val="FFFFF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gl"/>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ec.europa.eu/regional_policy/el/projects/greece/safe-modern-motorway-cuts-journey-time-from-athens-to-thessaloniki" TargetMode="External"/><Relationship Id="rId4" Type="http://schemas.openxmlformats.org/officeDocument/2006/relationships/hyperlink" Target="https://ec.europa.eu/regional_policy/el/projects/greece/safe-modern-motorway-cuts-journey-time-from-athens-to-thessalonik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grpSp>
        <p:nvGrpSpPr>
          <p:cNvPr id="181" name="Google Shape;181;p25"/>
          <p:cNvGrpSpPr/>
          <p:nvPr/>
        </p:nvGrpSpPr>
        <p:grpSpPr>
          <a:xfrm>
            <a:off x="395655" y="1053841"/>
            <a:ext cx="6130682" cy="1201463"/>
            <a:chOff x="119" y="136362"/>
            <a:chExt cx="6130682" cy="1601950"/>
          </a:xfrm>
        </p:grpSpPr>
        <p:sp>
          <p:nvSpPr>
            <p:cNvPr id="182" name="Google Shape;182;p25"/>
            <p:cNvSpPr/>
            <p:nvPr/>
          </p:nvSpPr>
          <p:spPr>
            <a:xfrm flipH="1">
              <a:off x="119" y="136362"/>
              <a:ext cx="45600" cy="144000"/>
            </a:xfrm>
            <a:prstGeom prst="diamond">
              <a:avLst/>
            </a:prstGeom>
            <a:solidFill>
              <a:srgbClr val="D3DE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5"/>
            <p:cNvSpPr/>
            <p:nvPr/>
          </p:nvSpPr>
          <p:spPr>
            <a:xfrm>
              <a:off x="1728195" y="144015"/>
              <a:ext cx="730161" cy="730161"/>
            </a:xfrm>
            <a:prstGeom prst="flowChartInternalStorag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5"/>
            <p:cNvSpPr txBox="1"/>
            <p:nvPr/>
          </p:nvSpPr>
          <p:spPr>
            <a:xfrm>
              <a:off x="1728195" y="144015"/>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898989"/>
                  </a:solidFill>
                  <a:latin typeface="Century Schoolbook"/>
                  <a:ea typeface="Century Schoolbook"/>
                  <a:cs typeface="Century Schoolbook"/>
                  <a:sym typeface="Century Schoolbook"/>
                </a:rPr>
                <a:t>T</a:t>
              </a:r>
              <a:endParaRPr b="0" i="0" sz="4800" u="none" cap="none" strike="noStrike">
                <a:solidFill>
                  <a:srgbClr val="898989"/>
                </a:solidFill>
                <a:latin typeface="Century Schoolbook"/>
                <a:ea typeface="Century Schoolbook"/>
                <a:cs typeface="Century Schoolbook"/>
                <a:sym typeface="Century Schoolbook"/>
              </a:endParaRPr>
            </a:p>
          </p:txBody>
        </p:sp>
        <p:sp>
          <p:nvSpPr>
            <p:cNvPr id="185" name="Google Shape;185;p25"/>
            <p:cNvSpPr/>
            <p:nvPr/>
          </p:nvSpPr>
          <p:spPr>
            <a:xfrm>
              <a:off x="4445412" y="329527"/>
              <a:ext cx="730161" cy="730161"/>
            </a:xfrm>
            <a:prstGeom prst="flowChartInternalStorag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5"/>
            <p:cNvSpPr txBox="1"/>
            <p:nvPr/>
          </p:nvSpPr>
          <p:spPr>
            <a:xfrm>
              <a:off x="4445412" y="329527"/>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FF0066"/>
                  </a:solidFill>
                  <a:latin typeface="Century Schoolbook"/>
                  <a:ea typeface="Century Schoolbook"/>
                  <a:cs typeface="Century Schoolbook"/>
                  <a:sym typeface="Century Schoolbook"/>
                </a:rPr>
                <a:t>T</a:t>
              </a:r>
              <a:endParaRPr b="0" i="0" sz="4800" u="none" cap="none" strike="noStrike">
                <a:solidFill>
                  <a:srgbClr val="FF0066"/>
                </a:solidFill>
                <a:latin typeface="Century Schoolbook"/>
                <a:ea typeface="Century Schoolbook"/>
                <a:cs typeface="Century Schoolbook"/>
                <a:sym typeface="Century Schoolbook"/>
              </a:endParaRPr>
            </a:p>
          </p:txBody>
        </p:sp>
        <p:sp>
          <p:nvSpPr>
            <p:cNvPr id="187" name="Google Shape;187;p25"/>
            <p:cNvSpPr/>
            <p:nvPr/>
          </p:nvSpPr>
          <p:spPr>
            <a:xfrm>
              <a:off x="2664298" y="1008112"/>
              <a:ext cx="730200" cy="7302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5"/>
            <p:cNvSpPr txBox="1"/>
            <p:nvPr/>
          </p:nvSpPr>
          <p:spPr>
            <a:xfrm>
              <a:off x="2664298" y="1008112"/>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40D9F1"/>
                  </a:solidFill>
                  <a:latin typeface="Century Schoolbook"/>
                  <a:ea typeface="Century Schoolbook"/>
                  <a:cs typeface="Century Schoolbook"/>
                  <a:sym typeface="Century Schoolbook"/>
                </a:rPr>
                <a:t>E</a:t>
              </a:r>
              <a:endParaRPr b="0" i="0" sz="4800" u="none" cap="none" strike="noStrike">
                <a:solidFill>
                  <a:srgbClr val="40D9F1"/>
                </a:solidFill>
                <a:latin typeface="Century Schoolbook"/>
                <a:ea typeface="Century Schoolbook"/>
                <a:cs typeface="Century Schoolbook"/>
                <a:sym typeface="Century Schoolbook"/>
              </a:endParaRPr>
            </a:p>
          </p:txBody>
        </p:sp>
        <p:sp>
          <p:nvSpPr>
            <p:cNvPr id="189" name="Google Shape;189;p25"/>
            <p:cNvSpPr/>
            <p:nvPr/>
          </p:nvSpPr>
          <p:spPr>
            <a:xfrm>
              <a:off x="5400601" y="720078"/>
              <a:ext cx="730200" cy="730200"/>
            </a:xfrm>
            <a:prstGeom prst="snipRoundRect">
              <a:avLst>
                <a:gd fmla="val 16667" name="adj1"/>
                <a:gd fmla="val 16667"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5"/>
            <p:cNvSpPr txBox="1"/>
            <p:nvPr/>
          </p:nvSpPr>
          <p:spPr>
            <a:xfrm>
              <a:off x="5400601" y="720078"/>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FF3399"/>
                  </a:solidFill>
                  <a:latin typeface="Century Schoolbook"/>
                  <a:ea typeface="Century Schoolbook"/>
                  <a:cs typeface="Century Schoolbook"/>
                  <a:sym typeface="Century Schoolbook"/>
                </a:rPr>
                <a:t>U</a:t>
              </a:r>
              <a:endParaRPr b="0" i="0" sz="4800" u="none" cap="none" strike="noStrike">
                <a:solidFill>
                  <a:srgbClr val="FF3399"/>
                </a:solidFill>
                <a:latin typeface="Century Schoolbook"/>
                <a:ea typeface="Century Schoolbook"/>
                <a:cs typeface="Century Schoolbook"/>
                <a:sym typeface="Century Schoolbook"/>
              </a:endParaRPr>
            </a:p>
          </p:txBody>
        </p:sp>
      </p:grpSp>
      <p:grpSp>
        <p:nvGrpSpPr>
          <p:cNvPr id="191" name="Google Shape;191;p25"/>
          <p:cNvGrpSpPr/>
          <p:nvPr/>
        </p:nvGrpSpPr>
        <p:grpSpPr>
          <a:xfrm>
            <a:off x="1155390" y="2139702"/>
            <a:ext cx="5442952" cy="1357738"/>
            <a:chOff x="759854" y="0"/>
            <a:chExt cx="5442952" cy="1810318"/>
          </a:xfrm>
        </p:grpSpPr>
        <p:sp>
          <p:nvSpPr>
            <p:cNvPr id="192" name="Google Shape;192;p25"/>
            <p:cNvSpPr/>
            <p:nvPr/>
          </p:nvSpPr>
          <p:spPr>
            <a:xfrm>
              <a:off x="759854" y="0"/>
              <a:ext cx="45600" cy="98400"/>
            </a:xfrm>
            <a:prstGeom prst="diamond">
              <a:avLst/>
            </a:prstGeom>
            <a:solidFill>
              <a:srgbClr val="EBE3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5"/>
            <p:cNvSpPr/>
            <p:nvPr/>
          </p:nvSpPr>
          <p:spPr>
            <a:xfrm>
              <a:off x="1656183" y="360038"/>
              <a:ext cx="730200" cy="730200"/>
            </a:xfrm>
            <a:prstGeom prst="round1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5"/>
            <p:cNvSpPr txBox="1"/>
            <p:nvPr/>
          </p:nvSpPr>
          <p:spPr>
            <a:xfrm>
              <a:off x="1656183" y="360038"/>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99CCFF"/>
                  </a:solidFill>
                  <a:latin typeface="Century Schoolbook"/>
                  <a:ea typeface="Century Schoolbook"/>
                  <a:cs typeface="Century Schoolbook"/>
                  <a:sym typeface="Century Schoolbook"/>
                </a:rPr>
                <a:t>M</a:t>
              </a:r>
              <a:endParaRPr b="0" i="0" sz="4800" u="none" cap="none" strike="noStrike">
                <a:solidFill>
                  <a:srgbClr val="99CCFF"/>
                </a:solidFill>
                <a:latin typeface="Century Schoolbook"/>
                <a:ea typeface="Century Schoolbook"/>
                <a:cs typeface="Century Schoolbook"/>
                <a:sym typeface="Century Schoolbook"/>
              </a:endParaRPr>
            </a:p>
          </p:txBody>
        </p:sp>
        <p:sp>
          <p:nvSpPr>
            <p:cNvPr id="195" name="Google Shape;195;p25"/>
            <p:cNvSpPr/>
            <p:nvPr/>
          </p:nvSpPr>
          <p:spPr>
            <a:xfrm>
              <a:off x="4464495" y="72004"/>
              <a:ext cx="730200" cy="730200"/>
            </a:xfrm>
            <a:prstGeom prst="round1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5"/>
            <p:cNvSpPr txBox="1"/>
            <p:nvPr/>
          </p:nvSpPr>
          <p:spPr>
            <a:xfrm>
              <a:off x="4464495" y="72004"/>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FF66CC"/>
                  </a:solidFill>
                  <a:latin typeface="Century Schoolbook"/>
                  <a:ea typeface="Century Schoolbook"/>
                  <a:cs typeface="Century Schoolbook"/>
                  <a:sym typeface="Century Schoolbook"/>
                </a:rPr>
                <a:t>N</a:t>
              </a:r>
              <a:endParaRPr/>
            </a:p>
          </p:txBody>
        </p:sp>
        <p:sp>
          <p:nvSpPr>
            <p:cNvPr id="197" name="Google Shape;197;p25"/>
            <p:cNvSpPr/>
            <p:nvPr/>
          </p:nvSpPr>
          <p:spPr>
            <a:xfrm>
              <a:off x="2592286" y="1080118"/>
              <a:ext cx="730200" cy="730200"/>
            </a:xfrm>
            <a:prstGeom prst="round1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txBox="1"/>
            <p:nvPr/>
          </p:nvSpPr>
          <p:spPr>
            <a:xfrm>
              <a:off x="2592286" y="1080118"/>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AFF4FF"/>
                  </a:solidFill>
                  <a:latin typeface="Century Schoolbook"/>
                  <a:ea typeface="Century Schoolbook"/>
                  <a:cs typeface="Century Schoolbook"/>
                  <a:sym typeface="Century Schoolbook"/>
                </a:rPr>
                <a:t>P</a:t>
              </a:r>
              <a:endParaRPr b="0" i="0" sz="4800" u="none" cap="none" strike="noStrike">
                <a:solidFill>
                  <a:srgbClr val="AFF4FF"/>
                </a:solidFill>
                <a:latin typeface="Century Schoolbook"/>
                <a:ea typeface="Century Schoolbook"/>
                <a:cs typeface="Century Schoolbook"/>
                <a:sym typeface="Century Schoolbook"/>
              </a:endParaRPr>
            </a:p>
          </p:txBody>
        </p:sp>
        <p:sp>
          <p:nvSpPr>
            <p:cNvPr id="199" name="Google Shape;199;p25"/>
            <p:cNvSpPr/>
            <p:nvPr/>
          </p:nvSpPr>
          <p:spPr>
            <a:xfrm>
              <a:off x="5472606" y="576066"/>
              <a:ext cx="730200" cy="7302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txBox="1"/>
            <p:nvPr/>
          </p:nvSpPr>
          <p:spPr>
            <a:xfrm>
              <a:off x="5472606" y="576066"/>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D60093"/>
                  </a:solidFill>
                  <a:latin typeface="Century Schoolbook"/>
                  <a:ea typeface="Century Schoolbook"/>
                  <a:cs typeface="Century Schoolbook"/>
                  <a:sym typeface="Century Schoolbook"/>
                </a:rPr>
                <a:t>N</a:t>
              </a:r>
              <a:endParaRPr b="0" i="0" sz="4800" u="none" cap="none" strike="noStrike">
                <a:solidFill>
                  <a:srgbClr val="D60093"/>
                </a:solidFill>
                <a:latin typeface="Century Schoolbook"/>
                <a:ea typeface="Century Schoolbook"/>
                <a:cs typeface="Century Schoolbook"/>
                <a:sym typeface="Century Schoolbook"/>
              </a:endParaRPr>
            </a:p>
          </p:txBody>
        </p:sp>
      </p:grpSp>
      <p:grpSp>
        <p:nvGrpSpPr>
          <p:cNvPr id="201" name="Google Shape;201;p25"/>
          <p:cNvGrpSpPr/>
          <p:nvPr/>
        </p:nvGrpSpPr>
        <p:grpSpPr>
          <a:xfrm>
            <a:off x="1420581" y="3111810"/>
            <a:ext cx="5157192" cy="1390141"/>
            <a:chOff x="665005" y="0"/>
            <a:chExt cx="5157192" cy="1853521"/>
          </a:xfrm>
        </p:grpSpPr>
        <p:sp>
          <p:nvSpPr>
            <p:cNvPr id="202" name="Google Shape;202;p25"/>
            <p:cNvSpPr/>
            <p:nvPr/>
          </p:nvSpPr>
          <p:spPr>
            <a:xfrm flipH="1">
              <a:off x="665005" y="0"/>
              <a:ext cx="144000" cy="45600"/>
            </a:xfrm>
            <a:prstGeom prst="diamond">
              <a:avLst/>
            </a:prstGeom>
            <a:solidFill>
              <a:srgbClr val="DAD9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1440160" y="864097"/>
              <a:ext cx="730200" cy="7302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txBox="1"/>
            <p:nvPr/>
          </p:nvSpPr>
          <p:spPr>
            <a:xfrm>
              <a:off x="1440160" y="864097"/>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1" i="0" lang="gl" sz="4800" u="none" cap="none" strike="noStrike">
                  <a:solidFill>
                    <a:srgbClr val="D7D7D7"/>
                  </a:solidFill>
                  <a:latin typeface="Century Schoolbook"/>
                  <a:ea typeface="Century Schoolbook"/>
                  <a:cs typeface="Century Schoolbook"/>
                  <a:sym typeface="Century Schoolbook"/>
                </a:rPr>
                <a:t>I</a:t>
              </a:r>
              <a:endParaRPr b="1" i="0" sz="4800" u="none" cap="none" strike="noStrike">
                <a:solidFill>
                  <a:srgbClr val="D7D7D7"/>
                </a:solidFill>
                <a:latin typeface="Century Schoolbook"/>
                <a:ea typeface="Century Schoolbook"/>
                <a:cs typeface="Century Schoolbook"/>
                <a:sym typeface="Century Schoolbook"/>
              </a:endParaRPr>
            </a:p>
          </p:txBody>
        </p:sp>
        <p:sp>
          <p:nvSpPr>
            <p:cNvPr id="205" name="Google Shape;205;p25"/>
            <p:cNvSpPr/>
            <p:nvPr/>
          </p:nvSpPr>
          <p:spPr>
            <a:xfrm>
              <a:off x="4089026" y="66864"/>
              <a:ext cx="730200" cy="730200"/>
            </a:xfrm>
            <a:prstGeom prst="round1Rect">
              <a:avLst>
                <a:gd fmla="val 16667" name="adj"/>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txBox="1"/>
            <p:nvPr/>
          </p:nvSpPr>
          <p:spPr>
            <a:xfrm>
              <a:off x="4089026" y="66864"/>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FFC5FF"/>
                  </a:solidFill>
                  <a:latin typeface="Century Schoolbook"/>
                  <a:ea typeface="Century Schoolbook"/>
                  <a:cs typeface="Century Schoolbook"/>
                  <a:sym typeface="Century Schoolbook"/>
                </a:rPr>
                <a:t>E</a:t>
              </a:r>
              <a:endParaRPr b="0" i="0" sz="4800" u="none" cap="none" strike="noStrike">
                <a:solidFill>
                  <a:srgbClr val="FFC5FF"/>
                </a:solidFill>
                <a:latin typeface="Century Schoolbook"/>
                <a:ea typeface="Century Schoolbook"/>
                <a:cs typeface="Century Schoolbook"/>
                <a:sym typeface="Century Schoolbook"/>
              </a:endParaRPr>
            </a:p>
          </p:txBody>
        </p:sp>
        <p:sp>
          <p:nvSpPr>
            <p:cNvPr id="207" name="Google Shape;207;p25"/>
            <p:cNvSpPr/>
            <p:nvPr/>
          </p:nvSpPr>
          <p:spPr>
            <a:xfrm>
              <a:off x="4113097" y="1123321"/>
              <a:ext cx="730161" cy="730161"/>
            </a:xfrm>
            <a:prstGeom prst="flowChartProcess">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txBox="1"/>
            <p:nvPr/>
          </p:nvSpPr>
          <p:spPr>
            <a:xfrm>
              <a:off x="4113097" y="1123321"/>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FF66CC"/>
                  </a:solidFill>
                  <a:latin typeface="Century Schoolbook"/>
                  <a:ea typeface="Century Schoolbook"/>
                  <a:cs typeface="Century Schoolbook"/>
                  <a:sym typeface="Century Schoolbook"/>
                </a:rPr>
                <a:t>S</a:t>
              </a:r>
              <a:endParaRPr/>
            </a:p>
          </p:txBody>
        </p:sp>
        <p:sp>
          <p:nvSpPr>
            <p:cNvPr id="209" name="Google Shape;209;p25"/>
            <p:cNvSpPr/>
            <p:nvPr/>
          </p:nvSpPr>
          <p:spPr>
            <a:xfrm>
              <a:off x="5091997" y="601782"/>
              <a:ext cx="730200" cy="730200"/>
            </a:xfrm>
            <a:prstGeom prst="round2SameRect">
              <a:avLst>
                <a:gd fmla="val 16667" name="adj1"/>
                <a:gd fmla="val 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txBox="1"/>
            <p:nvPr/>
          </p:nvSpPr>
          <p:spPr>
            <a:xfrm>
              <a:off x="5091997" y="601782"/>
              <a:ext cx="730200" cy="730200"/>
            </a:xfrm>
            <a:prstGeom prst="rect">
              <a:avLst/>
            </a:prstGeom>
            <a:noFill/>
            <a:ln>
              <a:noFill/>
            </a:ln>
          </p:spPr>
          <p:txBody>
            <a:bodyPr anchorCtr="0" anchor="ctr" bIns="182875" lIns="182875" spcFirstLastPara="1" rIns="182875" wrap="square" tIns="182875">
              <a:noAutofit/>
            </a:bodyPr>
            <a:lstStyle/>
            <a:p>
              <a:pPr indent="0" lvl="0" marL="0" marR="0" rtl="0" algn="ctr">
                <a:lnSpc>
                  <a:spcPct val="90000"/>
                </a:lnSpc>
                <a:spcBef>
                  <a:spcPts val="0"/>
                </a:spcBef>
                <a:spcAft>
                  <a:spcPts val="0"/>
                </a:spcAft>
                <a:buNone/>
              </a:pPr>
              <a:r>
                <a:rPr b="0" i="0" lang="gl" sz="4800" u="none" cap="none" strike="noStrike">
                  <a:solidFill>
                    <a:srgbClr val="FFDDDD"/>
                  </a:solidFill>
                  <a:latin typeface="Century Schoolbook"/>
                  <a:ea typeface="Century Schoolbook"/>
                  <a:cs typeface="Century Schoolbook"/>
                  <a:sym typeface="Century Schoolbook"/>
                </a:rPr>
                <a:t>L</a:t>
              </a:r>
              <a:endParaRPr b="0" i="0" sz="4800" u="none" cap="none" strike="noStrike">
                <a:solidFill>
                  <a:srgbClr val="FFDDDD"/>
                </a:solidFill>
                <a:latin typeface="Century Schoolbook"/>
                <a:ea typeface="Century Schoolbook"/>
                <a:cs typeface="Century Schoolbook"/>
                <a:sym typeface="Century Schoolbook"/>
              </a:endParaRPr>
            </a:p>
          </p:txBody>
        </p:sp>
      </p:grpSp>
      <p:sp>
        <p:nvSpPr>
          <p:cNvPr id="211" name="Google Shape;211;p25"/>
          <p:cNvSpPr txBox="1"/>
          <p:nvPr/>
        </p:nvSpPr>
        <p:spPr>
          <a:xfrm>
            <a:off x="1187624" y="357504"/>
            <a:ext cx="5112600" cy="531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gl" sz="4000" u="none" cap="none" strike="noStrike">
                <a:solidFill>
                  <a:srgbClr val="898989"/>
                </a:solidFill>
                <a:latin typeface="Century Schoolbook"/>
                <a:ea typeface="Century Schoolbook"/>
                <a:cs typeface="Century Schoolbook"/>
                <a:sym typeface="Century Schoolbook"/>
              </a:rPr>
              <a:t>     </a:t>
            </a:r>
            <a:r>
              <a:rPr b="0" i="0" lang="gl" sz="4000" u="none" cap="none" strike="noStrike">
                <a:solidFill>
                  <a:srgbClr val="7EE5F6"/>
                </a:solidFill>
                <a:latin typeface="Century Schoolbook"/>
                <a:ea typeface="Century Schoolbook"/>
                <a:cs typeface="Century Schoolbook"/>
                <a:sym typeface="Century Schoolbook"/>
              </a:rPr>
              <a:t>  </a:t>
            </a:r>
            <a:r>
              <a:rPr b="1" i="0" lang="gl" sz="4000" u="none" cap="none" strike="noStrike">
                <a:solidFill>
                  <a:srgbClr val="7EE5F6"/>
                </a:solidFill>
                <a:latin typeface="Century Schoolbook"/>
                <a:ea typeface="Century Schoolbook"/>
                <a:cs typeface="Century Schoolbook"/>
                <a:sym typeface="Century Schoolbook"/>
              </a:rPr>
              <a:t>PROJECT</a:t>
            </a:r>
            <a:endParaRPr b="1" i="0" sz="4000" u="none" cap="none" strike="noStrike">
              <a:solidFill>
                <a:srgbClr val="7EE5F6"/>
              </a:solidFill>
              <a:latin typeface="Century Schoolbook"/>
              <a:ea typeface="Century Schoolbook"/>
              <a:cs typeface="Century Schoolbook"/>
              <a:sym typeface="Century Schoolbook"/>
            </a:endParaRPr>
          </a:p>
        </p:txBody>
      </p:sp>
      <p:sp>
        <p:nvSpPr>
          <p:cNvPr descr="ÎÏÎ¿ÏÎ­Î»ÎµÏÎ¼Î± ÎµÎ¹ÎºÏÎ½Î±Ï Î³Î¹Î± Î¤ÎÎÎÎ Î¨ÎÎ¡Î¤ÎÎÎ" id="212" name="Google Shape;212;p25"/>
          <p:cNvSpPr/>
          <p:nvPr/>
        </p:nvSpPr>
        <p:spPr>
          <a:xfrm>
            <a:off x="155575" y="-108347"/>
            <a:ext cx="304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213" name="Google Shape;213;p25"/>
          <p:cNvSpPr txBox="1"/>
          <p:nvPr/>
        </p:nvSpPr>
        <p:spPr>
          <a:xfrm>
            <a:off x="6444208" y="141480"/>
            <a:ext cx="2160300" cy="1107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1800">
                <a:solidFill>
                  <a:schemeClr val="dk1"/>
                </a:solidFill>
                <a:latin typeface="Century Schoolbook"/>
                <a:ea typeface="Century Schoolbook"/>
                <a:cs typeface="Century Schoolbook"/>
                <a:sym typeface="Century Schoolbook"/>
              </a:rPr>
              <a:t>Diamantoula</a:t>
            </a:r>
            <a:endParaRPr/>
          </a:p>
          <a:p>
            <a:pPr indent="0" lvl="0" marL="0" marR="0" rtl="0" algn="l">
              <a:spcBef>
                <a:spcPts val="0"/>
              </a:spcBef>
              <a:spcAft>
                <a:spcPts val="0"/>
              </a:spcAft>
              <a:buNone/>
            </a:pPr>
            <a:r>
              <a:rPr b="1" lang="gl" sz="1800">
                <a:solidFill>
                  <a:schemeClr val="dk1"/>
                </a:solidFill>
                <a:latin typeface="Century Schoolbook"/>
                <a:ea typeface="Century Schoolbook"/>
                <a:cs typeface="Century Schoolbook"/>
                <a:sym typeface="Century Schoolbook"/>
              </a:rPr>
              <a:t>Magaliou -Niki Magaliou</a:t>
            </a:r>
            <a:endParaRPr/>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2</a:t>
            </a:r>
            <a:r>
              <a:rPr baseline="30000" lang="gl" sz="1800">
                <a:solidFill>
                  <a:schemeClr val="dk1"/>
                </a:solidFill>
                <a:latin typeface="Century Schoolbook"/>
                <a:ea typeface="Century Schoolbook"/>
                <a:cs typeface="Century Schoolbook"/>
                <a:sym typeface="Century Schoolbook"/>
              </a:rPr>
              <a:t>nd</a:t>
            </a:r>
            <a:r>
              <a:rPr lang="gl" sz="1800">
                <a:solidFill>
                  <a:schemeClr val="dk1"/>
                </a:solidFill>
                <a:latin typeface="Century Schoolbook"/>
                <a:ea typeface="Century Schoolbook"/>
                <a:cs typeface="Century Schoolbook"/>
                <a:sym typeface="Century Schoolbook"/>
              </a:rPr>
              <a:t> High school of Farsala(Greece)</a:t>
            </a:r>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4"/>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  TEN-T</a:t>
            </a:r>
            <a:endParaRPr b="1" sz="2800">
              <a:solidFill>
                <a:srgbClr val="40D9F1"/>
              </a:solidFill>
              <a:latin typeface="Century Schoolbook"/>
              <a:ea typeface="Century Schoolbook"/>
              <a:cs typeface="Century Schoolbook"/>
              <a:sym typeface="Century Schoolbook"/>
            </a:endParaRPr>
          </a:p>
        </p:txBody>
      </p:sp>
      <p:sp>
        <p:nvSpPr>
          <p:cNvPr id="272" name="Google Shape;272;p34"/>
          <p:cNvSpPr txBox="1"/>
          <p:nvPr/>
        </p:nvSpPr>
        <p:spPr>
          <a:xfrm>
            <a:off x="940483" y="740670"/>
            <a:ext cx="7128900" cy="4340100"/>
          </a:xfrm>
          <a:prstGeom prst="rect">
            <a:avLst/>
          </a:prstGeom>
          <a:noFill/>
          <a:ln>
            <a:noFill/>
          </a:ln>
        </p:spPr>
        <p:txBody>
          <a:bodyPr anchorCtr="0" anchor="t" bIns="45700" lIns="91425" spcFirstLastPara="1" rIns="91425" wrap="square" tIns="45700">
            <a:noAutofit/>
          </a:bodyPr>
          <a:lstStyle/>
          <a:p>
            <a:pPr indent="-101600" lvl="0" marL="0" marR="0" rtl="0" algn="l">
              <a:spcBef>
                <a:spcPts val="0"/>
              </a:spcBef>
              <a:spcAft>
                <a:spcPts val="0"/>
              </a:spcAft>
              <a:buClr>
                <a:srgbClr val="4B7B8A"/>
              </a:buClr>
              <a:buSzPts val="1600"/>
              <a:buFont typeface="Noto Sans Symbols"/>
              <a:buChar char="▪"/>
            </a:pPr>
            <a:r>
              <a:rPr lang="gl" sz="1600">
                <a:solidFill>
                  <a:schemeClr val="dk1"/>
                </a:solidFill>
                <a:latin typeface="Century Schoolbook"/>
                <a:ea typeface="Century Schoolbook"/>
                <a:cs typeface="Century Schoolbook"/>
                <a:sym typeface="Century Schoolbook"/>
              </a:rPr>
              <a:t>Program for the developement of the european market</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600">
                <a:solidFill>
                  <a:schemeClr val="dk1"/>
                </a:solidFill>
                <a:latin typeface="Century Schoolbook"/>
                <a:ea typeface="Century Schoolbook"/>
                <a:cs typeface="Century Schoolbook"/>
                <a:sym typeface="Century Schoolbook"/>
              </a:rPr>
              <a:t> seperated into transport(TEN-T), energy(TEN-E), telecommunication infrastructure(eTEN)</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rgbClr val="4B7B8A"/>
              </a:buClr>
              <a:buSzPts val="1600"/>
              <a:buFont typeface="Noto Sans Symbols"/>
              <a:buChar char="▪"/>
            </a:pPr>
            <a:r>
              <a:rPr lang="gl" sz="1600">
                <a:solidFill>
                  <a:schemeClr val="dk1"/>
                </a:solidFill>
                <a:latin typeface="Century Schoolbook"/>
                <a:ea typeface="Century Schoolbook"/>
                <a:cs typeface="Century Schoolbook"/>
                <a:sym typeface="Century Schoolbook"/>
              </a:rPr>
              <a:t>Involves physical and digital infrastructure on streets, railways, inland waters and airports</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rgbClr val="4B7B8A"/>
              </a:buClr>
              <a:buSzPts val="1600"/>
              <a:buFont typeface="Noto Sans Symbols"/>
              <a:buChar char="▪"/>
            </a:pPr>
            <a:r>
              <a:rPr lang="gl" sz="1600">
                <a:solidFill>
                  <a:schemeClr val="dk1"/>
                </a:solidFill>
                <a:latin typeface="Century Schoolbook"/>
                <a:ea typeface="Century Schoolbook"/>
                <a:cs typeface="Century Schoolbook"/>
                <a:sym typeface="Century Schoolbook"/>
              </a:rPr>
              <a:t>Special Values:</a:t>
            </a:r>
            <a:endParaRPr sz="1600"/>
          </a:p>
          <a:p>
            <a:pPr indent="0" lvl="0" marL="0" marR="0" rtl="0" algn="l">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a:p>
            <a:pPr indent="-330200" lvl="0" marL="457200" marR="0" rtl="0" algn="l">
              <a:spcBef>
                <a:spcPts val="0"/>
              </a:spcBef>
              <a:spcAft>
                <a:spcPts val="0"/>
              </a:spcAft>
              <a:buClr>
                <a:schemeClr val="dk1"/>
              </a:buClr>
              <a:buSzPts val="1600"/>
              <a:buFont typeface="Century Schoolbook"/>
              <a:buChar char="●"/>
            </a:pPr>
            <a:r>
              <a:rPr lang="gl" sz="1600">
                <a:solidFill>
                  <a:schemeClr val="dk1"/>
                </a:solidFill>
                <a:latin typeface="Century Schoolbook"/>
                <a:ea typeface="Century Schoolbook"/>
                <a:cs typeface="Century Schoolbook"/>
                <a:sym typeface="Century Schoolbook"/>
              </a:rPr>
              <a:t>elimination of national and international weak points and shortages</a:t>
            </a:r>
            <a:endParaRPr sz="1600">
              <a:solidFill>
                <a:schemeClr val="dk1"/>
              </a:solidFill>
              <a:latin typeface="Century Schoolbook"/>
              <a:ea typeface="Century Schoolbook"/>
              <a:cs typeface="Century Schoolbook"/>
              <a:sym typeface="Century Schoolbook"/>
            </a:endParaRPr>
          </a:p>
          <a:p>
            <a:pPr indent="-330200" lvl="0" marL="457200" marR="0" rtl="0" algn="l">
              <a:spcBef>
                <a:spcPts val="0"/>
              </a:spcBef>
              <a:spcAft>
                <a:spcPts val="0"/>
              </a:spcAft>
              <a:buClr>
                <a:schemeClr val="dk1"/>
              </a:buClr>
              <a:buSzPts val="1600"/>
              <a:buFont typeface="Century Schoolbook"/>
              <a:buChar char="●"/>
            </a:pPr>
            <a:r>
              <a:rPr lang="gl" sz="1600">
                <a:solidFill>
                  <a:schemeClr val="dk1"/>
                </a:solidFill>
                <a:latin typeface="Century Schoolbook"/>
                <a:ea typeface="Century Schoolbook"/>
                <a:cs typeface="Century Schoolbook"/>
                <a:sym typeface="Century Schoolbook"/>
              </a:rPr>
              <a:t>environmental friendly and efficient</a:t>
            </a:r>
            <a:endParaRPr sz="1600">
              <a:solidFill>
                <a:schemeClr val="dk1"/>
              </a:solidFill>
              <a:latin typeface="Century Schoolbook"/>
              <a:ea typeface="Century Schoolbook"/>
              <a:cs typeface="Century Schoolbook"/>
              <a:sym typeface="Century Schoolbook"/>
            </a:endParaRPr>
          </a:p>
          <a:p>
            <a:pPr indent="-330200" lvl="0" marL="457200" marR="0" rtl="0" algn="l">
              <a:spcBef>
                <a:spcPts val="0"/>
              </a:spcBef>
              <a:spcAft>
                <a:spcPts val="0"/>
              </a:spcAft>
              <a:buClr>
                <a:schemeClr val="dk1"/>
              </a:buClr>
              <a:buSzPts val="1600"/>
              <a:buFont typeface="Century Schoolbook"/>
              <a:buChar char="●"/>
            </a:pPr>
            <a:r>
              <a:rPr lang="gl" sz="1600">
                <a:solidFill>
                  <a:schemeClr val="dk1"/>
                </a:solidFill>
                <a:latin typeface="Century Schoolbook"/>
                <a:ea typeface="Century Schoolbook"/>
                <a:cs typeface="Century Schoolbook"/>
                <a:sym typeface="Century Schoolbook"/>
              </a:rPr>
              <a:t>developement and expansion of current capacities</a:t>
            </a:r>
            <a:endParaRPr sz="1600">
              <a:solidFill>
                <a:schemeClr val="dk1"/>
              </a:solidFill>
              <a:latin typeface="Century Schoolbook"/>
              <a:ea typeface="Century Schoolbook"/>
              <a:cs typeface="Century Schoolbook"/>
              <a:sym typeface="Century Schoolbook"/>
            </a:endParaRPr>
          </a:p>
          <a:p>
            <a:pPr indent="-330200" lvl="0" marL="457200" marR="0" rtl="0" algn="l">
              <a:spcBef>
                <a:spcPts val="0"/>
              </a:spcBef>
              <a:spcAft>
                <a:spcPts val="0"/>
              </a:spcAft>
              <a:buClr>
                <a:schemeClr val="dk1"/>
              </a:buClr>
              <a:buSzPts val="1600"/>
              <a:buFont typeface="Century Schoolbook"/>
              <a:buChar char="●"/>
            </a:pPr>
            <a:r>
              <a:rPr lang="gl" sz="1600">
                <a:solidFill>
                  <a:schemeClr val="dk1"/>
                </a:solidFill>
                <a:latin typeface="Century Schoolbook"/>
                <a:ea typeface="Century Schoolbook"/>
                <a:cs typeface="Century Schoolbook"/>
                <a:sym typeface="Century Schoolbook"/>
              </a:rPr>
              <a:t>high safety standards and dependablity of public transport</a:t>
            </a:r>
            <a:endParaRPr sz="1600">
              <a:solidFill>
                <a:schemeClr val="dk1"/>
              </a:solidFill>
              <a:latin typeface="Century Schoolbook"/>
              <a:ea typeface="Century Schoolbook"/>
              <a:cs typeface="Century Schoolbook"/>
              <a:sym typeface="Century Schoolbook"/>
            </a:endParaRPr>
          </a:p>
          <a:p>
            <a:pPr indent="-330200" lvl="0" marL="457200" marR="0" rtl="0" algn="l">
              <a:spcBef>
                <a:spcPts val="0"/>
              </a:spcBef>
              <a:spcAft>
                <a:spcPts val="0"/>
              </a:spcAft>
              <a:buClr>
                <a:schemeClr val="dk1"/>
              </a:buClr>
              <a:buSzPts val="1600"/>
              <a:buFont typeface="Century Schoolbook"/>
              <a:buChar char="●"/>
            </a:pPr>
            <a:r>
              <a:rPr lang="gl" sz="1600">
                <a:solidFill>
                  <a:schemeClr val="dk1"/>
                </a:solidFill>
                <a:latin typeface="Century Schoolbook"/>
                <a:ea typeface="Century Schoolbook"/>
                <a:cs typeface="Century Schoolbook"/>
                <a:sym typeface="Century Schoolbook"/>
              </a:rPr>
              <a:t>9 main traffic corridors</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600">
                <a:solidFill>
                  <a:schemeClr val="dk1"/>
                </a:solidFill>
                <a:latin typeface="Century Schoolbook"/>
                <a:ea typeface="Century Schoolbook"/>
                <a:cs typeface="Century Schoolbook"/>
                <a:sym typeface="Century Schoolbook"/>
              </a:rPr>
              <a:t>       most important routes in the EU</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sp>
        <p:nvSpPr>
          <p:cNvPr id="273" name="Google Shape;273;p34"/>
          <p:cNvSpPr/>
          <p:nvPr/>
        </p:nvSpPr>
        <p:spPr>
          <a:xfrm>
            <a:off x="814725" y="1092050"/>
            <a:ext cx="249300" cy="191700"/>
          </a:xfrm>
          <a:prstGeom prst="notch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4"/>
          <p:cNvSpPr/>
          <p:nvPr/>
        </p:nvSpPr>
        <p:spPr>
          <a:xfrm flipH="1" rot="10800000">
            <a:off x="1063925" y="4322150"/>
            <a:ext cx="269400" cy="191700"/>
          </a:xfrm>
          <a:prstGeom prst="notch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5"/>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European budget</a:t>
            </a:r>
            <a:endParaRPr b="1" sz="2800">
              <a:solidFill>
                <a:srgbClr val="40D9F1"/>
              </a:solidFill>
              <a:latin typeface="Century Schoolbook"/>
              <a:ea typeface="Century Schoolbook"/>
              <a:cs typeface="Century Schoolbook"/>
              <a:sym typeface="Century Schoolbook"/>
            </a:endParaRPr>
          </a:p>
        </p:txBody>
      </p:sp>
      <p:sp>
        <p:nvSpPr>
          <p:cNvPr id="280" name="Google Shape;280;p35"/>
          <p:cNvSpPr txBox="1"/>
          <p:nvPr/>
        </p:nvSpPr>
        <p:spPr>
          <a:xfrm>
            <a:off x="902133" y="654420"/>
            <a:ext cx="7128900" cy="4340100"/>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Costs until 2020 amounted to 600Mrd € according to the EU committee</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Main financing falls to member states</a:t>
            </a:r>
            <a:endParaRPr sz="1800"/>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Co-financing by the EU comes from:</a:t>
            </a:r>
            <a:endParaRPr sz="1800">
              <a:solidFill>
                <a:schemeClr val="dk1"/>
              </a:solidFill>
              <a:latin typeface="Century Schoolbook"/>
              <a:ea typeface="Century Schoolbook"/>
              <a:cs typeface="Century Schoolbook"/>
              <a:sym typeface="Century Schoolbook"/>
            </a:endParaRPr>
          </a:p>
          <a:p>
            <a:pPr indent="-342900" lvl="0" marL="457200" marR="0" rtl="0" algn="l">
              <a:spcBef>
                <a:spcPts val="0"/>
              </a:spcBef>
              <a:spcAft>
                <a:spcPts val="0"/>
              </a:spcAft>
              <a:buClr>
                <a:schemeClr val="dk1"/>
              </a:buClr>
              <a:buSzPts val="1800"/>
              <a:buFont typeface="Century Schoolbook"/>
              <a:buChar char="●"/>
            </a:pPr>
            <a:r>
              <a:rPr lang="gl" sz="1800">
                <a:solidFill>
                  <a:schemeClr val="dk1"/>
                </a:solidFill>
                <a:latin typeface="Century Schoolbook"/>
                <a:ea typeface="Century Schoolbook"/>
                <a:cs typeface="Century Schoolbook"/>
                <a:sym typeface="Century Schoolbook"/>
              </a:rPr>
              <a:t>EU budget line TEN</a:t>
            </a:r>
            <a:endParaRPr sz="1800">
              <a:solidFill>
                <a:schemeClr val="dk1"/>
              </a:solidFill>
              <a:latin typeface="Century Schoolbook"/>
              <a:ea typeface="Century Schoolbook"/>
              <a:cs typeface="Century Schoolbook"/>
              <a:sym typeface="Century Schoolbook"/>
            </a:endParaRPr>
          </a:p>
          <a:p>
            <a:pPr indent="-342900" lvl="0" marL="457200" marR="0" rtl="0" algn="l">
              <a:spcBef>
                <a:spcPts val="0"/>
              </a:spcBef>
              <a:spcAft>
                <a:spcPts val="0"/>
              </a:spcAft>
              <a:buClr>
                <a:schemeClr val="dk1"/>
              </a:buClr>
              <a:buSzPts val="1800"/>
              <a:buFont typeface="Century Schoolbook"/>
              <a:buChar char="●"/>
            </a:pPr>
            <a:r>
              <a:rPr lang="gl" sz="1800">
                <a:solidFill>
                  <a:schemeClr val="dk1"/>
                </a:solidFill>
                <a:latin typeface="Century Schoolbook"/>
                <a:ea typeface="Century Schoolbook"/>
                <a:cs typeface="Century Schoolbook"/>
                <a:sym typeface="Century Schoolbook"/>
              </a:rPr>
              <a:t>EU structural funds (in particular european funds for regional developement)</a:t>
            </a:r>
            <a:endParaRPr sz="1800">
              <a:solidFill>
                <a:schemeClr val="dk1"/>
              </a:solidFill>
              <a:latin typeface="Century Schoolbook"/>
              <a:ea typeface="Century Schoolbook"/>
              <a:cs typeface="Century Schoolbook"/>
              <a:sym typeface="Century Schoolbook"/>
            </a:endParaRPr>
          </a:p>
          <a:p>
            <a:pPr indent="-342900" lvl="0" marL="457200" marR="0" rtl="0" algn="l">
              <a:spcBef>
                <a:spcPts val="0"/>
              </a:spcBef>
              <a:spcAft>
                <a:spcPts val="0"/>
              </a:spcAft>
              <a:buClr>
                <a:schemeClr val="dk1"/>
              </a:buClr>
              <a:buSzPts val="1800"/>
              <a:buFont typeface="Century Schoolbook"/>
              <a:buChar char="●"/>
            </a:pPr>
            <a:r>
              <a:rPr lang="gl" sz="1800">
                <a:solidFill>
                  <a:schemeClr val="dk1"/>
                </a:solidFill>
                <a:latin typeface="Century Schoolbook"/>
                <a:ea typeface="Century Schoolbook"/>
                <a:cs typeface="Century Schoolbook"/>
                <a:sym typeface="Century Schoolbook"/>
              </a:rPr>
              <a:t>Cohesion fonds</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Also international financal institutions who partly finance the project with loans and guarantees:</a:t>
            </a:r>
            <a:endParaRPr sz="1800">
              <a:solidFill>
                <a:schemeClr val="dk1"/>
              </a:solidFill>
              <a:latin typeface="Century Schoolbook"/>
              <a:ea typeface="Century Schoolbook"/>
              <a:cs typeface="Century Schoolbook"/>
              <a:sym typeface="Century Schoolbook"/>
            </a:endParaRPr>
          </a:p>
          <a:p>
            <a:pPr indent="-342900" lvl="0" marL="457200" marR="0" rtl="0" algn="l">
              <a:spcBef>
                <a:spcPts val="0"/>
              </a:spcBef>
              <a:spcAft>
                <a:spcPts val="0"/>
              </a:spcAft>
              <a:buClr>
                <a:schemeClr val="dk1"/>
              </a:buClr>
              <a:buSzPts val="1800"/>
              <a:buFont typeface="Century Schoolbook"/>
              <a:buChar char="●"/>
            </a:pPr>
            <a:r>
              <a:rPr lang="gl" sz="1800">
                <a:solidFill>
                  <a:schemeClr val="dk1"/>
                </a:solidFill>
                <a:latin typeface="Century Schoolbook"/>
                <a:ea typeface="Century Schoolbook"/>
                <a:cs typeface="Century Schoolbook"/>
                <a:sym typeface="Century Schoolbook"/>
              </a:rPr>
              <a:t>European investment bank</a:t>
            </a:r>
            <a:endParaRPr sz="1800">
              <a:solidFill>
                <a:schemeClr val="dk1"/>
              </a:solidFill>
              <a:latin typeface="Century Schoolbook"/>
              <a:ea typeface="Century Schoolbook"/>
              <a:cs typeface="Century Schoolbook"/>
              <a:sym typeface="Century Schoolbook"/>
            </a:endParaRPr>
          </a:p>
          <a:p>
            <a:pPr indent="-342900" lvl="0" marL="457200" marR="0" rtl="0" algn="l">
              <a:spcBef>
                <a:spcPts val="0"/>
              </a:spcBef>
              <a:spcAft>
                <a:spcPts val="0"/>
              </a:spcAft>
              <a:buClr>
                <a:schemeClr val="dk1"/>
              </a:buClr>
              <a:buSzPts val="1800"/>
              <a:buFont typeface="Century Schoolbook"/>
              <a:buChar char="●"/>
            </a:pPr>
            <a:r>
              <a:rPr lang="gl" sz="1800">
                <a:solidFill>
                  <a:schemeClr val="dk1"/>
                </a:solidFill>
                <a:latin typeface="Century Schoolbook"/>
                <a:ea typeface="Century Schoolbook"/>
                <a:cs typeface="Century Schoolbook"/>
                <a:sym typeface="Century Schoolbook"/>
              </a:rPr>
              <a:t>European investment funds</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pic>
        <p:nvPicPr>
          <p:cNvPr id="281" name="Google Shape;281;p35"/>
          <p:cNvPicPr preferRelativeResize="0"/>
          <p:nvPr/>
        </p:nvPicPr>
        <p:blipFill>
          <a:blip r:embed="rId3">
            <a:alphaModFix/>
          </a:blip>
          <a:stretch>
            <a:fillRect/>
          </a:stretch>
        </p:blipFill>
        <p:spPr>
          <a:xfrm>
            <a:off x="6268350" y="995750"/>
            <a:ext cx="2302000" cy="166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36"/>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Corridor 2</a:t>
            </a:r>
            <a:endParaRPr b="1" sz="2800">
              <a:solidFill>
                <a:srgbClr val="40D9F1"/>
              </a:solidFill>
              <a:latin typeface="Century Schoolbook"/>
              <a:ea typeface="Century Schoolbook"/>
              <a:cs typeface="Century Schoolbook"/>
              <a:sym typeface="Century Schoolbook"/>
            </a:endParaRPr>
          </a:p>
        </p:txBody>
      </p:sp>
      <p:sp>
        <p:nvSpPr>
          <p:cNvPr id="287" name="Google Shape;287;p36"/>
          <p:cNvSpPr txBox="1"/>
          <p:nvPr/>
        </p:nvSpPr>
        <p:spPr>
          <a:xfrm>
            <a:off x="902133" y="702345"/>
            <a:ext cx="7128900" cy="4340100"/>
          </a:xfrm>
          <a:prstGeom prst="rect">
            <a:avLst/>
          </a:prstGeom>
          <a:noFill/>
          <a:ln>
            <a:noFill/>
          </a:ln>
        </p:spPr>
        <p:txBody>
          <a:bodyPr anchorCtr="0" anchor="t" bIns="45700" lIns="91425" spcFirstLastPara="1" rIns="91425" wrap="square" tIns="45700">
            <a:noAutofit/>
          </a:bodyPr>
          <a:lstStyle/>
          <a:p>
            <a:pPr indent="-101600" lvl="0" marL="0" marR="0" rtl="0" algn="l">
              <a:spcBef>
                <a:spcPts val="0"/>
              </a:spcBef>
              <a:spcAft>
                <a:spcPts val="0"/>
              </a:spcAft>
              <a:buClr>
                <a:srgbClr val="4B7B8A"/>
              </a:buClr>
              <a:buSzPts val="1600"/>
              <a:buFont typeface="Noto Sans Symbols"/>
              <a:buChar char="▪"/>
            </a:pPr>
            <a:r>
              <a:rPr lang="gl" sz="1600">
                <a:solidFill>
                  <a:schemeClr val="dk1"/>
                </a:solidFill>
                <a:latin typeface="Century Schoolbook"/>
                <a:ea typeface="Century Schoolbook"/>
                <a:cs typeface="Century Schoolbook"/>
                <a:sym typeface="Century Schoolbook"/>
              </a:rPr>
              <a:t>North Sea-Baltics-corridor</a:t>
            </a:r>
            <a:endParaRPr sz="1600">
              <a:solidFill>
                <a:schemeClr val="dk1"/>
              </a:solidFill>
              <a:latin typeface="Century Schoolbook"/>
              <a:ea typeface="Century Schoolbook"/>
              <a:cs typeface="Century Schoolbook"/>
              <a:sym typeface="Century Schoolbook"/>
            </a:endParaRPr>
          </a:p>
          <a:p>
            <a:pPr indent="0" lvl="0" marL="457200" marR="0" rtl="0" algn="l">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rgbClr val="608C9A"/>
              </a:buClr>
              <a:buSzPts val="1600"/>
              <a:buFont typeface="Century Schoolbook"/>
              <a:buChar char="▪"/>
            </a:pPr>
            <a:r>
              <a:rPr lang="gl" sz="1600">
                <a:solidFill>
                  <a:schemeClr val="dk1"/>
                </a:solidFill>
                <a:latin typeface="Century Schoolbook"/>
                <a:ea typeface="Century Schoolbook"/>
                <a:cs typeface="Century Schoolbook"/>
                <a:sym typeface="Century Schoolbook"/>
              </a:rPr>
              <a:t>Our region is situated at the Corridor 2</a:t>
            </a:r>
            <a:endParaRPr sz="1600">
              <a:solidFill>
                <a:schemeClr val="dk1"/>
              </a:solidFill>
              <a:latin typeface="Century Schoolbook"/>
              <a:ea typeface="Century Schoolbook"/>
              <a:cs typeface="Century Schoolbook"/>
              <a:sym typeface="Century Schoolbook"/>
            </a:endParaRPr>
          </a:p>
          <a:p>
            <a:pPr indent="0" lvl="0" marL="457200" marR="0" rtl="0" algn="l">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rgbClr val="608C9A"/>
              </a:buClr>
              <a:buSzPts val="1600"/>
              <a:buFont typeface="Century Schoolbook"/>
              <a:buChar char="▪"/>
            </a:pPr>
            <a:r>
              <a:rPr lang="gl" sz="1600">
                <a:solidFill>
                  <a:schemeClr val="dk1"/>
                </a:solidFill>
                <a:latin typeface="Century Schoolbook"/>
                <a:ea typeface="Century Schoolbook"/>
                <a:cs typeface="Century Schoolbook"/>
                <a:sym typeface="Century Schoolbook"/>
              </a:rPr>
              <a:t>Length: 3200km, connects 8 european capitals:</a:t>
            </a:r>
            <a:endParaRPr sz="1600">
              <a:solidFill>
                <a:schemeClr val="dk1"/>
              </a:solidFill>
              <a:latin typeface="Century Schoolbook"/>
              <a:ea typeface="Century Schoolbook"/>
              <a:cs typeface="Century Schoolbook"/>
              <a:sym typeface="Century Schoolbook"/>
            </a:endParaRPr>
          </a:p>
          <a:p>
            <a:pPr indent="-330200" lvl="0" marL="457200" marR="0" rtl="0" algn="l">
              <a:spcBef>
                <a:spcPts val="0"/>
              </a:spcBef>
              <a:spcAft>
                <a:spcPts val="0"/>
              </a:spcAft>
              <a:buClr>
                <a:schemeClr val="dk1"/>
              </a:buClr>
              <a:buSzPts val="1600"/>
              <a:buFont typeface="Century Schoolbook"/>
              <a:buChar char="●"/>
            </a:pPr>
            <a:r>
              <a:rPr lang="gl" sz="1600">
                <a:solidFill>
                  <a:schemeClr val="dk1"/>
                </a:solidFill>
                <a:latin typeface="Century Schoolbook"/>
                <a:ea typeface="Century Schoolbook"/>
                <a:cs typeface="Century Schoolbook"/>
                <a:sym typeface="Century Schoolbook"/>
              </a:rPr>
              <a:t>Amsterdam, Berlin, Vilnius, Tallinn, Brussels, Warsaw, Riga, Helsinki</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rgbClr val="4B7B8A"/>
              </a:buClr>
              <a:buSzPts val="1600"/>
              <a:buFont typeface="Noto Sans Symbols"/>
              <a:buChar char="▪"/>
            </a:pPr>
            <a:r>
              <a:rPr lang="gl" sz="1600">
                <a:solidFill>
                  <a:schemeClr val="dk1"/>
                </a:solidFill>
                <a:latin typeface="Century Schoolbook"/>
                <a:ea typeface="Century Schoolbook"/>
                <a:cs typeface="Century Schoolbook"/>
                <a:sym typeface="Century Schoolbook"/>
              </a:rPr>
              <a:t>Involves 16 airports, 33 harbours and 17 rail terminals</a:t>
            </a:r>
            <a:endParaRPr sz="1600">
              <a:solidFill>
                <a:schemeClr val="dk1"/>
              </a:solidFill>
              <a:latin typeface="Century Schoolbook"/>
              <a:ea typeface="Century Schoolbook"/>
              <a:cs typeface="Century Schoolbook"/>
              <a:sym typeface="Century Schoolbook"/>
            </a:endParaRPr>
          </a:p>
          <a:p>
            <a:pPr indent="0" lvl="0" marL="457200" marR="0" rtl="0" algn="l">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rgbClr val="4B7B8A"/>
              </a:buClr>
              <a:buSzPts val="1600"/>
              <a:buFont typeface="Noto Sans Symbols"/>
              <a:buChar char="▪"/>
            </a:pPr>
            <a:r>
              <a:rPr lang="gl" sz="1600">
                <a:solidFill>
                  <a:schemeClr val="dk1"/>
                </a:solidFill>
                <a:latin typeface="Century Schoolbook"/>
                <a:ea typeface="Century Schoolbook"/>
                <a:cs typeface="Century Schoolbook"/>
                <a:sym typeface="Century Schoolbook"/>
              </a:rPr>
              <a:t>The dutch and german sections of the corridor constitute the fundamental infrastructure for 5 out of the 10 biggest cargoports(Antwerp, Rotterdam, Amsterdam, Bremerhaven, Hamburg)</a:t>
            </a:r>
            <a:endParaRPr sz="1600"/>
          </a:p>
          <a:p>
            <a:pPr indent="0" lvl="0" marL="0" marR="0" rtl="0" algn="l">
              <a:spcBef>
                <a:spcPts val="0"/>
              </a:spcBef>
              <a:spcAft>
                <a:spcPts val="0"/>
              </a:spcAft>
              <a:buClr>
                <a:srgbClr val="4B7B8A"/>
              </a:buClr>
              <a:buSzPts val="2460"/>
              <a:buFont typeface="Noto Sans Symbols"/>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rgbClr val="4B7B8A"/>
              </a:buClr>
              <a:buSzPts val="1600"/>
              <a:buFont typeface="Noto Sans Symbols"/>
              <a:buChar char="▪"/>
            </a:pPr>
            <a:r>
              <a:rPr lang="gl" sz="1600">
                <a:solidFill>
                  <a:schemeClr val="dk1"/>
                </a:solidFill>
                <a:latin typeface="Century Schoolbook"/>
                <a:ea typeface="Century Schoolbook"/>
                <a:cs typeface="Century Schoolbook"/>
                <a:sym typeface="Century Schoolbook"/>
              </a:rPr>
              <a:t>our region is an important transport hub in between the eastern sections of the corridor</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pic>
        <p:nvPicPr>
          <p:cNvPr id="288" name="Google Shape;288;p36"/>
          <p:cNvPicPr preferRelativeResize="0"/>
          <p:nvPr/>
        </p:nvPicPr>
        <p:blipFill>
          <a:blip r:embed="rId3">
            <a:alphaModFix/>
          </a:blip>
          <a:stretch>
            <a:fillRect/>
          </a:stretch>
        </p:blipFill>
        <p:spPr>
          <a:xfrm>
            <a:off x="5794718" y="54700"/>
            <a:ext cx="2774200" cy="1871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37"/>
          <p:cNvSpPr txBox="1"/>
          <p:nvPr/>
        </p:nvSpPr>
        <p:spPr>
          <a:xfrm>
            <a:off x="611560" y="303499"/>
            <a:ext cx="4032300" cy="4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3200">
                <a:solidFill>
                  <a:srgbClr val="40D9F1"/>
                </a:solidFill>
                <a:latin typeface="Century Schoolbook"/>
                <a:ea typeface="Century Schoolbook"/>
                <a:cs typeface="Century Schoolbook"/>
                <a:sym typeface="Century Schoolbook"/>
              </a:rPr>
              <a:t>Sources</a:t>
            </a:r>
            <a:endParaRPr b="1" sz="3200">
              <a:solidFill>
                <a:srgbClr val="40D9F1"/>
              </a:solidFill>
              <a:latin typeface="Century Schoolbook"/>
              <a:ea typeface="Century Schoolbook"/>
              <a:cs typeface="Century Schoolbook"/>
              <a:sym typeface="Century Schoolbook"/>
            </a:endParaRPr>
          </a:p>
        </p:txBody>
      </p:sp>
      <p:sp>
        <p:nvSpPr>
          <p:cNvPr id="294" name="Google Shape;294;p37"/>
          <p:cNvSpPr txBox="1"/>
          <p:nvPr/>
        </p:nvSpPr>
        <p:spPr>
          <a:xfrm>
            <a:off x="683568" y="1329612"/>
            <a:ext cx="7776900" cy="17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 European budget:</a:t>
            </a:r>
            <a:endParaRPr/>
          </a:p>
          <a:p>
            <a:pPr indent="0" lvl="0" marL="0" marR="0" rtl="0" algn="l">
              <a:spcBef>
                <a:spcPts val="0"/>
              </a:spcBef>
              <a:spcAft>
                <a:spcPts val="0"/>
              </a:spcAft>
              <a:buNone/>
            </a:pPr>
            <a:r>
              <a:rPr lang="gl" sz="1800">
                <a:solidFill>
                  <a:srgbClr val="49CFE1"/>
                </a:solidFill>
                <a:latin typeface="Century Schoolbook"/>
                <a:ea typeface="Century Schoolbook"/>
                <a:cs typeface="Century Schoolbook"/>
                <a:sym typeface="Century Schoolbook"/>
              </a:rPr>
              <a:t>https://de.wikipedia.org/wiki/Transeurop%C3%A4ische_Netze</a:t>
            </a:r>
            <a:endParaRPr sz="1800">
              <a:solidFill>
                <a:srgbClr val="49CFE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 TEN-T and Corridor 2:</a:t>
            </a:r>
            <a:endParaRPr/>
          </a:p>
          <a:p>
            <a:pPr indent="0" lvl="0" marL="0" marR="0" rtl="0" algn="l">
              <a:spcBef>
                <a:spcPts val="0"/>
              </a:spcBef>
              <a:spcAft>
                <a:spcPts val="0"/>
              </a:spcAft>
              <a:buNone/>
            </a:pPr>
            <a:r>
              <a:rPr lang="gl" sz="1800">
                <a:solidFill>
                  <a:srgbClr val="49CFE1"/>
                </a:solidFill>
                <a:latin typeface="Century Schoolbook"/>
                <a:ea typeface="Century Schoolbook"/>
                <a:cs typeface="Century Schoolbook"/>
                <a:sym typeface="Century Schoolbook"/>
              </a:rPr>
              <a:t>https://www.euregio.eu/de/project/ten-t-corridor-2</a:t>
            </a:r>
            <a:endParaRPr sz="1800">
              <a:solidFill>
                <a:srgbClr val="49CFE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pic>
        <p:nvPicPr>
          <p:cNvPr id="295" name="Google Shape;295;p37"/>
          <p:cNvPicPr preferRelativeResize="0"/>
          <p:nvPr/>
        </p:nvPicPr>
        <p:blipFill>
          <a:blip r:embed="rId3">
            <a:alphaModFix/>
          </a:blip>
          <a:stretch>
            <a:fillRect/>
          </a:stretch>
        </p:blipFill>
        <p:spPr>
          <a:xfrm>
            <a:off x="2577350" y="3117162"/>
            <a:ext cx="3286889" cy="177808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sp>
        <p:nvSpPr>
          <p:cNvPr id="300" name="Google Shape;300;p38"/>
          <p:cNvSpPr txBox="1"/>
          <p:nvPr>
            <p:ph type="ctrTitle"/>
          </p:nvPr>
        </p:nvSpPr>
        <p:spPr>
          <a:xfrm>
            <a:off x="3129450" y="-561075"/>
            <a:ext cx="6172200" cy="14208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gl" sz="4800">
                <a:solidFill>
                  <a:srgbClr val="40D9F1"/>
                </a:solidFill>
              </a:rPr>
              <a:t>Transport</a:t>
            </a:r>
            <a:endParaRPr sz="4800">
              <a:solidFill>
                <a:srgbClr val="40D9F1"/>
              </a:solidFill>
            </a:endParaRPr>
          </a:p>
        </p:txBody>
      </p:sp>
      <p:sp>
        <p:nvSpPr>
          <p:cNvPr id="301" name="Google Shape;301;p38"/>
          <p:cNvSpPr txBox="1"/>
          <p:nvPr>
            <p:ph idx="1" type="subTitle"/>
          </p:nvPr>
        </p:nvSpPr>
        <p:spPr>
          <a:xfrm>
            <a:off x="2269200" y="1034550"/>
            <a:ext cx="4605600" cy="36126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gl" sz="2400"/>
              <a:t> </a:t>
            </a:r>
            <a:endParaRPr sz="2400"/>
          </a:p>
          <a:p>
            <a:pPr indent="0" lvl="0" marL="0" rtl="0" algn="l">
              <a:spcBef>
                <a:spcPts val="600"/>
              </a:spcBef>
              <a:spcAft>
                <a:spcPts val="0"/>
              </a:spcAft>
              <a:buNone/>
            </a:pPr>
            <a:r>
              <a:rPr lang="gl" sz="2400"/>
              <a:t>                                  </a:t>
            </a:r>
            <a:r>
              <a:rPr lang="gl" sz="2400">
                <a:solidFill>
                  <a:srgbClr val="FF0066"/>
                </a:solidFill>
              </a:rPr>
              <a:t>R</a:t>
            </a:r>
            <a:endParaRPr sz="2400">
              <a:solidFill>
                <a:srgbClr val="FF0066"/>
              </a:solidFill>
            </a:endParaRPr>
          </a:p>
          <a:p>
            <a:pPr indent="0" lvl="0" marL="0" rtl="0" algn="l">
              <a:spcBef>
                <a:spcPts val="600"/>
              </a:spcBef>
              <a:spcAft>
                <a:spcPts val="0"/>
              </a:spcAft>
              <a:buNone/>
            </a:pPr>
            <a:r>
              <a:rPr lang="gl" sz="2400">
                <a:solidFill>
                  <a:srgbClr val="7EE5F6"/>
                </a:solidFill>
              </a:rPr>
              <a:t>L </a:t>
            </a:r>
            <a:r>
              <a:rPr lang="gl" sz="2400"/>
              <a:t>                                      </a:t>
            </a:r>
            <a:r>
              <a:rPr lang="gl" sz="2400">
                <a:solidFill>
                  <a:srgbClr val="FF3399"/>
                </a:solidFill>
              </a:rPr>
              <a:t>E</a:t>
            </a:r>
            <a:r>
              <a:rPr lang="gl" sz="2400"/>
              <a:t>                </a:t>
            </a:r>
            <a:endParaRPr sz="2400"/>
          </a:p>
          <a:p>
            <a:pPr indent="0" lvl="0" marL="0" rtl="0" algn="l">
              <a:spcBef>
                <a:spcPts val="600"/>
              </a:spcBef>
              <a:spcAft>
                <a:spcPts val="0"/>
              </a:spcAft>
              <a:buNone/>
            </a:pPr>
            <a:r>
              <a:rPr lang="gl" sz="2400"/>
              <a:t>						   </a:t>
            </a:r>
            <a:r>
              <a:rPr lang="gl" sz="2400">
                <a:solidFill>
                  <a:srgbClr val="FF66CC"/>
                </a:solidFill>
              </a:rPr>
              <a:t>U</a:t>
            </a:r>
            <a:r>
              <a:rPr lang="gl" sz="2400"/>
              <a:t>		</a:t>
            </a:r>
            <a:endParaRPr sz="2400"/>
          </a:p>
          <a:p>
            <a:pPr indent="0" lvl="0" marL="0" rtl="0" algn="l">
              <a:spcBef>
                <a:spcPts val="600"/>
              </a:spcBef>
              <a:spcAft>
                <a:spcPts val="0"/>
              </a:spcAft>
              <a:buNone/>
            </a:pPr>
            <a:r>
              <a:rPr lang="gl" sz="2400"/>
              <a:t>       </a:t>
            </a:r>
            <a:r>
              <a:rPr lang="gl" sz="2400">
                <a:solidFill>
                  <a:srgbClr val="99CCFF"/>
                </a:solidFill>
              </a:rPr>
              <a:t>A</a:t>
            </a:r>
            <a:r>
              <a:rPr lang="gl" sz="2400"/>
              <a:t>							</a:t>
            </a:r>
            <a:r>
              <a:rPr lang="gl" sz="2400">
                <a:solidFill>
                  <a:srgbClr val="D60093"/>
                </a:solidFill>
              </a:rPr>
              <a:t>N</a:t>
            </a:r>
            <a:r>
              <a:rPr lang="gl" sz="2400"/>
              <a:t>	</a:t>
            </a:r>
            <a:endParaRPr sz="2400"/>
          </a:p>
          <a:p>
            <a:pPr indent="0" lvl="0" marL="914400" rtl="0" algn="l">
              <a:spcBef>
                <a:spcPts val="600"/>
              </a:spcBef>
              <a:spcAft>
                <a:spcPts val="0"/>
              </a:spcAft>
              <a:buNone/>
            </a:pPr>
            <a:r>
              <a:rPr lang="gl" sz="2400"/>
              <a:t>				    </a:t>
            </a:r>
            <a:r>
              <a:rPr lang="gl" sz="2400">
                <a:solidFill>
                  <a:srgbClr val="FFC5FF"/>
                </a:solidFill>
              </a:rPr>
              <a:t>I</a:t>
            </a:r>
            <a:r>
              <a:rPr lang="gl" sz="2400"/>
              <a:t>	</a:t>
            </a:r>
            <a:endParaRPr sz="2400"/>
          </a:p>
          <a:p>
            <a:pPr indent="0" lvl="0" marL="0" rtl="0" algn="l">
              <a:spcBef>
                <a:spcPts val="600"/>
              </a:spcBef>
              <a:spcAft>
                <a:spcPts val="0"/>
              </a:spcAft>
              <a:buNone/>
            </a:pPr>
            <a:r>
              <a:rPr lang="gl" sz="2400"/>
              <a:t>								</a:t>
            </a:r>
            <a:r>
              <a:rPr lang="gl" sz="2400">
                <a:solidFill>
                  <a:srgbClr val="FFDDDD"/>
                </a:solidFill>
              </a:rPr>
              <a:t>O</a:t>
            </a:r>
            <a:endParaRPr sz="2400">
              <a:solidFill>
                <a:srgbClr val="FFDDDD"/>
              </a:solidFill>
            </a:endParaRPr>
          </a:p>
          <a:p>
            <a:pPr indent="0" lvl="0" marL="0" rtl="0" algn="l">
              <a:spcBef>
                <a:spcPts val="600"/>
              </a:spcBef>
              <a:spcAft>
                <a:spcPts val="0"/>
              </a:spcAft>
              <a:buNone/>
            </a:pPr>
            <a:r>
              <a:rPr lang="gl" sz="2400"/>
              <a:t>							</a:t>
            </a:r>
            <a:r>
              <a:rPr lang="gl" sz="2400">
                <a:solidFill>
                  <a:srgbClr val="FF0066"/>
                </a:solidFill>
              </a:rPr>
              <a:t>N</a:t>
            </a:r>
            <a:r>
              <a:rPr lang="gl" sz="2400"/>
              <a:t>	</a:t>
            </a:r>
            <a:endParaRPr sz="2400"/>
          </a:p>
          <a:p>
            <a:pPr indent="0" lvl="0" marL="0" rtl="0" algn="l">
              <a:spcBef>
                <a:spcPts val="600"/>
              </a:spcBef>
              <a:spcAft>
                <a:spcPts val="0"/>
              </a:spcAft>
              <a:buNone/>
            </a:pPr>
            <a:r>
              <a:rPr lang="gl" sz="2400"/>
              <a:t>								</a:t>
            </a:r>
            <a:endParaRPr sz="2400"/>
          </a:p>
        </p:txBody>
      </p:sp>
      <p:sp>
        <p:nvSpPr>
          <p:cNvPr id="302" name="Google Shape;302;p38"/>
          <p:cNvSpPr txBox="1"/>
          <p:nvPr/>
        </p:nvSpPr>
        <p:spPr>
          <a:xfrm>
            <a:off x="7246200" y="460075"/>
            <a:ext cx="1638900" cy="115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gl">
                <a:latin typeface="Century Schoolbook"/>
                <a:ea typeface="Century Schoolbook"/>
                <a:cs typeface="Century Schoolbook"/>
                <a:sym typeface="Century Schoolbook"/>
              </a:rPr>
              <a:t>Charlotte Pose</a:t>
            </a:r>
            <a:endParaRPr b="1">
              <a:latin typeface="Century Schoolbook"/>
              <a:ea typeface="Century Schoolbook"/>
              <a:cs typeface="Century Schoolbook"/>
              <a:sym typeface="Century Schoolbook"/>
            </a:endParaRPr>
          </a:p>
          <a:p>
            <a:pPr indent="0" lvl="0" marL="0" rtl="0" algn="l">
              <a:spcBef>
                <a:spcPts val="0"/>
              </a:spcBef>
              <a:spcAft>
                <a:spcPts val="0"/>
              </a:spcAft>
              <a:buNone/>
            </a:pPr>
            <a:r>
              <a:rPr lang="gl">
                <a:latin typeface="Century Schoolbook"/>
                <a:ea typeface="Century Schoolbook"/>
                <a:cs typeface="Century Schoolbook"/>
                <a:sym typeface="Century Schoolbook"/>
              </a:rPr>
              <a:t>La Salle Saint- Charles(La Réunion)</a:t>
            </a:r>
            <a:endParaRPr>
              <a:latin typeface="Century Schoolbook"/>
              <a:ea typeface="Century Schoolbook"/>
              <a:cs typeface="Century Schoolbook"/>
              <a:sym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Google Shape;307;p39"/>
          <p:cNvSpPr txBox="1"/>
          <p:nvPr/>
        </p:nvSpPr>
        <p:spPr>
          <a:xfrm>
            <a:off x="592385" y="14376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Road network</a:t>
            </a:r>
            <a:endParaRPr b="1" sz="2800">
              <a:solidFill>
                <a:srgbClr val="40D9F1"/>
              </a:solidFill>
              <a:latin typeface="Century Schoolbook"/>
              <a:ea typeface="Century Schoolbook"/>
              <a:cs typeface="Century Schoolbook"/>
              <a:sym typeface="Century Schoolbook"/>
            </a:endParaRPr>
          </a:p>
        </p:txBody>
      </p:sp>
      <p:sp>
        <p:nvSpPr>
          <p:cNvPr id="308" name="Google Shape;308;p39"/>
          <p:cNvSpPr txBox="1"/>
          <p:nvPr/>
        </p:nvSpPr>
        <p:spPr>
          <a:xfrm>
            <a:off x="882983" y="803395"/>
            <a:ext cx="7128900" cy="4340100"/>
          </a:xfrm>
          <a:prstGeom prst="rect">
            <a:avLst/>
          </a:prstGeom>
          <a:noFill/>
          <a:ln>
            <a:noFill/>
          </a:ln>
        </p:spPr>
        <p:txBody>
          <a:bodyPr anchorCtr="0" anchor="t" bIns="45700" lIns="91425" spcFirstLastPara="1" rIns="91425" wrap="square" tIns="45700">
            <a:noAutofit/>
          </a:bodyPr>
          <a:lstStyle/>
          <a:p>
            <a:pPr indent="-95250" lvl="0" marL="0" marR="0" rtl="0" algn="l">
              <a:spcBef>
                <a:spcPts val="0"/>
              </a:spcBef>
              <a:spcAft>
                <a:spcPts val="0"/>
              </a:spcAft>
              <a:buClr>
                <a:srgbClr val="4B7B8A"/>
              </a:buClr>
              <a:buSzPts val="1500"/>
              <a:buFont typeface="Noto Sans Symbols"/>
              <a:buChar char="▪"/>
            </a:pPr>
            <a:r>
              <a:rPr lang="gl" sz="1500">
                <a:solidFill>
                  <a:schemeClr val="dk1"/>
                </a:solidFill>
                <a:latin typeface="Century Schoolbook"/>
                <a:ea typeface="Century Schoolbook"/>
                <a:cs typeface="Century Schoolbook"/>
                <a:sym typeface="Century Schoolbook"/>
              </a:rPr>
              <a:t>Good quality road network, several national roads make it easy to go around the island:</a:t>
            </a:r>
            <a:endParaRPr sz="1500">
              <a:solidFill>
                <a:schemeClr val="dk1"/>
              </a:solidFill>
              <a:latin typeface="Century Schoolbook"/>
              <a:ea typeface="Century Schoolbook"/>
              <a:cs typeface="Century Schoolbook"/>
              <a:sym typeface="Century Schoolbook"/>
            </a:endParaRPr>
          </a:p>
          <a:p>
            <a:pPr indent="-323850" lvl="0" marL="457200" marR="0" rtl="0" algn="l">
              <a:spcBef>
                <a:spcPts val="0"/>
              </a:spcBef>
              <a:spcAft>
                <a:spcPts val="0"/>
              </a:spcAft>
              <a:buClr>
                <a:schemeClr val="dk1"/>
              </a:buClr>
              <a:buSzPts val="1500"/>
              <a:buFont typeface="Century Schoolbook"/>
              <a:buChar char="●"/>
            </a:pPr>
            <a:r>
              <a:rPr lang="gl" sz="1500">
                <a:solidFill>
                  <a:schemeClr val="dk1"/>
                </a:solidFill>
                <a:latin typeface="Century Schoolbook"/>
                <a:ea typeface="Century Schoolbook"/>
                <a:cs typeface="Century Schoolbook"/>
                <a:sym typeface="Century Schoolbook"/>
              </a:rPr>
              <a:t>The RN 1 between Saint-Denis and Saint-Pierre passing through the west</a:t>
            </a:r>
            <a:endParaRPr sz="1500">
              <a:solidFill>
                <a:schemeClr val="dk1"/>
              </a:solidFill>
              <a:latin typeface="Century Schoolbook"/>
              <a:ea typeface="Century Schoolbook"/>
              <a:cs typeface="Century Schoolbook"/>
              <a:sym typeface="Century Schoolbook"/>
            </a:endParaRPr>
          </a:p>
          <a:p>
            <a:pPr indent="-323850" lvl="0" marL="457200" marR="0" rtl="0" algn="l">
              <a:spcBef>
                <a:spcPts val="0"/>
              </a:spcBef>
              <a:spcAft>
                <a:spcPts val="0"/>
              </a:spcAft>
              <a:buClr>
                <a:schemeClr val="dk1"/>
              </a:buClr>
              <a:buSzPts val="1500"/>
              <a:buFont typeface="Century Schoolbook"/>
              <a:buChar char="●"/>
            </a:pPr>
            <a:r>
              <a:rPr lang="gl" sz="1500">
                <a:solidFill>
                  <a:schemeClr val="dk1"/>
                </a:solidFill>
                <a:latin typeface="Century Schoolbook"/>
                <a:ea typeface="Century Schoolbook"/>
                <a:cs typeface="Century Schoolbook"/>
                <a:sym typeface="Century Schoolbook"/>
              </a:rPr>
              <a:t>The RN 2 between Saint-Denis and Saint-Pierre passing through the east</a:t>
            </a:r>
            <a:endParaRPr sz="1500">
              <a:solidFill>
                <a:schemeClr val="dk1"/>
              </a:solidFill>
              <a:latin typeface="Century Schoolbook"/>
              <a:ea typeface="Century Schoolbook"/>
              <a:cs typeface="Century Schoolbook"/>
              <a:sym typeface="Century Schoolbook"/>
            </a:endParaRPr>
          </a:p>
          <a:p>
            <a:pPr indent="-323850" lvl="0" marL="457200" marR="0" rtl="0" algn="l">
              <a:spcBef>
                <a:spcPts val="0"/>
              </a:spcBef>
              <a:spcAft>
                <a:spcPts val="0"/>
              </a:spcAft>
              <a:buClr>
                <a:schemeClr val="dk1"/>
              </a:buClr>
              <a:buSzPts val="1500"/>
              <a:buFont typeface="Century Schoolbook"/>
              <a:buChar char="●"/>
            </a:pPr>
            <a:r>
              <a:rPr lang="gl" sz="1500">
                <a:solidFill>
                  <a:schemeClr val="dk1"/>
                </a:solidFill>
                <a:latin typeface="Century Schoolbook"/>
                <a:ea typeface="Century Schoolbook"/>
                <a:cs typeface="Century Schoolbook"/>
                <a:sym typeface="Century Schoolbook"/>
              </a:rPr>
              <a:t>The RN 3 between Saint-Benoît and Saint-Pierre which constitutes the only transversal route of the island via the Hautes Plaines</a:t>
            </a:r>
            <a:endParaRPr sz="1500">
              <a:solidFill>
                <a:schemeClr val="dk1"/>
              </a:solidFill>
              <a:latin typeface="Century Schoolbook"/>
              <a:ea typeface="Century Schoolbook"/>
              <a:cs typeface="Century Schoolbook"/>
              <a:sym typeface="Century Schoolbook"/>
            </a:endParaRPr>
          </a:p>
          <a:p>
            <a:pPr indent="-323850" lvl="0" marL="457200" marR="0" rtl="0" algn="l">
              <a:spcBef>
                <a:spcPts val="0"/>
              </a:spcBef>
              <a:spcAft>
                <a:spcPts val="0"/>
              </a:spcAft>
              <a:buClr>
                <a:schemeClr val="dk1"/>
              </a:buClr>
              <a:buSzPts val="1500"/>
              <a:buFont typeface="Century Schoolbook"/>
              <a:buChar char="●"/>
            </a:pPr>
            <a:r>
              <a:rPr lang="gl" sz="1500">
                <a:solidFill>
                  <a:schemeClr val="dk1"/>
                </a:solidFill>
                <a:latin typeface="Century Schoolbook"/>
                <a:ea typeface="Century Schoolbook"/>
                <a:cs typeface="Century Schoolbook"/>
                <a:sym typeface="Century Schoolbook"/>
              </a:rPr>
              <a:t>The RN 5 between Saint-Louis and Cilaos is the only road access to the Cirque de Cilaos</a:t>
            </a:r>
            <a:endParaRPr sz="1500">
              <a:solidFill>
                <a:schemeClr val="dk1"/>
              </a:solidFill>
              <a:latin typeface="Century Schoolbook"/>
              <a:ea typeface="Century Schoolbook"/>
              <a:cs typeface="Century Schoolbook"/>
              <a:sym typeface="Century Schoolbook"/>
            </a:endParaRPr>
          </a:p>
          <a:p>
            <a:pPr indent="0" lvl="0" marL="457200" marR="0" rtl="0" algn="l">
              <a:spcBef>
                <a:spcPts val="0"/>
              </a:spcBef>
              <a:spcAft>
                <a:spcPts val="0"/>
              </a:spcAft>
              <a:buNone/>
            </a:pPr>
            <a:r>
              <a:rPr lang="gl" sz="1500">
                <a:solidFill>
                  <a:schemeClr val="dk1"/>
                </a:solidFill>
                <a:latin typeface="Century Schoolbook"/>
                <a:ea typeface="Century Schoolbook"/>
                <a:cs typeface="Century Schoolbook"/>
                <a:sym typeface="Century Schoolbook"/>
              </a:rPr>
              <a:t>The mountain topography of the island strongly constrains movement</a:t>
            </a:r>
            <a:endParaRPr sz="1500">
              <a:solidFill>
                <a:schemeClr val="dk1"/>
              </a:solidFill>
              <a:latin typeface="Century Schoolbook"/>
              <a:ea typeface="Century Schoolbook"/>
              <a:cs typeface="Century Schoolbook"/>
              <a:sym typeface="Century Schoolbook"/>
            </a:endParaRPr>
          </a:p>
          <a:p>
            <a:pPr indent="0" lvl="0" marL="457200" marR="0" rtl="0" algn="l">
              <a:spcBef>
                <a:spcPts val="0"/>
              </a:spcBef>
              <a:spcAft>
                <a:spcPts val="0"/>
              </a:spcAft>
              <a:buNone/>
            </a:pPr>
            <a:r>
              <a:rPr lang="gl" sz="1500">
                <a:solidFill>
                  <a:schemeClr val="dk1"/>
                </a:solidFill>
                <a:latin typeface="Century Schoolbook"/>
                <a:ea typeface="Century Schoolbook"/>
                <a:cs typeface="Century Schoolbook"/>
                <a:sym typeface="Century Schoolbook"/>
              </a:rPr>
              <a:t>The numerous rivers and ravines require the construction of work of art or to avoid them to make many turns</a:t>
            </a:r>
            <a:endParaRPr sz="1500">
              <a:solidFill>
                <a:schemeClr val="dk1"/>
              </a:solidFill>
              <a:latin typeface="Century Schoolbook"/>
              <a:ea typeface="Century Schoolbook"/>
              <a:cs typeface="Century Schoolbook"/>
              <a:sym typeface="Century Schoolbook"/>
            </a:endParaRPr>
          </a:p>
          <a:p>
            <a:pPr indent="-323850" lvl="0" marL="457200" marR="0" rtl="0" algn="l">
              <a:spcBef>
                <a:spcPts val="0"/>
              </a:spcBef>
              <a:spcAft>
                <a:spcPts val="0"/>
              </a:spcAft>
              <a:buClr>
                <a:schemeClr val="dk1"/>
              </a:buClr>
              <a:buSzPts val="1500"/>
              <a:buFont typeface="Century Schoolbook"/>
              <a:buChar char="●"/>
            </a:pPr>
            <a:r>
              <a:rPr lang="gl" sz="1500">
                <a:solidFill>
                  <a:schemeClr val="dk1"/>
                </a:solidFill>
                <a:latin typeface="Century Schoolbook"/>
                <a:ea typeface="Century Schoolbook"/>
                <a:cs typeface="Century Schoolbook"/>
                <a:sym typeface="Century Schoolbook"/>
              </a:rPr>
              <a:t>On the RN 1 between Saint-Denis and Possession the risk of rock falls and cyclonic swell cause many tipping to see the total closure of the road</a:t>
            </a:r>
            <a:endParaRPr sz="1500">
              <a:solidFill>
                <a:schemeClr val="dk1"/>
              </a:solidFill>
              <a:latin typeface="Century Schoolbook"/>
              <a:ea typeface="Century Schoolbook"/>
              <a:cs typeface="Century Schoolbook"/>
              <a:sym typeface="Century Schoolbook"/>
            </a:endParaRPr>
          </a:p>
          <a:p>
            <a:pPr indent="-323850" lvl="0" marL="457200" marR="0" rtl="0" algn="l">
              <a:spcBef>
                <a:spcPts val="0"/>
              </a:spcBef>
              <a:spcAft>
                <a:spcPts val="0"/>
              </a:spcAft>
              <a:buClr>
                <a:schemeClr val="dk1"/>
              </a:buClr>
              <a:buSzPts val="1500"/>
              <a:buFont typeface="Century Schoolbook"/>
              <a:buChar char="●"/>
            </a:pPr>
            <a:r>
              <a:rPr lang="gl" sz="1500">
                <a:solidFill>
                  <a:schemeClr val="dk1"/>
                </a:solidFill>
                <a:latin typeface="Century Schoolbook"/>
                <a:ea typeface="Century Schoolbook"/>
                <a:cs typeface="Century Schoolbook"/>
                <a:sym typeface="Century Schoolbook"/>
              </a:rPr>
              <a:t>The National Road 2 is regularly cut by lava flows from the Piton de la Fournaise</a:t>
            </a:r>
            <a:endParaRPr sz="15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40"/>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Project “Littoral Road(NRL)</a:t>
            </a:r>
            <a:endParaRPr b="1" sz="2800">
              <a:solidFill>
                <a:srgbClr val="40D9F1"/>
              </a:solidFill>
              <a:latin typeface="Century Schoolbook"/>
              <a:ea typeface="Century Schoolbook"/>
              <a:cs typeface="Century Schoolbook"/>
              <a:sym typeface="Century Schoolbook"/>
            </a:endParaRPr>
          </a:p>
        </p:txBody>
      </p:sp>
      <p:sp>
        <p:nvSpPr>
          <p:cNvPr id="314" name="Google Shape;314;p40"/>
          <p:cNvSpPr txBox="1"/>
          <p:nvPr/>
        </p:nvSpPr>
        <p:spPr>
          <a:xfrm>
            <a:off x="902133" y="654420"/>
            <a:ext cx="7128900" cy="4340100"/>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Is a fast track being built at Reunion Island</a:t>
            </a:r>
            <a:endParaRPr sz="1800">
              <a:solidFill>
                <a:schemeClr val="dk1"/>
              </a:solidFill>
              <a:latin typeface="Century Schoolbook"/>
              <a:ea typeface="Century Schoolbook"/>
              <a:cs typeface="Century Schoolbook"/>
              <a:sym typeface="Century Schoolbook"/>
            </a:endParaRPr>
          </a:p>
          <a:p>
            <a:pPr indent="0" lvl="0" marL="45720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Century Schoolbook"/>
              <a:buChar char="▪"/>
            </a:pPr>
            <a:r>
              <a:rPr lang="gl" sz="1800">
                <a:solidFill>
                  <a:schemeClr val="dk1"/>
                </a:solidFill>
                <a:latin typeface="Century Schoolbook"/>
                <a:ea typeface="Century Schoolbook"/>
                <a:cs typeface="Century Schoolbook"/>
                <a:sym typeface="Century Schoolbook"/>
              </a:rPr>
              <a:t>Carried by a viaduct and a dyke</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Won over the sea of a dozen kilometres, will ultimately link Saint-Denis to La Possession by replacing the current coastal road(it is too exposed to the scree of the cliff)</a:t>
            </a:r>
            <a:endParaRPr sz="1800"/>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Raises many environmental and financial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problems(costs: 1.6 billion €)</a:t>
            </a:r>
            <a:endParaRPr sz="1800"/>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Awarding of some of the contracts is</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 the subject of a judicial investigation</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pic>
        <p:nvPicPr>
          <p:cNvPr id="315" name="Google Shape;315;p40"/>
          <p:cNvPicPr preferRelativeResize="0"/>
          <p:nvPr/>
        </p:nvPicPr>
        <p:blipFill>
          <a:blip r:embed="rId3">
            <a:alphaModFix/>
          </a:blip>
          <a:stretch>
            <a:fillRect/>
          </a:stretch>
        </p:blipFill>
        <p:spPr>
          <a:xfrm>
            <a:off x="5513725" y="3095300"/>
            <a:ext cx="3166425" cy="1773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Google Shape;320;p41"/>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Public transport and airports</a:t>
            </a:r>
            <a:endParaRPr b="1" sz="2800">
              <a:solidFill>
                <a:srgbClr val="40D9F1"/>
              </a:solidFill>
              <a:latin typeface="Century Schoolbook"/>
              <a:ea typeface="Century Schoolbook"/>
              <a:cs typeface="Century Schoolbook"/>
              <a:sym typeface="Century Schoolbook"/>
            </a:endParaRPr>
          </a:p>
        </p:txBody>
      </p:sp>
      <p:sp>
        <p:nvSpPr>
          <p:cNvPr id="321" name="Google Shape;321;p41"/>
          <p:cNvSpPr txBox="1"/>
          <p:nvPr/>
        </p:nvSpPr>
        <p:spPr>
          <a:xfrm>
            <a:off x="902133" y="654420"/>
            <a:ext cx="7128900" cy="4340100"/>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Public transport is limited    no train and no subway in Reunion Island, only public transport is the bus</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Two airports on the island of which both</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 have paved runways</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Main airport is the international Roland</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Garros airport located close to Saint-Denis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Second one is the Aéroport de Pierrefond near Saint-Pierre in the south of the island</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sp>
        <p:nvSpPr>
          <p:cNvPr id="322" name="Google Shape;322;p41"/>
          <p:cNvSpPr/>
          <p:nvPr/>
        </p:nvSpPr>
        <p:spPr>
          <a:xfrm>
            <a:off x="3814800" y="814050"/>
            <a:ext cx="172500" cy="95700"/>
          </a:xfrm>
          <a:prstGeom prst="notched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3" name="Google Shape;323;p41"/>
          <p:cNvPicPr preferRelativeResize="0"/>
          <p:nvPr/>
        </p:nvPicPr>
        <p:blipFill>
          <a:blip r:embed="rId3">
            <a:alphaModFix/>
          </a:blip>
          <a:stretch>
            <a:fillRect/>
          </a:stretch>
        </p:blipFill>
        <p:spPr>
          <a:xfrm>
            <a:off x="5605325" y="1073500"/>
            <a:ext cx="2249600" cy="1687200"/>
          </a:xfrm>
          <a:prstGeom prst="rect">
            <a:avLst/>
          </a:prstGeom>
          <a:noFill/>
          <a:ln>
            <a:noFill/>
          </a:ln>
        </p:spPr>
      </p:pic>
      <p:pic>
        <p:nvPicPr>
          <p:cNvPr id="324" name="Google Shape;324;p41"/>
          <p:cNvPicPr preferRelativeResize="0"/>
          <p:nvPr/>
        </p:nvPicPr>
        <p:blipFill>
          <a:blip r:embed="rId4">
            <a:alphaModFix/>
          </a:blip>
          <a:stretch>
            <a:fillRect/>
          </a:stretch>
        </p:blipFill>
        <p:spPr>
          <a:xfrm>
            <a:off x="3209663" y="3535600"/>
            <a:ext cx="2417525" cy="16079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Google Shape;329;p42"/>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Ports</a:t>
            </a:r>
            <a:endParaRPr b="1" sz="2800">
              <a:solidFill>
                <a:srgbClr val="40D9F1"/>
              </a:solidFill>
              <a:latin typeface="Century Schoolbook"/>
              <a:ea typeface="Century Schoolbook"/>
              <a:cs typeface="Century Schoolbook"/>
              <a:sym typeface="Century Schoolbook"/>
            </a:endParaRPr>
          </a:p>
        </p:txBody>
      </p:sp>
      <p:sp>
        <p:nvSpPr>
          <p:cNvPr id="330" name="Google Shape;330;p42"/>
          <p:cNvSpPr txBox="1"/>
          <p:nvPr/>
        </p:nvSpPr>
        <p:spPr>
          <a:xfrm>
            <a:off x="902133" y="803395"/>
            <a:ext cx="7128900" cy="4340100"/>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Main port of the island is the port of “Pointe des Galets”</a:t>
            </a:r>
            <a:endParaRPr sz="1800">
              <a:solidFill>
                <a:schemeClr val="dk1"/>
              </a:solidFill>
              <a:latin typeface="Century Schoolbook"/>
              <a:ea typeface="Century Schoolbook"/>
              <a:cs typeface="Century Schoolbook"/>
              <a:sym typeface="Century Schoolbook"/>
            </a:endParaRPr>
          </a:p>
          <a:p>
            <a:pPr indent="-342900" lvl="0" marL="457200" marR="0" rtl="0" algn="l">
              <a:spcBef>
                <a:spcPts val="0"/>
              </a:spcBef>
              <a:spcAft>
                <a:spcPts val="0"/>
              </a:spcAft>
              <a:buClr>
                <a:schemeClr val="dk1"/>
              </a:buClr>
              <a:buSzPts val="1800"/>
              <a:buFont typeface="Century Schoolbook"/>
              <a:buChar char="●"/>
            </a:pPr>
            <a:r>
              <a:rPr lang="gl" sz="1800">
                <a:solidFill>
                  <a:schemeClr val="dk1"/>
                </a:solidFill>
                <a:latin typeface="Century Schoolbook"/>
                <a:ea typeface="Century Schoolbook"/>
                <a:cs typeface="Century Schoolbook"/>
                <a:sym typeface="Century Schoolbook"/>
              </a:rPr>
              <a:t>located on the communal territory of the port</a:t>
            </a:r>
            <a:endParaRPr sz="1800">
              <a:solidFill>
                <a:schemeClr val="dk1"/>
              </a:solidFill>
              <a:latin typeface="Century Schoolbook"/>
              <a:ea typeface="Century Schoolbook"/>
              <a:cs typeface="Century Schoolbook"/>
              <a:sym typeface="Century Schoolbook"/>
            </a:endParaRPr>
          </a:p>
          <a:p>
            <a:pPr indent="-342900" lvl="0" marL="457200" marR="0" rtl="0" algn="l">
              <a:spcBef>
                <a:spcPts val="0"/>
              </a:spcBef>
              <a:spcAft>
                <a:spcPts val="0"/>
              </a:spcAft>
              <a:buClr>
                <a:schemeClr val="dk1"/>
              </a:buClr>
              <a:buSzPts val="1800"/>
              <a:buFont typeface="Century Schoolbook"/>
              <a:buChar char="●"/>
            </a:pPr>
            <a:r>
              <a:rPr lang="gl" sz="1800">
                <a:solidFill>
                  <a:schemeClr val="dk1"/>
                </a:solidFill>
                <a:latin typeface="Century Schoolbook"/>
                <a:ea typeface="Century Schoolbook"/>
                <a:cs typeface="Century Schoolbook"/>
                <a:sym typeface="Century Schoolbook"/>
              </a:rPr>
              <a:t>performs the functions of seaport, commercial, military, fishing and recreational</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There are other smaller-sized ports scattered around the island such as the port of Saint-Gilles les Bains, the port of Saint-Leu, the port of Saint-Pierre, the port of Sainte-Rose and the port of Sainte-Marie</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pic>
        <p:nvPicPr>
          <p:cNvPr id="331" name="Google Shape;331;p42"/>
          <p:cNvPicPr preferRelativeResize="0"/>
          <p:nvPr/>
        </p:nvPicPr>
        <p:blipFill>
          <a:blip r:embed="rId3">
            <a:alphaModFix/>
          </a:blip>
          <a:stretch>
            <a:fillRect/>
          </a:stretch>
        </p:blipFill>
        <p:spPr>
          <a:xfrm>
            <a:off x="3507100" y="3166650"/>
            <a:ext cx="2790175" cy="18578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3"/>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Why can the European Union be considered as a continent between unity and diversity?</a:t>
            </a:r>
            <a:endParaRPr b="1" sz="2800">
              <a:solidFill>
                <a:srgbClr val="40D9F1"/>
              </a:solidFill>
              <a:latin typeface="Century Schoolbook"/>
              <a:ea typeface="Century Schoolbook"/>
              <a:cs typeface="Century Schoolbook"/>
              <a:sym typeface="Century Schoolbook"/>
            </a:endParaRPr>
          </a:p>
        </p:txBody>
      </p:sp>
      <p:sp>
        <p:nvSpPr>
          <p:cNvPr id="337" name="Google Shape;337;p43"/>
          <p:cNvSpPr txBox="1"/>
          <p:nvPr/>
        </p:nvSpPr>
        <p:spPr>
          <a:xfrm>
            <a:off x="915775" y="1753799"/>
            <a:ext cx="7005300" cy="3389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Unity and diversity is part of the EU’s motto. We think the EU can be considered as a continent between unity and diversity because the european countries decided to form a union to create peace and equal living conditions for everyone (which needs some more work because unfortunately in our opinion the living conditions still aren’t the same in all of the EU). But at the same time it’s important to the EU to keep all of the member states’ different cultures, traditions and languages which create diversity.</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txBox="1"/>
          <p:nvPr/>
        </p:nvSpPr>
        <p:spPr>
          <a:xfrm>
            <a:off x="611560" y="411511"/>
            <a:ext cx="53286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Arial"/>
                <a:ea typeface="Arial"/>
                <a:cs typeface="Arial"/>
                <a:sym typeface="Arial"/>
              </a:rPr>
              <a:t>STRUCTURE</a:t>
            </a:r>
            <a:endParaRPr b="1" sz="2800">
              <a:solidFill>
                <a:srgbClr val="40D9F1"/>
              </a:solidFill>
              <a:latin typeface="Arial"/>
              <a:ea typeface="Arial"/>
              <a:cs typeface="Arial"/>
              <a:sym typeface="Arial"/>
            </a:endParaRPr>
          </a:p>
        </p:txBody>
      </p:sp>
      <p:sp>
        <p:nvSpPr>
          <p:cNvPr id="219" name="Google Shape;219;p26"/>
          <p:cNvSpPr txBox="1"/>
          <p:nvPr/>
        </p:nvSpPr>
        <p:spPr>
          <a:xfrm>
            <a:off x="683568" y="681540"/>
            <a:ext cx="7200900" cy="339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This is the project ” Tempi  Tunnels  “</a:t>
            </a:r>
            <a:endParaRPr sz="2400"/>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Tempi’s Tunnel’s benefits</a:t>
            </a:r>
            <a:endParaRPr sz="2400"/>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Funded by….</a:t>
            </a:r>
            <a:endParaRPr sz="2400"/>
          </a:p>
          <a:p>
            <a:pPr indent="0" lvl="0" marL="0" marR="0" rtl="0" algn="l">
              <a:spcBef>
                <a:spcPts val="0"/>
              </a:spcBef>
              <a:spcAft>
                <a:spcPts val="0"/>
              </a:spcAft>
              <a:buClr>
                <a:srgbClr val="898989"/>
              </a:buClr>
              <a:buSzPts val="2800"/>
              <a:buFont typeface="Noto Sans Symbols"/>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Tempi Tunnels in a map</a:t>
            </a:r>
            <a:endParaRPr sz="2400"/>
          </a:p>
          <a:p>
            <a:pPr indent="0" lvl="0" marL="0" marR="0" rtl="0" algn="l">
              <a:spcBef>
                <a:spcPts val="0"/>
              </a:spcBef>
              <a:spcAft>
                <a:spcPts val="0"/>
              </a:spcAft>
              <a:buClr>
                <a:srgbClr val="898989"/>
              </a:buClr>
              <a:buSzPts val="2800"/>
              <a:buFont typeface="Noto Sans Symbols"/>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Bibliography</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4"/>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What are the consequences of the European construction on territories?</a:t>
            </a:r>
            <a:endParaRPr b="1" sz="2800">
              <a:solidFill>
                <a:srgbClr val="40D9F1"/>
              </a:solidFill>
              <a:latin typeface="Century Schoolbook"/>
              <a:ea typeface="Century Schoolbook"/>
              <a:cs typeface="Century Schoolbook"/>
              <a:sym typeface="Century Schoolbook"/>
            </a:endParaRPr>
          </a:p>
        </p:txBody>
      </p:sp>
      <p:sp>
        <p:nvSpPr>
          <p:cNvPr id="343" name="Google Shape;343;p44"/>
          <p:cNvSpPr txBox="1"/>
          <p:nvPr/>
        </p:nvSpPr>
        <p:spPr>
          <a:xfrm>
            <a:off x="892558" y="1574595"/>
            <a:ext cx="7128900" cy="434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Challenges faced by the european construction industry are on the one hand making efficiency improvements and rennovations in existing buildings to stimulate demand. on the other hand the EU has to improve specialised training and make the construction sector more attractive, in particular for technical colleges and universities because they are the future of the european construction sector. Another big and topical challenge to face is energy efficiency with regard to climate change. Buildings account for the largest share of total EU final energy consumption and produce about 35% of all greenhouse emissions which should be desired to drastically be reduced.</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sp>
        <p:nvSpPr>
          <p:cNvPr id="348" name="Google Shape;348;p45"/>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How does the European Union have an effect on regional inequalities?</a:t>
            </a:r>
            <a:endParaRPr b="1" sz="2800">
              <a:solidFill>
                <a:srgbClr val="40D9F1"/>
              </a:solidFill>
              <a:latin typeface="Century Schoolbook"/>
              <a:ea typeface="Century Schoolbook"/>
              <a:cs typeface="Century Schoolbook"/>
              <a:sym typeface="Century Schoolbook"/>
            </a:endParaRPr>
          </a:p>
        </p:txBody>
      </p:sp>
      <p:sp>
        <p:nvSpPr>
          <p:cNvPr id="349" name="Google Shape;349;p45"/>
          <p:cNvSpPr txBox="1"/>
          <p:nvPr/>
        </p:nvSpPr>
        <p:spPr>
          <a:xfrm>
            <a:off x="911733" y="1555420"/>
            <a:ext cx="7128900" cy="434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gl" sz="2200">
                <a:solidFill>
                  <a:schemeClr val="dk1"/>
                </a:solidFill>
                <a:latin typeface="Century Schoolbook"/>
                <a:ea typeface="Century Schoolbook"/>
                <a:cs typeface="Century Schoolbook"/>
                <a:sym typeface="Century Schoolbook"/>
              </a:rPr>
              <a:t>With the help of the european spatial developement policy, the EU tries to reduce the structural inequalities to facilitate the political unification process. By no means though, the alignment shall jeopardise the regions’ cultural identities.</a:t>
            </a:r>
            <a:r>
              <a:rPr lang="gl" sz="1800">
                <a:solidFill>
                  <a:schemeClr val="dk1"/>
                </a:solidFill>
                <a:latin typeface="Century Schoolbook"/>
                <a:ea typeface="Century Schoolbook"/>
                <a:cs typeface="Century Schoolbook"/>
                <a:sym typeface="Century Schoolbook"/>
              </a:rPr>
              <a:t>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3" name="Shape 223"/>
        <p:cNvGrpSpPr/>
        <p:nvPr/>
      </p:nvGrpSpPr>
      <p:grpSpPr>
        <a:xfrm>
          <a:off x="0" y="0"/>
          <a:ext cx="0" cy="0"/>
          <a:chOff x="0" y="0"/>
          <a:chExt cx="0" cy="0"/>
        </a:xfrm>
      </p:grpSpPr>
      <p:sp>
        <p:nvSpPr>
          <p:cNvPr id="224" name="Google Shape;224;p27"/>
          <p:cNvSpPr txBox="1"/>
          <p:nvPr/>
        </p:nvSpPr>
        <p:spPr>
          <a:xfrm>
            <a:off x="601985" y="149216"/>
            <a:ext cx="76329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This is the project “Tempi Tunnels”</a:t>
            </a:r>
            <a:endParaRPr b="1" sz="2800">
              <a:solidFill>
                <a:srgbClr val="40D9F1"/>
              </a:solidFill>
              <a:latin typeface="Century Schoolbook"/>
              <a:ea typeface="Century Schoolbook"/>
              <a:cs typeface="Century Schoolbook"/>
              <a:sym typeface="Century Schoolbook"/>
            </a:endParaRPr>
          </a:p>
        </p:txBody>
      </p:sp>
      <p:sp>
        <p:nvSpPr>
          <p:cNvPr id="225" name="Google Shape;225;p27"/>
          <p:cNvSpPr txBox="1"/>
          <p:nvPr/>
        </p:nvSpPr>
        <p:spPr>
          <a:xfrm>
            <a:off x="902133" y="654420"/>
            <a:ext cx="7128900" cy="4340100"/>
          </a:xfrm>
          <a:prstGeom prst="rect">
            <a:avLst/>
          </a:prstGeom>
          <a:noFill/>
          <a:ln>
            <a:noFill/>
          </a:ln>
        </p:spPr>
        <p:txBody>
          <a:bodyPr anchorCtr="0" anchor="t" bIns="45700" lIns="91425" spcFirstLastPara="1" rIns="91425" wrap="square" tIns="45700">
            <a:noAutofit/>
          </a:bodyPr>
          <a:lstStyle/>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Safe, modern motorway cuts journey time from Athens to Thessaloniki ,while it connects  Athens(capital city of Greece) and Thessaloniki (2nd largest city in Greece)with the regions of Thessaly and Macedonia.</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The motorway is the second longest in Greece. Its total length is around 550 km. </a:t>
            </a:r>
            <a:endParaRPr sz="1800"/>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As part of the works, a new 30 km section between Evangelismos and Skotina was constructed, including 11 km of tunnels. This includes a 6 km tunnel at Tempi – the longest road tunnel in south-east Europe – as well as two smaller tunnels.</a:t>
            </a:r>
            <a:endParaRPr sz="1800"/>
          </a:p>
          <a:p>
            <a:pPr indent="0" lvl="0" marL="0" marR="0" rtl="0" algn="l">
              <a:spcBef>
                <a:spcPts val="0"/>
              </a:spcBef>
              <a:spcAft>
                <a:spcPts val="0"/>
              </a:spcAft>
              <a:buClr>
                <a:srgbClr val="4B7B8A"/>
              </a:buClr>
              <a:buSzPts val="2460"/>
              <a:buFont typeface="Noto Sans Symbols"/>
              <a:buNone/>
            </a:pPr>
            <a:r>
              <a:t/>
            </a:r>
            <a:endParaRPr sz="1800">
              <a:solidFill>
                <a:schemeClr val="dk1"/>
              </a:solidFill>
              <a:latin typeface="Century Schoolbook"/>
              <a:ea typeface="Century Schoolbook"/>
              <a:cs typeface="Century Schoolbook"/>
              <a:sym typeface="Century Schoolbook"/>
            </a:endParaRPr>
          </a:p>
          <a:p>
            <a:pPr indent="-114300" lvl="0" marL="0" marR="0" rtl="0" algn="l">
              <a:spcBef>
                <a:spcPts val="0"/>
              </a:spcBef>
              <a:spcAft>
                <a:spcPts val="0"/>
              </a:spcAft>
              <a:buClr>
                <a:srgbClr val="4B7B8A"/>
              </a:buClr>
              <a:buSzPts val="1800"/>
              <a:buFont typeface="Noto Sans Symbols"/>
              <a:buChar char="▪"/>
            </a:pPr>
            <a:r>
              <a:rPr lang="gl" sz="1800">
                <a:solidFill>
                  <a:schemeClr val="dk1"/>
                </a:solidFill>
                <a:latin typeface="Century Schoolbook"/>
                <a:ea typeface="Century Schoolbook"/>
                <a:cs typeface="Century Schoolbook"/>
                <a:sym typeface="Century Schoolbook"/>
              </a:rPr>
              <a:t>The new section and tunnels were opened with an inauguration ceremony in 2017.</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rgbClr val="4B7B8A"/>
              </a:buClr>
              <a:buSzPts val="2214"/>
              <a:buFont typeface="Noto Sans Symbols"/>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8"/>
          <p:cNvSpPr txBox="1"/>
          <p:nvPr/>
        </p:nvSpPr>
        <p:spPr>
          <a:xfrm>
            <a:off x="755576" y="149216"/>
            <a:ext cx="48966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Tempi’s Tunnels benefits</a:t>
            </a:r>
            <a:endParaRPr b="1" sz="2800">
              <a:solidFill>
                <a:srgbClr val="40D9F1"/>
              </a:solidFill>
              <a:latin typeface="Century Schoolbook"/>
              <a:ea typeface="Century Schoolbook"/>
              <a:cs typeface="Century Schoolbook"/>
              <a:sym typeface="Century Schoolbook"/>
            </a:endParaRPr>
          </a:p>
        </p:txBody>
      </p:sp>
      <p:sp>
        <p:nvSpPr>
          <p:cNvPr id="231" name="Google Shape;231;p28"/>
          <p:cNvSpPr txBox="1"/>
          <p:nvPr/>
        </p:nvSpPr>
        <p:spPr>
          <a:xfrm>
            <a:off x="755576" y="1113588"/>
            <a:ext cx="68409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232" name="Google Shape;232;p28"/>
          <p:cNvSpPr txBox="1"/>
          <p:nvPr/>
        </p:nvSpPr>
        <p:spPr>
          <a:xfrm>
            <a:off x="683568" y="690445"/>
            <a:ext cx="6480600" cy="3762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The Tempi tunnels have halved the travel time on the new sections and reduced the drive from Athens to Thessaloniki to just over four hours. The new section is bringing economic benefits and has dramatically improved road safety.</a:t>
            </a:r>
            <a:endParaRPr sz="1800"/>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The new constructions have allowed for an increase of 13 % in commercial and touristic traffic that is contributing to Greece’s economic growth. More than 5.000 local people were directly involved in the construction work, increasing employment in the region.</a:t>
            </a:r>
            <a:endParaRPr sz="1800"/>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As well as benefiting from safer travel, tourists can enjoy beautiful views over the Pinios River, Mount Olympus and Mount Kissavos along the route. The Tempi Valley has also benefited from the project’s environmental protection measures.</a:t>
            </a:r>
            <a:r>
              <a:rPr lang="gl" sz="2000">
                <a:solidFill>
                  <a:schemeClr val="dk1"/>
                </a:solidFill>
                <a:latin typeface="Century Schoolbook"/>
                <a:ea typeface="Century Schoolbook"/>
                <a:cs typeface="Century Schoolbook"/>
                <a:sym typeface="Century Schoolbook"/>
              </a:rPr>
              <a:t> </a:t>
            </a:r>
            <a:endParaRPr sz="20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9"/>
          <p:cNvSpPr txBox="1"/>
          <p:nvPr/>
        </p:nvSpPr>
        <p:spPr>
          <a:xfrm>
            <a:off x="971600" y="159723"/>
            <a:ext cx="39603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Century Schoolbook"/>
                <a:ea typeface="Century Schoolbook"/>
                <a:cs typeface="Century Schoolbook"/>
                <a:sym typeface="Century Schoolbook"/>
              </a:rPr>
              <a:t>Funded by….</a:t>
            </a:r>
            <a:endParaRPr b="1" sz="2800">
              <a:solidFill>
                <a:srgbClr val="40D9F1"/>
              </a:solidFill>
              <a:latin typeface="Century Schoolbook"/>
              <a:ea typeface="Century Schoolbook"/>
              <a:cs typeface="Century Schoolbook"/>
              <a:sym typeface="Century Schoolbook"/>
            </a:endParaRPr>
          </a:p>
        </p:txBody>
      </p:sp>
      <p:sp>
        <p:nvSpPr>
          <p:cNvPr id="238" name="Google Shape;238;p29"/>
          <p:cNvSpPr txBox="1"/>
          <p:nvPr/>
        </p:nvSpPr>
        <p:spPr>
          <a:xfrm>
            <a:off x="837175" y="613425"/>
            <a:ext cx="2920200" cy="4357500"/>
          </a:xfrm>
          <a:prstGeom prst="rect">
            <a:avLst/>
          </a:prstGeom>
          <a:noFill/>
          <a:ln>
            <a:noFill/>
          </a:ln>
        </p:spPr>
        <p:txBody>
          <a:bodyPr anchorCtr="0" anchor="t" bIns="45700" lIns="91425" spcFirstLastPara="1" rIns="91425" wrap="square" tIns="45700">
            <a:noAutofit/>
          </a:bodyPr>
          <a:lstStyle/>
          <a:p>
            <a:pPr indent="-101600" lvl="0" marL="0" marR="0" rtl="0" algn="l">
              <a:spcBef>
                <a:spcPts val="0"/>
              </a:spcBef>
              <a:spcAft>
                <a:spcPts val="0"/>
              </a:spcAft>
              <a:buClr>
                <a:schemeClr val="dk1"/>
              </a:buClr>
              <a:buSzPts val="1600"/>
              <a:buFont typeface="Arial"/>
              <a:buChar char="•"/>
            </a:pPr>
            <a:r>
              <a:rPr lang="gl" sz="1600">
                <a:solidFill>
                  <a:schemeClr val="dk1"/>
                </a:solidFill>
                <a:latin typeface="Century Schoolbook"/>
                <a:ea typeface="Century Schoolbook"/>
                <a:cs typeface="Century Schoolbook"/>
                <a:sym typeface="Century Schoolbook"/>
              </a:rPr>
              <a:t>Total investment for part two of the project “Patras –Athens – Thessaloniki Motorway ‘Tempi Tunnels’” is EUR 2 005 480 000.</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chemeClr val="dk1"/>
              </a:buClr>
              <a:buSzPts val="1600"/>
              <a:buFont typeface="Arial"/>
              <a:buChar char="•"/>
            </a:pPr>
            <a:r>
              <a:rPr lang="gl" sz="1600">
                <a:solidFill>
                  <a:schemeClr val="dk1"/>
                </a:solidFill>
                <a:latin typeface="Century Schoolbook"/>
                <a:ea typeface="Century Schoolbook"/>
                <a:cs typeface="Century Schoolbook"/>
                <a:sym typeface="Century Schoolbook"/>
              </a:rPr>
              <a:t> The EU’s European Regional Development Fund contributing EUR 922 600 000 through the “Improvement of Accessibility” Operational Programme  for </a:t>
            </a:r>
            <a:r>
              <a:rPr b="1" lang="gl" sz="1600">
                <a:solidFill>
                  <a:schemeClr val="dk1"/>
                </a:solidFill>
                <a:latin typeface="Century Schoolbook"/>
                <a:ea typeface="Century Schoolbook"/>
                <a:cs typeface="Century Schoolbook"/>
                <a:sym typeface="Century Schoolbook"/>
              </a:rPr>
              <a:t>2007-2013</a:t>
            </a:r>
            <a:r>
              <a:rPr lang="gl" sz="1600">
                <a:solidFill>
                  <a:schemeClr val="dk1"/>
                </a:solidFill>
                <a:latin typeface="Century Schoolbook"/>
                <a:ea typeface="Century Schoolbook"/>
                <a:cs typeface="Century Schoolbook"/>
                <a:sym typeface="Century Schoolbook"/>
              </a:rPr>
              <a:t> programming period. </a:t>
            </a:r>
            <a:endParaRPr sz="1600">
              <a:solidFill>
                <a:schemeClr val="dk1"/>
              </a:solidFill>
              <a:latin typeface="Century Schoolbook"/>
              <a:ea typeface="Century Schoolbook"/>
              <a:cs typeface="Century Schoolbook"/>
              <a:sym typeface="Century Schoolbook"/>
            </a:endParaRPr>
          </a:p>
          <a:p>
            <a:pPr indent="0" lvl="0" marL="457200" marR="0" rtl="0" algn="l">
              <a:spcBef>
                <a:spcPts val="0"/>
              </a:spcBef>
              <a:spcAft>
                <a:spcPts val="0"/>
              </a:spcAft>
              <a:buNone/>
            </a:pPr>
            <a:r>
              <a:t/>
            </a:r>
            <a:endParaRPr sz="1600">
              <a:solidFill>
                <a:schemeClr val="dk1"/>
              </a:solidFill>
              <a:latin typeface="Century Schoolbook"/>
              <a:ea typeface="Century Schoolbook"/>
              <a:cs typeface="Century Schoolbook"/>
              <a:sym typeface="Century Schoolbook"/>
            </a:endParaRPr>
          </a:p>
          <a:p>
            <a:pPr indent="-101600" lvl="0" marL="0" marR="0" rtl="0" algn="l">
              <a:spcBef>
                <a:spcPts val="0"/>
              </a:spcBef>
              <a:spcAft>
                <a:spcPts val="0"/>
              </a:spcAft>
              <a:buClr>
                <a:schemeClr val="dk1"/>
              </a:buClr>
              <a:buSzPts val="1600"/>
              <a:buFont typeface="Arial"/>
              <a:buChar char="•"/>
            </a:pPr>
            <a:r>
              <a:rPr lang="gl" sz="1600">
                <a:solidFill>
                  <a:schemeClr val="dk1"/>
                </a:solidFill>
                <a:latin typeface="Century Schoolbook"/>
                <a:ea typeface="Century Schoolbook"/>
                <a:cs typeface="Century Schoolbook"/>
                <a:sym typeface="Century Schoolbook"/>
              </a:rPr>
              <a:t>The investment  falls under  the  priority  “Road  transport infrastructures”.</a:t>
            </a:r>
            <a:endParaRPr sz="16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Clr>
                <a:schemeClr val="dk1"/>
              </a:buClr>
              <a:buSzPts val="1800"/>
              <a:buFont typeface="Arial"/>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pic>
        <p:nvPicPr>
          <p:cNvPr descr="C:\Users\Lenovo\Documents\ΦΔΣ-353x221.jpg" id="239" name="Google Shape;239;p29"/>
          <p:cNvPicPr preferRelativeResize="0"/>
          <p:nvPr/>
        </p:nvPicPr>
        <p:blipFill rotWithShape="1">
          <a:blip r:embed="rId3">
            <a:alphaModFix/>
          </a:blip>
          <a:srcRect b="0" l="0" r="0" t="0"/>
          <a:stretch/>
        </p:blipFill>
        <p:spPr>
          <a:xfrm>
            <a:off x="4403426" y="100700"/>
            <a:ext cx="3772500" cy="2361825"/>
          </a:xfrm>
          <a:prstGeom prst="rect">
            <a:avLst/>
          </a:prstGeom>
          <a:noFill/>
          <a:ln>
            <a:noFill/>
          </a:ln>
        </p:spPr>
      </p:pic>
      <p:pic>
        <p:nvPicPr>
          <p:cNvPr descr="C:\Users\Lenovo\Documents\tempi-kilada.jpg" id="240" name="Google Shape;240;p29"/>
          <p:cNvPicPr preferRelativeResize="0"/>
          <p:nvPr/>
        </p:nvPicPr>
        <p:blipFill rotWithShape="1">
          <a:blip r:embed="rId4">
            <a:alphaModFix/>
          </a:blip>
          <a:srcRect b="0" l="0" r="0" t="0"/>
          <a:stretch/>
        </p:blipFill>
        <p:spPr>
          <a:xfrm>
            <a:off x="4039194" y="2744275"/>
            <a:ext cx="4608512" cy="216024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pic>
        <p:nvPicPr>
          <p:cNvPr descr="C:\Users\Lenovo\Documents\tempi3.png" id="245" name="Google Shape;245;p30"/>
          <p:cNvPicPr preferRelativeResize="0"/>
          <p:nvPr/>
        </p:nvPicPr>
        <p:blipFill rotWithShape="1">
          <a:blip r:embed="rId3">
            <a:alphaModFix/>
          </a:blip>
          <a:srcRect b="0" l="0" r="0" t="0"/>
          <a:stretch/>
        </p:blipFill>
        <p:spPr>
          <a:xfrm>
            <a:off x="1480519" y="150942"/>
            <a:ext cx="5763505" cy="484162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Google Shape;250;p31"/>
          <p:cNvSpPr txBox="1"/>
          <p:nvPr/>
        </p:nvSpPr>
        <p:spPr>
          <a:xfrm>
            <a:off x="611560" y="303499"/>
            <a:ext cx="4032300" cy="43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3200">
                <a:solidFill>
                  <a:srgbClr val="40D9F1"/>
                </a:solidFill>
                <a:latin typeface="Century Schoolbook"/>
                <a:ea typeface="Century Schoolbook"/>
                <a:cs typeface="Century Schoolbook"/>
                <a:sym typeface="Century Schoolbook"/>
              </a:rPr>
              <a:t>Bibliography</a:t>
            </a:r>
            <a:endParaRPr b="1" sz="3200">
              <a:solidFill>
                <a:srgbClr val="40D9F1"/>
              </a:solidFill>
              <a:latin typeface="Century Schoolbook"/>
              <a:ea typeface="Century Schoolbook"/>
              <a:cs typeface="Century Schoolbook"/>
              <a:sym typeface="Century Schoolbook"/>
            </a:endParaRPr>
          </a:p>
        </p:txBody>
      </p:sp>
      <p:sp>
        <p:nvSpPr>
          <p:cNvPr id="251" name="Google Shape;251;p31"/>
          <p:cNvSpPr txBox="1"/>
          <p:nvPr/>
        </p:nvSpPr>
        <p:spPr>
          <a:xfrm>
            <a:off x="683568" y="1329612"/>
            <a:ext cx="7776900" cy="173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 ec.europa.eu</a:t>
            </a:r>
            <a:endParaRPr/>
          </a:p>
          <a:p>
            <a:pPr indent="0" lvl="0" marL="0" marR="0" rtl="0" algn="l">
              <a:spcBef>
                <a:spcPts val="0"/>
              </a:spcBef>
              <a:spcAft>
                <a:spcPts val="0"/>
              </a:spcAft>
              <a:buNone/>
            </a:pPr>
            <a:r>
              <a:rPr lang="gl" sz="1800" u="sng">
                <a:solidFill>
                  <a:schemeClr val="hlink"/>
                </a:solidFill>
                <a:latin typeface="Century Schoolbook"/>
                <a:ea typeface="Century Schoolbook"/>
                <a:cs typeface="Century Schoolbook"/>
                <a:sym typeface="Century Schoolbook"/>
                <a:hlinkClick r:id="rId3"/>
              </a:rPr>
              <a:t>https://ec.europa.eu/regional_policy/el/projects/greece/safe-modern-motorway-cuts-journey-time-from-athens-to-thessaloniki</a:t>
            </a:r>
            <a:endParaRPr sz="1800">
              <a:solidFill>
                <a:srgbClr val="898989"/>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rPr lang="gl" sz="1800">
                <a:solidFill>
                  <a:schemeClr val="dk1"/>
                </a:solidFill>
                <a:latin typeface="Century Schoolbook"/>
                <a:ea typeface="Century Schoolbook"/>
                <a:cs typeface="Century Schoolbook"/>
                <a:sym typeface="Century Schoolbook"/>
              </a:rPr>
              <a:t> newsit</a:t>
            </a:r>
            <a:endParaRPr/>
          </a:p>
          <a:p>
            <a:pPr indent="0" lvl="0" marL="0" marR="0" rtl="0" algn="l">
              <a:spcBef>
                <a:spcPts val="0"/>
              </a:spcBef>
              <a:spcAft>
                <a:spcPts val="0"/>
              </a:spcAft>
              <a:buNone/>
            </a:pPr>
            <a:r>
              <a:rPr lang="gl" sz="1800" u="sng">
                <a:solidFill>
                  <a:schemeClr val="hlink"/>
                </a:solidFill>
                <a:latin typeface="Century Schoolbook"/>
                <a:ea typeface="Century Schoolbook"/>
                <a:cs typeface="Century Schoolbook"/>
                <a:sym typeface="Century Schoolbook"/>
                <a:hlinkClick r:id="rId4"/>
              </a:rPr>
              <a:t>https://ec.europa.eu/regional_policy/el/projects/greece/safe-modern-motorway-cuts-journey-time-from-athens-to-thessaloniki</a:t>
            </a:r>
            <a:endParaRPr sz="18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32"/>
          <p:cNvSpPr txBox="1"/>
          <p:nvPr>
            <p:ph type="ctrTitle"/>
          </p:nvPr>
        </p:nvSpPr>
        <p:spPr>
          <a:xfrm>
            <a:off x="2715225" y="-685700"/>
            <a:ext cx="4003800" cy="1615500"/>
          </a:xfrm>
          <a:prstGeom prst="rect">
            <a:avLst/>
          </a:prstGeom>
        </p:spPr>
        <p:txBody>
          <a:bodyPr anchorCtr="0" anchor="b" bIns="45700" lIns="91425" spcFirstLastPara="1" rIns="91425" wrap="square" tIns="45700">
            <a:noAutofit/>
          </a:bodyPr>
          <a:lstStyle/>
          <a:p>
            <a:pPr indent="0" lvl="0" marL="0" rtl="0" algn="l">
              <a:spcBef>
                <a:spcPts val="0"/>
              </a:spcBef>
              <a:spcAft>
                <a:spcPts val="0"/>
              </a:spcAft>
              <a:buNone/>
            </a:pPr>
            <a:r>
              <a:rPr lang="gl" sz="4800">
                <a:solidFill>
                  <a:srgbClr val="40D9F1"/>
                </a:solidFill>
              </a:rPr>
              <a:t>Project</a:t>
            </a:r>
            <a:endParaRPr sz="4800">
              <a:solidFill>
                <a:srgbClr val="40D9F1"/>
              </a:solidFill>
            </a:endParaRPr>
          </a:p>
        </p:txBody>
      </p:sp>
      <p:sp>
        <p:nvSpPr>
          <p:cNvPr id="257" name="Google Shape;257;p32"/>
          <p:cNvSpPr txBox="1"/>
          <p:nvPr>
            <p:ph idx="1" type="subTitle"/>
          </p:nvPr>
        </p:nvSpPr>
        <p:spPr>
          <a:xfrm>
            <a:off x="2274000" y="1054350"/>
            <a:ext cx="4596000" cy="3603900"/>
          </a:xfrm>
          <a:prstGeom prst="rect">
            <a:avLst/>
          </a:prstGeom>
        </p:spPr>
        <p:txBody>
          <a:bodyPr anchorCtr="0" anchor="t" bIns="45700" lIns="91425" spcFirstLastPara="1" rIns="91425" wrap="square" tIns="45700">
            <a:noAutofit/>
          </a:bodyPr>
          <a:lstStyle/>
          <a:p>
            <a:pPr indent="0" lvl="0" marL="0" rtl="0" algn="l">
              <a:spcBef>
                <a:spcPts val="600"/>
              </a:spcBef>
              <a:spcAft>
                <a:spcPts val="0"/>
              </a:spcAft>
              <a:buNone/>
            </a:pPr>
            <a:r>
              <a:rPr lang="gl" sz="2400">
                <a:solidFill>
                  <a:srgbClr val="40D9F1"/>
                </a:solidFill>
              </a:rPr>
              <a:t>T</a:t>
            </a:r>
            <a:r>
              <a:rPr lang="gl" sz="2400"/>
              <a:t>  					  </a:t>
            </a:r>
            <a:r>
              <a:rPr lang="gl" sz="2400">
                <a:solidFill>
                  <a:srgbClr val="FF0066"/>
                </a:solidFill>
              </a:rPr>
              <a:t>C</a:t>
            </a:r>
            <a:endParaRPr sz="2400">
              <a:solidFill>
                <a:srgbClr val="FF0066"/>
              </a:solidFill>
            </a:endParaRPr>
          </a:p>
          <a:p>
            <a:pPr indent="0" lvl="0" marL="0" rtl="0" algn="l">
              <a:spcBef>
                <a:spcPts val="600"/>
              </a:spcBef>
              <a:spcAft>
                <a:spcPts val="0"/>
              </a:spcAft>
              <a:buNone/>
            </a:pPr>
            <a:r>
              <a:rPr lang="gl" sz="2400"/>
              <a:t>                                     </a:t>
            </a:r>
            <a:r>
              <a:rPr lang="gl" sz="2400">
                <a:solidFill>
                  <a:srgbClr val="FF3399"/>
                </a:solidFill>
              </a:rPr>
              <a:t>O</a:t>
            </a:r>
            <a:endParaRPr sz="2400">
              <a:solidFill>
                <a:srgbClr val="FF3399"/>
              </a:solidFill>
            </a:endParaRPr>
          </a:p>
          <a:p>
            <a:pPr indent="457200" lvl="0" marL="457200" rtl="0" algn="l">
              <a:spcBef>
                <a:spcPts val="600"/>
              </a:spcBef>
              <a:spcAft>
                <a:spcPts val="0"/>
              </a:spcAft>
              <a:buNone/>
            </a:pPr>
            <a:r>
              <a:rPr lang="gl" sz="2400">
                <a:solidFill>
                  <a:srgbClr val="99CCFF"/>
                </a:solidFill>
              </a:rPr>
              <a:t>E</a:t>
            </a:r>
            <a:r>
              <a:rPr lang="gl" sz="2400"/>
              <a:t>			</a:t>
            </a:r>
            <a:r>
              <a:rPr lang="gl" sz="2400">
                <a:solidFill>
                  <a:srgbClr val="FF66CC"/>
                </a:solidFill>
              </a:rPr>
              <a:t>R</a:t>
            </a:r>
            <a:r>
              <a:rPr lang="gl" sz="2400"/>
              <a:t>	</a:t>
            </a:r>
            <a:endParaRPr sz="2400"/>
          </a:p>
          <a:p>
            <a:pPr indent="0" lvl="0" marL="0" rtl="0" algn="l">
              <a:spcBef>
                <a:spcPts val="600"/>
              </a:spcBef>
              <a:spcAft>
                <a:spcPts val="0"/>
              </a:spcAft>
              <a:buNone/>
            </a:pPr>
            <a:r>
              <a:rPr lang="gl" sz="2400"/>
              <a:t>							</a:t>
            </a:r>
            <a:r>
              <a:rPr lang="gl" sz="2400">
                <a:solidFill>
                  <a:srgbClr val="D60093"/>
                </a:solidFill>
              </a:rPr>
              <a:t>R</a:t>
            </a:r>
            <a:endParaRPr sz="2400">
              <a:solidFill>
                <a:srgbClr val="D60093"/>
              </a:solidFill>
            </a:endParaRPr>
          </a:p>
          <a:p>
            <a:pPr indent="0" lvl="0" marL="0" rtl="0" algn="l">
              <a:spcBef>
                <a:spcPts val="600"/>
              </a:spcBef>
              <a:spcAft>
                <a:spcPts val="0"/>
              </a:spcAft>
              <a:buNone/>
            </a:pPr>
            <a:r>
              <a:rPr lang="gl" sz="2400">
                <a:solidFill>
                  <a:srgbClr val="AFF4FF"/>
                </a:solidFill>
              </a:rPr>
              <a:t>N</a:t>
            </a:r>
            <a:r>
              <a:rPr lang="gl" sz="2400"/>
              <a:t>					</a:t>
            </a:r>
            <a:r>
              <a:rPr lang="gl" sz="2400">
                <a:solidFill>
                  <a:srgbClr val="FFC5FF"/>
                </a:solidFill>
              </a:rPr>
              <a:t>I</a:t>
            </a:r>
            <a:endParaRPr sz="2400">
              <a:solidFill>
                <a:srgbClr val="FFC5FF"/>
              </a:solidFill>
            </a:endParaRPr>
          </a:p>
          <a:p>
            <a:pPr indent="0" lvl="0" marL="0" rtl="0" algn="l">
              <a:spcBef>
                <a:spcPts val="600"/>
              </a:spcBef>
              <a:spcAft>
                <a:spcPts val="0"/>
              </a:spcAft>
              <a:buNone/>
            </a:pPr>
            <a:r>
              <a:rPr lang="gl" sz="2400"/>
              <a:t>							</a:t>
            </a:r>
            <a:r>
              <a:rPr lang="gl" sz="2400">
                <a:solidFill>
                  <a:srgbClr val="FFDDDD"/>
                </a:solidFill>
              </a:rPr>
              <a:t>D</a:t>
            </a:r>
            <a:endParaRPr sz="2400">
              <a:solidFill>
                <a:srgbClr val="FFDDDD"/>
              </a:solidFill>
            </a:endParaRPr>
          </a:p>
          <a:p>
            <a:pPr indent="457200" lvl="0" marL="457200" rtl="0" algn="l">
              <a:spcBef>
                <a:spcPts val="600"/>
              </a:spcBef>
              <a:spcAft>
                <a:spcPts val="0"/>
              </a:spcAft>
              <a:buNone/>
            </a:pPr>
            <a:r>
              <a:rPr lang="gl" sz="2400">
                <a:solidFill>
                  <a:srgbClr val="898989"/>
                </a:solidFill>
              </a:rPr>
              <a:t>T	</a:t>
            </a:r>
            <a:r>
              <a:rPr lang="gl" sz="2400"/>
              <a:t>		</a:t>
            </a:r>
            <a:r>
              <a:rPr lang="gl" sz="2400">
                <a:solidFill>
                  <a:srgbClr val="FF0066"/>
                </a:solidFill>
              </a:rPr>
              <a:t>O</a:t>
            </a:r>
            <a:endParaRPr sz="2400">
              <a:solidFill>
                <a:srgbClr val="FF0066"/>
              </a:solidFill>
            </a:endParaRPr>
          </a:p>
          <a:p>
            <a:pPr indent="0" lvl="0" marL="0" rtl="0" algn="l">
              <a:spcBef>
                <a:spcPts val="600"/>
              </a:spcBef>
              <a:spcAft>
                <a:spcPts val="0"/>
              </a:spcAft>
              <a:buNone/>
            </a:pPr>
            <a:r>
              <a:rPr lang="gl" sz="2400"/>
              <a:t>							</a:t>
            </a:r>
            <a:r>
              <a:rPr lang="gl" sz="2400">
                <a:solidFill>
                  <a:srgbClr val="FF3399"/>
                </a:solidFill>
              </a:rPr>
              <a:t>R</a:t>
            </a:r>
            <a:endParaRPr sz="2400">
              <a:solidFill>
                <a:srgbClr val="FF3399"/>
              </a:solidFill>
            </a:endParaRPr>
          </a:p>
          <a:p>
            <a:pPr indent="0" lvl="0" marL="0" rtl="0" algn="l">
              <a:spcBef>
                <a:spcPts val="600"/>
              </a:spcBef>
              <a:spcAft>
                <a:spcPts val="0"/>
              </a:spcAft>
              <a:buNone/>
            </a:pPr>
            <a:r>
              <a:rPr lang="gl" sz="2400"/>
              <a:t>					</a:t>
            </a:r>
            <a:r>
              <a:rPr lang="gl" sz="2400">
                <a:solidFill>
                  <a:srgbClr val="FF66CC"/>
                </a:solidFill>
              </a:rPr>
              <a:t>2</a:t>
            </a:r>
            <a:endParaRPr sz="2400">
              <a:solidFill>
                <a:srgbClr val="FF66CC"/>
              </a:solidFill>
            </a:endParaRPr>
          </a:p>
          <a:p>
            <a:pPr indent="0" lvl="0" marL="0" rtl="0" algn="l">
              <a:spcBef>
                <a:spcPts val="600"/>
              </a:spcBef>
              <a:spcAft>
                <a:spcPts val="0"/>
              </a:spcAft>
              <a:buNone/>
            </a:pPr>
            <a:r>
              <a:rPr lang="gl"/>
              <a:t>							</a:t>
            </a:r>
            <a:endParaRPr/>
          </a:p>
        </p:txBody>
      </p:sp>
      <p:sp>
        <p:nvSpPr>
          <p:cNvPr id="258" name="Google Shape;258;p32"/>
          <p:cNvSpPr txBox="1"/>
          <p:nvPr/>
        </p:nvSpPr>
        <p:spPr>
          <a:xfrm>
            <a:off x="7102425" y="201275"/>
            <a:ext cx="1725300" cy="122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gl" sz="1600">
                <a:latin typeface="Century Schoolbook"/>
                <a:ea typeface="Century Schoolbook"/>
                <a:cs typeface="Century Schoolbook"/>
                <a:sym typeface="Century Schoolbook"/>
              </a:rPr>
              <a:t>Vanessa Kolk-Femke Stegedirk</a:t>
            </a:r>
            <a:endParaRPr b="1" sz="1600">
              <a:latin typeface="Century Schoolbook"/>
              <a:ea typeface="Century Schoolbook"/>
              <a:cs typeface="Century Schoolbook"/>
              <a:sym typeface="Century Schoolbook"/>
            </a:endParaRPr>
          </a:p>
          <a:p>
            <a:pPr indent="0" lvl="0" marL="0" rtl="0" algn="l">
              <a:spcBef>
                <a:spcPts val="0"/>
              </a:spcBef>
              <a:spcAft>
                <a:spcPts val="0"/>
              </a:spcAft>
              <a:buNone/>
            </a:pPr>
            <a:r>
              <a:rPr lang="gl" sz="1600">
                <a:latin typeface="Century Schoolbook"/>
                <a:ea typeface="Century Schoolbook"/>
                <a:cs typeface="Century Schoolbook"/>
                <a:sym typeface="Century Schoolbook"/>
              </a:rPr>
              <a:t>Burg-Gymnasium Bad Bentheim(Germany)</a:t>
            </a:r>
            <a:endParaRPr sz="1600">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33"/>
          <p:cNvSpPr txBox="1"/>
          <p:nvPr/>
        </p:nvSpPr>
        <p:spPr>
          <a:xfrm>
            <a:off x="611560" y="411511"/>
            <a:ext cx="5328600" cy="392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gl" sz="2800">
                <a:solidFill>
                  <a:srgbClr val="40D9F1"/>
                </a:solidFill>
                <a:latin typeface="Arial"/>
                <a:ea typeface="Arial"/>
                <a:cs typeface="Arial"/>
                <a:sym typeface="Arial"/>
              </a:rPr>
              <a:t>STRUCTURE</a:t>
            </a:r>
            <a:endParaRPr b="1" sz="2800">
              <a:solidFill>
                <a:srgbClr val="40D9F1"/>
              </a:solidFill>
              <a:latin typeface="Arial"/>
              <a:ea typeface="Arial"/>
              <a:cs typeface="Arial"/>
              <a:sym typeface="Arial"/>
            </a:endParaRPr>
          </a:p>
        </p:txBody>
      </p:sp>
      <p:sp>
        <p:nvSpPr>
          <p:cNvPr id="264" name="Google Shape;264;p33"/>
          <p:cNvSpPr txBox="1"/>
          <p:nvPr/>
        </p:nvSpPr>
        <p:spPr>
          <a:xfrm>
            <a:off x="683568" y="681540"/>
            <a:ext cx="7200900" cy="3393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TEN-T</a:t>
            </a:r>
            <a:endParaRPr sz="2400"/>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European Budget</a:t>
            </a:r>
            <a:endParaRPr sz="2400"/>
          </a:p>
          <a:p>
            <a:pPr indent="0" lvl="0" marL="0" marR="0" rtl="0" algn="l">
              <a:spcBef>
                <a:spcPts val="0"/>
              </a:spcBef>
              <a:spcAft>
                <a:spcPts val="0"/>
              </a:spcAft>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Corridor 2       regional program</a:t>
            </a:r>
            <a:endParaRPr sz="2400"/>
          </a:p>
          <a:p>
            <a:pPr indent="0" lvl="0" marL="0" marR="0" rtl="0" algn="l">
              <a:spcBef>
                <a:spcPts val="0"/>
              </a:spcBef>
              <a:spcAft>
                <a:spcPts val="0"/>
              </a:spcAft>
              <a:buClr>
                <a:srgbClr val="898989"/>
              </a:buClr>
              <a:buSzPts val="2800"/>
              <a:buFont typeface="Noto Sans Symbols"/>
              <a:buNone/>
            </a:pPr>
            <a:r>
              <a:t/>
            </a:r>
            <a:endParaRPr sz="2400">
              <a:solidFill>
                <a:schemeClr val="dk1"/>
              </a:solidFill>
              <a:latin typeface="Century Schoolbook"/>
              <a:ea typeface="Century Schoolbook"/>
              <a:cs typeface="Century Schoolbook"/>
              <a:sym typeface="Century Schoolbook"/>
            </a:endParaRPr>
          </a:p>
          <a:p>
            <a:pPr indent="-152400" lvl="0" marL="0" marR="0" rtl="0" algn="l">
              <a:spcBef>
                <a:spcPts val="0"/>
              </a:spcBef>
              <a:spcAft>
                <a:spcPts val="0"/>
              </a:spcAft>
              <a:buClr>
                <a:srgbClr val="898989"/>
              </a:buClr>
              <a:buSzPts val="2400"/>
              <a:buFont typeface="Noto Sans Symbols"/>
              <a:buChar char="✔"/>
            </a:pPr>
            <a:r>
              <a:rPr lang="gl" sz="2400">
                <a:solidFill>
                  <a:schemeClr val="dk1"/>
                </a:solidFill>
                <a:latin typeface="Century Schoolbook"/>
                <a:ea typeface="Century Schoolbook"/>
                <a:cs typeface="Century Schoolbook"/>
                <a:sym typeface="Century Schoolbook"/>
              </a:rPr>
              <a:t>sources</a:t>
            </a:r>
            <a:endParaRPr sz="2400"/>
          </a:p>
          <a:p>
            <a:pPr indent="0" lvl="0" marL="0" marR="0" rtl="0" algn="l">
              <a:spcBef>
                <a:spcPts val="0"/>
              </a:spcBef>
              <a:spcAft>
                <a:spcPts val="0"/>
              </a:spcAft>
              <a:buClr>
                <a:srgbClr val="898989"/>
              </a:buClr>
              <a:buSzPts val="2800"/>
              <a:buFont typeface="Noto Sans Symbols"/>
              <a:buNone/>
            </a:pPr>
            <a:r>
              <a:t/>
            </a:r>
            <a:endParaRPr sz="2400">
              <a:solidFill>
                <a:schemeClr val="dk1"/>
              </a:solidFill>
              <a:latin typeface="Century Schoolbook"/>
              <a:ea typeface="Century Schoolbook"/>
              <a:cs typeface="Century Schoolbook"/>
              <a:sym typeface="Century Schoolbook"/>
            </a:endParaRPr>
          </a:p>
          <a:p>
            <a:pPr indent="0" lvl="0" marL="0" marR="0" rtl="0" algn="l">
              <a:spcBef>
                <a:spcPts val="0"/>
              </a:spcBef>
              <a:spcAft>
                <a:spcPts val="0"/>
              </a:spcAft>
              <a:buNone/>
            </a:pPr>
            <a:r>
              <a:t/>
            </a:r>
            <a:endParaRPr sz="2400"/>
          </a:p>
        </p:txBody>
      </p:sp>
      <p:sp>
        <p:nvSpPr>
          <p:cNvPr id="265" name="Google Shape;265;p33"/>
          <p:cNvSpPr/>
          <p:nvPr/>
        </p:nvSpPr>
        <p:spPr>
          <a:xfrm>
            <a:off x="2386650" y="3057575"/>
            <a:ext cx="325800" cy="1149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66" name="Google Shape;266;p33"/>
          <p:cNvPicPr preferRelativeResize="0"/>
          <p:nvPr/>
        </p:nvPicPr>
        <p:blipFill>
          <a:blip r:embed="rId3">
            <a:alphaModFix/>
          </a:blip>
          <a:stretch>
            <a:fillRect/>
          </a:stretch>
        </p:blipFill>
        <p:spPr>
          <a:xfrm>
            <a:off x="5525700" y="915425"/>
            <a:ext cx="2808376" cy="3159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Προεξοχή">
  <a:themeElements>
    <a:clrScheme name="Τεχνικό">
      <a:dk1>
        <a:srgbClr val="000000"/>
      </a:dk1>
      <a:lt1>
        <a:srgbClr val="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