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1" r:id="rId3"/>
    <p:sldId id="272" r:id="rId4"/>
    <p:sldId id="275" r:id="rId5"/>
    <p:sldId id="273" r:id="rId6"/>
    <p:sldId id="277" r:id="rId7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94" autoAdjust="0"/>
  </p:normalViewPr>
  <p:slideViewPr>
    <p:cSldViewPr>
      <p:cViewPr varScale="1">
        <p:scale>
          <a:sx n="50" d="100"/>
          <a:sy n="50" d="100"/>
        </p:scale>
        <p:origin x="48" y="93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>
              <a:latin typeface="Century Gothic" panose="020B0502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77A205-96FC-4A20-9E54-0742ACD89BC1}" type="datetime1">
              <a:rPr lang="de-DE" smtClean="0">
                <a:latin typeface="Century Gothic" panose="020B0502020202020204" pitchFamily="34" charset="0"/>
              </a:rPr>
              <a:t>13.03.2019</a:t>
            </a:fld>
            <a:endParaRPr lang="de-DE">
              <a:latin typeface="Century Gothic" panose="020B0502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>
              <a:latin typeface="Century Gothic" panose="020B0502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de-DE" smtClean="0">
                <a:latin typeface="Century Gothic" panose="020B0502020202020204" pitchFamily="34" charset="0"/>
              </a:rPr>
              <a:t>‹Nr.›</a:t>
            </a:fld>
            <a:endParaRPr lang="de-DE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2049AF96-6FA5-4DC0-B17D-46F50B58E814}" type="datetime1">
              <a:rPr lang="de-DE" noProof="0" smtClean="0"/>
              <a:t>13.03.2019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53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1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13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29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6" descr="Weltkarte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e-DE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3632B26-598D-48BA-AB7B-E349E1DAA187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7192330-79F1-4D36-A8C6-7510CC2E3377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1F66615-50B8-43B2-B75A-7676F2F6E9A6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470095B-D6F2-4A97-82EE-A1DBAFB1FC02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C7AF6A0-678B-4513-8935-A1158152173E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E142AF3-9F8E-4B25-8CBE-2A25EE06AE5F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BE26300-46C3-4E92-B914-88F817B23271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0859A69-5BD2-4840-B741-D26CC6C2438B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75D664-3D2B-4426-B944-CF570B9A674E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193A28ED-6F40-4377-B7C0-654501601845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A872FBBD-DC15-429D-A581-C671601C9191}" type="datetime1">
              <a:rPr lang="de-DE" smtClean="0"/>
              <a:t>13.03.2019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e.wikipedia.org/wiki/Transeurop&#228;ische_Netz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entury Gothic" panose="020B0502020202020204" pitchFamily="34" charset="0"/>
              </a:rPr>
              <a:t>TRANSPORT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de-DE" dirty="0"/>
              <a:t>TEN-T / </a:t>
            </a:r>
            <a:r>
              <a:rPr lang="de-DE" dirty="0" err="1"/>
              <a:t>Corridor</a:t>
            </a:r>
            <a:r>
              <a:rPr lang="de-DE" dirty="0"/>
              <a:t> 2 </a:t>
            </a:r>
          </a:p>
          <a:p>
            <a:r>
              <a:rPr lang="de-DE" dirty="0"/>
              <a:t>(Grafschaft Bentheim)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err="1">
                <a:latin typeface="Century Gothic" panose="020B0502020202020204" pitchFamily="34" charset="0"/>
              </a:rPr>
              <a:t>structure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entury Gothic" panose="020B0502020202020204" pitchFamily="34" charset="0"/>
              </a:rPr>
              <a:t>TEN-T</a:t>
            </a:r>
          </a:p>
          <a:p>
            <a:pPr rtl="0"/>
            <a:r>
              <a:rPr lang="de-DE" dirty="0"/>
              <a:t>EUROPEAN BUDGET</a:t>
            </a:r>
          </a:p>
          <a:p>
            <a:pPr rtl="0"/>
            <a:r>
              <a:rPr lang="de-DE" dirty="0"/>
              <a:t>CORRIDOR 2      regional </a:t>
            </a:r>
            <a:r>
              <a:rPr lang="de-DE" dirty="0" err="1"/>
              <a:t>program</a:t>
            </a:r>
            <a:endParaRPr lang="de-DE" dirty="0"/>
          </a:p>
          <a:p>
            <a:pPr rtl="0"/>
            <a:r>
              <a:rPr lang="de-DE" dirty="0" err="1"/>
              <a:t>sources</a:t>
            </a:r>
            <a:endParaRPr lang="de-DE" dirty="0"/>
          </a:p>
          <a:p>
            <a:pPr marL="45720" indent="0" rtl="0">
              <a:buNone/>
            </a:pPr>
            <a:r>
              <a:rPr lang="de-DE" dirty="0"/>
              <a:t> </a:t>
            </a:r>
            <a:endParaRPr lang="de-DE" dirty="0">
              <a:latin typeface="Century Gothic" panose="020B0502020202020204" pitchFamily="34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CC66D318-9186-42F3-8C73-43E573FF3A9B}"/>
              </a:ext>
            </a:extLst>
          </p:cNvPr>
          <p:cNvCxnSpPr>
            <a:cxnSpLocks/>
          </p:cNvCxnSpPr>
          <p:nvPr/>
        </p:nvCxnSpPr>
        <p:spPr>
          <a:xfrm>
            <a:off x="3574132" y="3140968"/>
            <a:ext cx="2880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29F7C67D-FC19-4D88-B65A-0973B758F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80" y="1042199"/>
            <a:ext cx="3860791" cy="43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 rtlCol="0"/>
          <a:lstStyle/>
          <a:p>
            <a:pPr rtl="0"/>
            <a:r>
              <a:rPr lang="de-DE" dirty="0">
                <a:latin typeface="Century Gothic" panose="020B0502020202020204" pitchFamily="34" charset="0"/>
              </a:rPr>
              <a:t>Ten-t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29D23F-08A1-4942-BE39-3ACAC69C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412776"/>
            <a:ext cx="9753600" cy="5112568"/>
          </a:xfrm>
        </p:spPr>
        <p:txBody>
          <a:bodyPr>
            <a:normAutofit/>
          </a:bodyPr>
          <a:lstStyle/>
          <a:p>
            <a:r>
              <a:rPr lang="en-GB" sz="1600" dirty="0"/>
              <a:t>program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developement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European Market</a:t>
            </a:r>
          </a:p>
          <a:p>
            <a:pPr marL="45720" indent="0">
              <a:buNone/>
            </a:pPr>
            <a:r>
              <a:rPr lang="de-DE" sz="1600" dirty="0"/>
              <a:t>     </a:t>
            </a:r>
            <a:r>
              <a:rPr lang="de-DE" sz="1600" dirty="0" err="1"/>
              <a:t>seperated</a:t>
            </a:r>
            <a:r>
              <a:rPr lang="de-DE" sz="1600" dirty="0"/>
              <a:t> </a:t>
            </a:r>
            <a:r>
              <a:rPr lang="de-DE" sz="1600" dirty="0" err="1"/>
              <a:t>into</a:t>
            </a:r>
            <a:r>
              <a:rPr lang="de-DE" sz="1600" dirty="0"/>
              <a:t> </a:t>
            </a:r>
            <a:r>
              <a:rPr lang="de-DE" sz="1600" dirty="0" err="1"/>
              <a:t>transport</a:t>
            </a:r>
            <a:r>
              <a:rPr lang="de-DE" sz="1600" dirty="0"/>
              <a:t> (TEN-T), </a:t>
            </a:r>
            <a:r>
              <a:rPr lang="de-DE" sz="1600" dirty="0" err="1"/>
              <a:t>energy</a:t>
            </a:r>
            <a:r>
              <a:rPr lang="de-DE" sz="1600" dirty="0"/>
              <a:t> (TEN-E)</a:t>
            </a:r>
          </a:p>
          <a:p>
            <a:pPr marL="45720" indent="0">
              <a:buNone/>
            </a:pPr>
            <a:r>
              <a:rPr lang="de-DE" sz="1600" dirty="0"/>
              <a:t>     </a:t>
            </a:r>
            <a:r>
              <a:rPr lang="de-DE" sz="1600" dirty="0" err="1"/>
              <a:t>telecommunication</a:t>
            </a:r>
            <a:r>
              <a:rPr lang="de-DE" sz="1600" dirty="0"/>
              <a:t> </a:t>
            </a:r>
            <a:r>
              <a:rPr lang="de-DE" sz="1600" dirty="0" err="1"/>
              <a:t>infrastructure</a:t>
            </a:r>
            <a:r>
              <a:rPr lang="de-DE" sz="1600" dirty="0"/>
              <a:t> (</a:t>
            </a:r>
            <a:r>
              <a:rPr lang="de-DE" sz="1600" dirty="0" err="1"/>
              <a:t>eTEN</a:t>
            </a:r>
            <a:r>
              <a:rPr lang="de-DE" sz="1600" dirty="0"/>
              <a:t>)</a:t>
            </a:r>
          </a:p>
          <a:p>
            <a:r>
              <a:rPr lang="en-GB" sz="1600" dirty="0" err="1"/>
              <a:t>Involes</a:t>
            </a:r>
            <a:r>
              <a:rPr lang="de-DE" sz="1600" dirty="0"/>
              <a:t> </a:t>
            </a:r>
            <a:r>
              <a:rPr lang="de-DE" sz="1600" dirty="0" err="1"/>
              <a:t>physical</a:t>
            </a:r>
            <a:r>
              <a:rPr lang="de-DE" sz="1600" dirty="0"/>
              <a:t> &amp; digital </a:t>
            </a:r>
            <a:r>
              <a:rPr lang="de-DE" sz="1600" dirty="0" err="1"/>
              <a:t>infrastructure</a:t>
            </a:r>
            <a:r>
              <a:rPr lang="de-DE" sz="1600" dirty="0"/>
              <a:t> on </a:t>
            </a:r>
            <a:r>
              <a:rPr lang="de-DE" sz="1600" dirty="0" err="1"/>
              <a:t>streets</a:t>
            </a:r>
            <a:r>
              <a:rPr lang="de-DE" sz="1600" dirty="0"/>
              <a:t>, </a:t>
            </a:r>
            <a:r>
              <a:rPr lang="de-DE" sz="1600" dirty="0" err="1"/>
              <a:t>railways</a:t>
            </a:r>
            <a:r>
              <a:rPr lang="de-DE" sz="1600" dirty="0"/>
              <a:t>, </a:t>
            </a:r>
            <a:r>
              <a:rPr lang="de-DE" sz="1600" dirty="0" err="1"/>
              <a:t>inland</a:t>
            </a:r>
            <a:r>
              <a:rPr lang="de-DE" sz="1600" dirty="0"/>
              <a:t> </a:t>
            </a:r>
            <a:r>
              <a:rPr lang="de-DE" sz="1600" dirty="0" err="1"/>
              <a:t>waters</a:t>
            </a:r>
            <a:r>
              <a:rPr lang="de-DE" sz="1600" dirty="0"/>
              <a:t> and </a:t>
            </a:r>
            <a:r>
              <a:rPr lang="de-DE" sz="1600" dirty="0" err="1"/>
              <a:t>airports</a:t>
            </a:r>
            <a:endParaRPr lang="de-DE" sz="1600" dirty="0"/>
          </a:p>
          <a:p>
            <a:pPr marL="45720" indent="0">
              <a:buNone/>
            </a:pPr>
            <a:r>
              <a:rPr lang="de-DE" sz="1600" dirty="0"/>
              <a:t>Special Values: </a:t>
            </a:r>
          </a:p>
          <a:p>
            <a:r>
              <a:rPr lang="de-DE" sz="1600" dirty="0" err="1"/>
              <a:t>elimination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national &amp; international </a:t>
            </a:r>
            <a:r>
              <a:rPr lang="de-DE" sz="1600" dirty="0" err="1"/>
              <a:t>weak</a:t>
            </a:r>
            <a:r>
              <a:rPr lang="de-DE" sz="1600" dirty="0"/>
              <a:t> </a:t>
            </a:r>
            <a:r>
              <a:rPr lang="de-DE" sz="1600" dirty="0" err="1"/>
              <a:t>points</a:t>
            </a:r>
            <a:r>
              <a:rPr lang="de-DE" sz="1600" dirty="0"/>
              <a:t> &amp; </a:t>
            </a:r>
            <a:r>
              <a:rPr lang="de-DE" sz="1600" dirty="0" err="1"/>
              <a:t>shortages</a:t>
            </a:r>
            <a:endParaRPr lang="de-DE" sz="1600" dirty="0"/>
          </a:p>
          <a:p>
            <a:r>
              <a:rPr lang="de-DE" sz="1600" dirty="0"/>
              <a:t>environmental </a:t>
            </a:r>
            <a:r>
              <a:rPr lang="de-DE" sz="1600" dirty="0" err="1"/>
              <a:t>friendly</a:t>
            </a:r>
            <a:r>
              <a:rPr lang="de-DE" sz="1600" dirty="0"/>
              <a:t> &amp; </a:t>
            </a:r>
            <a:r>
              <a:rPr lang="de-DE" sz="1600" dirty="0" err="1"/>
              <a:t>efficient</a:t>
            </a:r>
            <a:endParaRPr lang="de-DE" sz="1600" dirty="0"/>
          </a:p>
          <a:p>
            <a:r>
              <a:rPr lang="de-DE" sz="1600" dirty="0" err="1"/>
              <a:t>developement</a:t>
            </a:r>
            <a:r>
              <a:rPr lang="de-DE" sz="1600" dirty="0"/>
              <a:t> &amp; </a:t>
            </a:r>
            <a:r>
              <a:rPr lang="de-DE" sz="1600" dirty="0" err="1"/>
              <a:t>expension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capacities</a:t>
            </a:r>
            <a:endParaRPr lang="de-DE" sz="1600" dirty="0"/>
          </a:p>
          <a:p>
            <a:r>
              <a:rPr lang="de-DE" sz="1600" dirty="0"/>
              <a:t>High </a:t>
            </a:r>
            <a:r>
              <a:rPr lang="de-DE" sz="1600" dirty="0" err="1"/>
              <a:t>safety</a:t>
            </a:r>
            <a:r>
              <a:rPr lang="de-DE" sz="1600" dirty="0"/>
              <a:t> </a:t>
            </a:r>
            <a:r>
              <a:rPr lang="de-DE" sz="1600" dirty="0" err="1"/>
              <a:t>standards</a:t>
            </a:r>
            <a:r>
              <a:rPr lang="de-DE" sz="1600" dirty="0"/>
              <a:t> and </a:t>
            </a:r>
            <a:r>
              <a:rPr lang="de-DE" sz="1600" dirty="0" err="1"/>
              <a:t>dependability</a:t>
            </a:r>
            <a:r>
              <a:rPr lang="de-DE" sz="1600" dirty="0"/>
              <a:t> </a:t>
            </a:r>
            <a:r>
              <a:rPr lang="de-DE" sz="1600" dirty="0" err="1"/>
              <a:t>public</a:t>
            </a:r>
            <a:r>
              <a:rPr lang="de-DE" sz="1600" dirty="0"/>
              <a:t> </a:t>
            </a:r>
            <a:r>
              <a:rPr lang="de-DE" sz="1600" dirty="0" err="1"/>
              <a:t>transport</a:t>
            </a:r>
            <a:endParaRPr lang="de-DE" sz="1600" dirty="0"/>
          </a:p>
          <a:p>
            <a:r>
              <a:rPr lang="de-DE" sz="1600" dirty="0"/>
              <a:t>9 </a:t>
            </a:r>
            <a:r>
              <a:rPr lang="de-DE" sz="1600" dirty="0" err="1"/>
              <a:t>main</a:t>
            </a:r>
            <a:r>
              <a:rPr lang="de-DE" sz="1600" dirty="0"/>
              <a:t> </a:t>
            </a:r>
            <a:r>
              <a:rPr lang="de-DE" sz="1600" dirty="0" err="1"/>
              <a:t>traffic</a:t>
            </a:r>
            <a:r>
              <a:rPr lang="de-DE" sz="1600" dirty="0"/>
              <a:t> </a:t>
            </a:r>
            <a:r>
              <a:rPr lang="de-DE" sz="1600" dirty="0" err="1"/>
              <a:t>corridors</a:t>
            </a:r>
            <a:endParaRPr lang="de-DE" sz="1600" dirty="0"/>
          </a:p>
          <a:p>
            <a:pPr marL="45720" indent="0">
              <a:buNone/>
            </a:pPr>
            <a:r>
              <a:rPr lang="de-DE" sz="1600" dirty="0"/>
              <a:t>      </a:t>
            </a:r>
            <a:r>
              <a:rPr lang="de-DE" sz="1600" dirty="0" err="1"/>
              <a:t>most</a:t>
            </a:r>
            <a:r>
              <a:rPr lang="de-DE" sz="1600" dirty="0"/>
              <a:t> </a:t>
            </a:r>
            <a:r>
              <a:rPr lang="de-DE" sz="1600" dirty="0" err="1"/>
              <a:t>important</a:t>
            </a:r>
            <a:r>
              <a:rPr lang="de-DE" sz="1600" dirty="0"/>
              <a:t> </a:t>
            </a:r>
            <a:r>
              <a:rPr lang="de-DE" sz="1600" dirty="0" err="1"/>
              <a:t>routes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EU</a:t>
            </a: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8416D551-4E27-4BF7-92E7-B1DB0163BE57}"/>
              </a:ext>
            </a:extLst>
          </p:cNvPr>
          <p:cNvCxnSpPr>
            <a:cxnSpLocks/>
          </p:cNvCxnSpPr>
          <p:nvPr/>
        </p:nvCxnSpPr>
        <p:spPr>
          <a:xfrm>
            <a:off x="1341884" y="1916832"/>
            <a:ext cx="216024" cy="84708"/>
          </a:xfrm>
          <a:prstGeom prst="bentConnector3">
            <a:avLst>
              <a:gd name="adj1" fmla="val 78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er: gewinkelt 24">
            <a:extLst>
              <a:ext uri="{FF2B5EF4-FFF2-40B4-BE49-F238E27FC236}">
                <a16:creationId xmlns:a16="http://schemas.microsoft.com/office/drawing/2014/main" id="{0E63162E-3E59-482E-9D36-2540CD906A9A}"/>
              </a:ext>
            </a:extLst>
          </p:cNvPr>
          <p:cNvCxnSpPr>
            <a:cxnSpLocks/>
          </p:cNvCxnSpPr>
          <p:nvPr/>
        </p:nvCxnSpPr>
        <p:spPr>
          <a:xfrm>
            <a:off x="1341884" y="5949280"/>
            <a:ext cx="216024" cy="84708"/>
          </a:xfrm>
          <a:prstGeom prst="bentConnector3">
            <a:avLst>
              <a:gd name="adj1" fmla="val -79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17B1C003-1B8B-4525-A4AA-DE8D80B4A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996" y="3280413"/>
            <a:ext cx="3456384" cy="33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421C5-301D-4C83-9212-C2CE7694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3" y="228600"/>
            <a:ext cx="9753600" cy="914400"/>
          </a:xfrm>
        </p:spPr>
        <p:txBody>
          <a:bodyPr/>
          <a:lstStyle/>
          <a:p>
            <a:r>
              <a:rPr lang="de-DE" dirty="0"/>
              <a:t>European </a:t>
            </a:r>
            <a:r>
              <a:rPr lang="de-DE" dirty="0" err="1"/>
              <a:t>budget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7A561A-107F-41C6-8B66-235D944BF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812" y="1340768"/>
            <a:ext cx="10729191" cy="5288632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TEN-T is neither a construction </a:t>
            </a:r>
            <a:r>
              <a:rPr lang="en-US" sz="1600" dirty="0" err="1"/>
              <a:t>programme</a:t>
            </a:r>
            <a:r>
              <a:rPr lang="en-US" sz="1600" dirty="0"/>
              <a:t> nor a financing </a:t>
            </a:r>
            <a:r>
              <a:rPr lang="en-US" sz="1600" dirty="0" err="1"/>
              <a:t>programme</a:t>
            </a:r>
            <a:endParaRPr lang="en-US" sz="1600" dirty="0"/>
          </a:p>
          <a:p>
            <a:r>
              <a:rPr lang="en-US" sz="1600" dirty="0"/>
              <a:t>the costs for the </a:t>
            </a:r>
            <a:r>
              <a:rPr lang="en-US" sz="1600" dirty="0" err="1"/>
              <a:t>realisation</a:t>
            </a:r>
            <a:r>
              <a:rPr lang="en-US" sz="1600" dirty="0"/>
              <a:t> of the project amounted until 2020 to 600 </a:t>
            </a:r>
            <a:r>
              <a:rPr lang="en-US" sz="1600" dirty="0" err="1"/>
              <a:t>Mrd</a:t>
            </a:r>
            <a:r>
              <a:rPr lang="en-US" sz="1600" dirty="0"/>
              <a:t>. Euro according tot he EU-Committee</a:t>
            </a:r>
          </a:p>
          <a:p>
            <a:r>
              <a:rPr lang="en-US" sz="1600" dirty="0"/>
              <a:t>The main financing falls to the member states</a:t>
            </a:r>
          </a:p>
          <a:p>
            <a:r>
              <a:rPr lang="en-US" sz="1600" dirty="0"/>
              <a:t>Co- financing by the union comes from:</a:t>
            </a:r>
          </a:p>
          <a:p>
            <a:pPr marL="45720" indent="0">
              <a:buNone/>
            </a:pPr>
            <a:r>
              <a:rPr lang="en-US" sz="1600" dirty="0"/>
              <a:t>       EU-Budget line TEN</a:t>
            </a:r>
          </a:p>
          <a:p>
            <a:pPr marL="45720" indent="0">
              <a:buNone/>
            </a:pPr>
            <a:r>
              <a:rPr lang="en-US" sz="1600" dirty="0"/>
              <a:t>       EU- structural fonds (in particular </a:t>
            </a:r>
            <a:r>
              <a:rPr lang="en-US" sz="1600" dirty="0" err="1"/>
              <a:t>european</a:t>
            </a:r>
            <a:r>
              <a:rPr lang="en-US" sz="1600" dirty="0"/>
              <a:t> funds for regional development)</a:t>
            </a:r>
          </a:p>
          <a:p>
            <a:pPr marL="45720" indent="0">
              <a:buNone/>
            </a:pPr>
            <a:r>
              <a:rPr lang="de-DE" sz="1600" dirty="0"/>
              <a:t>       </a:t>
            </a:r>
            <a:r>
              <a:rPr lang="de-DE" sz="1600" dirty="0" err="1"/>
              <a:t>Cohesion</a:t>
            </a:r>
            <a:r>
              <a:rPr lang="de-DE" sz="1600" dirty="0"/>
              <a:t> </a:t>
            </a:r>
            <a:r>
              <a:rPr lang="de-DE" sz="1600" dirty="0" err="1"/>
              <a:t>funds</a:t>
            </a:r>
            <a:endParaRPr lang="de-DE" sz="1600" dirty="0"/>
          </a:p>
          <a:p>
            <a:r>
              <a:rPr lang="en-US" sz="1600" dirty="0"/>
              <a:t>to that there are international financial institutions who also partly finance the project with loans and guarantees:</a:t>
            </a:r>
          </a:p>
          <a:p>
            <a:pPr marL="45720" indent="0">
              <a:buNone/>
            </a:pPr>
            <a:r>
              <a:rPr lang="de-DE" sz="1600" dirty="0"/>
              <a:t>       European </a:t>
            </a:r>
            <a:r>
              <a:rPr lang="de-DE" sz="1600" dirty="0" err="1"/>
              <a:t>investment</a:t>
            </a:r>
            <a:r>
              <a:rPr lang="de-DE" sz="1600" dirty="0"/>
              <a:t> </a:t>
            </a:r>
            <a:r>
              <a:rPr lang="de-DE" sz="1600" dirty="0" err="1"/>
              <a:t>bank</a:t>
            </a:r>
            <a:endParaRPr lang="de-DE" sz="1600" dirty="0"/>
          </a:p>
          <a:p>
            <a:pPr marL="45720" indent="0">
              <a:buNone/>
            </a:pPr>
            <a:r>
              <a:rPr lang="de-DE" sz="1600" dirty="0"/>
              <a:t>       European </a:t>
            </a:r>
            <a:r>
              <a:rPr lang="de-DE" sz="1600" dirty="0" err="1"/>
              <a:t>investment</a:t>
            </a:r>
            <a:r>
              <a:rPr lang="de-DE" sz="1600" dirty="0"/>
              <a:t> </a:t>
            </a:r>
            <a:r>
              <a:rPr lang="de-DE" sz="1600" dirty="0" err="1"/>
              <a:t>funds</a:t>
            </a:r>
            <a:endParaRPr lang="de-DE" sz="1600" dirty="0"/>
          </a:p>
          <a:p>
            <a:r>
              <a:rPr lang="en-US" sz="1600" dirty="0"/>
              <a:t>EU summit of 2013 decided the “Connecting European Facility“ for the traffic and infrastructure which is provided with 29,299 billion Euro in the period of 2014-2020 of those 23,174 billion Euro flows into transport projects</a:t>
            </a:r>
            <a:endParaRPr lang="de-DE" sz="1600" dirty="0"/>
          </a:p>
        </p:txBody>
      </p:sp>
      <p:cxnSp>
        <p:nvCxnSpPr>
          <p:cNvPr id="6" name="Verbinder: gewinkelt 5">
            <a:extLst>
              <a:ext uri="{FF2B5EF4-FFF2-40B4-BE49-F238E27FC236}">
                <a16:creationId xmlns:a16="http://schemas.microsoft.com/office/drawing/2014/main" id="{16332939-4E9B-4383-B0F5-94F607B6DBC8}"/>
              </a:ext>
            </a:extLst>
          </p:cNvPr>
          <p:cNvCxnSpPr>
            <a:cxnSpLocks/>
          </p:cNvCxnSpPr>
          <p:nvPr/>
        </p:nvCxnSpPr>
        <p:spPr>
          <a:xfrm>
            <a:off x="837828" y="3068960"/>
            <a:ext cx="288032" cy="216024"/>
          </a:xfrm>
          <a:prstGeom prst="bentConnector3">
            <a:avLst>
              <a:gd name="adj1" fmla="val -79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F7F473B5-FB53-4DC3-A4BC-A39AF66E047C}"/>
              </a:ext>
            </a:extLst>
          </p:cNvPr>
          <p:cNvCxnSpPr/>
          <p:nvPr/>
        </p:nvCxnSpPr>
        <p:spPr>
          <a:xfrm>
            <a:off x="837828" y="3429000"/>
            <a:ext cx="288032" cy="216024"/>
          </a:xfrm>
          <a:prstGeom prst="bentConnector3">
            <a:avLst>
              <a:gd name="adj1" fmla="val -79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D7993441-E172-4EC7-A50D-A5CF03703DE8}"/>
              </a:ext>
            </a:extLst>
          </p:cNvPr>
          <p:cNvCxnSpPr>
            <a:cxnSpLocks/>
          </p:cNvCxnSpPr>
          <p:nvPr/>
        </p:nvCxnSpPr>
        <p:spPr>
          <a:xfrm>
            <a:off x="837828" y="3861048"/>
            <a:ext cx="288032" cy="216024"/>
          </a:xfrm>
          <a:prstGeom prst="bentConnector3">
            <a:avLst>
              <a:gd name="adj1" fmla="val -79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40B4C43F-D420-4C61-AC0C-BE07BD682CEA}"/>
              </a:ext>
            </a:extLst>
          </p:cNvPr>
          <p:cNvCxnSpPr>
            <a:cxnSpLocks/>
          </p:cNvCxnSpPr>
          <p:nvPr/>
        </p:nvCxnSpPr>
        <p:spPr>
          <a:xfrm>
            <a:off x="837828" y="4869160"/>
            <a:ext cx="288032" cy="216024"/>
          </a:xfrm>
          <a:prstGeom prst="bentConnector3">
            <a:avLst>
              <a:gd name="adj1" fmla="val -79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A3A30022-F8BB-4D90-9FA3-D7964C049D42}"/>
              </a:ext>
            </a:extLst>
          </p:cNvPr>
          <p:cNvCxnSpPr>
            <a:cxnSpLocks/>
          </p:cNvCxnSpPr>
          <p:nvPr/>
        </p:nvCxnSpPr>
        <p:spPr>
          <a:xfrm>
            <a:off x="837828" y="5301208"/>
            <a:ext cx="288032" cy="216024"/>
          </a:xfrm>
          <a:prstGeom prst="bentConnector3">
            <a:avLst>
              <a:gd name="adj1" fmla="val -79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DA907664-C1E6-4EF1-971F-029EEBFD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167" y="2131417"/>
            <a:ext cx="288365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 rtlCol="0"/>
          <a:lstStyle/>
          <a:p>
            <a:pPr rtl="0"/>
            <a:r>
              <a:rPr lang="de-DE" dirty="0" err="1">
                <a:latin typeface="Century Gothic" panose="020B0502020202020204" pitchFamily="34" charset="0"/>
              </a:rPr>
              <a:t>Corridor</a:t>
            </a:r>
            <a:r>
              <a:rPr lang="de-DE" dirty="0">
                <a:latin typeface="Century Gothic" panose="020B0502020202020204" pitchFamily="34" charset="0"/>
              </a:rPr>
              <a:t> 2: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81844" y="1484784"/>
            <a:ext cx="10225136" cy="4759424"/>
          </a:xfrm>
        </p:spPr>
        <p:txBody>
          <a:bodyPr rtlCol="0"/>
          <a:lstStyle/>
          <a:p>
            <a:pPr rtl="0"/>
            <a:r>
              <a:rPr lang="de-DE" dirty="0">
                <a:latin typeface="Century Gothic" panose="020B0502020202020204" pitchFamily="34" charset="0"/>
              </a:rPr>
              <a:t>North </a:t>
            </a:r>
            <a:r>
              <a:rPr lang="de-DE" dirty="0" err="1">
                <a:latin typeface="Century Gothic" panose="020B0502020202020204" pitchFamily="34" charset="0"/>
              </a:rPr>
              <a:t>Sea</a:t>
            </a:r>
            <a:r>
              <a:rPr lang="de-DE" dirty="0">
                <a:latin typeface="Century Gothic" panose="020B0502020202020204" pitchFamily="34" charset="0"/>
              </a:rPr>
              <a:t> – Baltics – </a:t>
            </a:r>
            <a:r>
              <a:rPr lang="de-DE" dirty="0" err="1">
                <a:latin typeface="Century Gothic" panose="020B0502020202020204" pitchFamily="34" charset="0"/>
              </a:rPr>
              <a:t>corridor</a:t>
            </a:r>
            <a:endParaRPr lang="de-DE" dirty="0">
              <a:latin typeface="Century Gothic" panose="020B0502020202020204" pitchFamily="34" charset="0"/>
            </a:endParaRPr>
          </a:p>
          <a:p>
            <a:pPr rtl="0"/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situated</a:t>
            </a:r>
            <a:r>
              <a:rPr lang="de-DE" dirty="0"/>
              <a:t> an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corridor</a:t>
            </a:r>
            <a:r>
              <a:rPr lang="de-DE" dirty="0"/>
              <a:t> 2</a:t>
            </a:r>
          </a:p>
          <a:p>
            <a:pPr rtl="0"/>
            <a:r>
              <a:rPr lang="de-DE" dirty="0" err="1"/>
              <a:t>length</a:t>
            </a:r>
            <a:r>
              <a:rPr lang="de-DE" dirty="0"/>
              <a:t>: 3200km, </a:t>
            </a:r>
            <a:r>
              <a:rPr lang="de-DE" dirty="0" err="1"/>
              <a:t>connects</a:t>
            </a:r>
            <a:r>
              <a:rPr lang="de-DE" dirty="0"/>
              <a:t> &amp; </a:t>
            </a:r>
            <a:r>
              <a:rPr lang="de-DE" dirty="0" err="1"/>
              <a:t>european</a:t>
            </a:r>
            <a:r>
              <a:rPr lang="de-DE" dirty="0"/>
              <a:t> </a:t>
            </a:r>
            <a:r>
              <a:rPr lang="de-DE" dirty="0" err="1"/>
              <a:t>capitals</a:t>
            </a:r>
            <a:r>
              <a:rPr lang="de-DE" dirty="0"/>
              <a:t>:</a:t>
            </a:r>
          </a:p>
          <a:p>
            <a:pPr rtl="0"/>
            <a:r>
              <a:rPr lang="de-DE" dirty="0"/>
              <a:t>Amsterdam, Berlin, Vilnius, Tallinn, </a:t>
            </a:r>
            <a:r>
              <a:rPr lang="de-DE" dirty="0" err="1"/>
              <a:t>Brussels</a:t>
            </a:r>
            <a:r>
              <a:rPr lang="de-DE" dirty="0"/>
              <a:t>, Warschau, Riga, Helsinki</a:t>
            </a:r>
          </a:p>
          <a:p>
            <a:pPr rtl="0"/>
            <a:r>
              <a:rPr lang="de-DE" dirty="0" err="1"/>
              <a:t>involves</a:t>
            </a:r>
            <a:r>
              <a:rPr lang="de-DE" dirty="0"/>
              <a:t> 16 </a:t>
            </a:r>
            <a:r>
              <a:rPr lang="de-DE" dirty="0" err="1"/>
              <a:t>airports</a:t>
            </a:r>
            <a:r>
              <a:rPr lang="de-DE" dirty="0"/>
              <a:t>, 33 </a:t>
            </a:r>
            <a:r>
              <a:rPr lang="de-DE" dirty="0" err="1"/>
              <a:t>harbours</a:t>
            </a:r>
            <a:r>
              <a:rPr lang="de-DE" dirty="0"/>
              <a:t> &amp; 17 </a:t>
            </a:r>
            <a:r>
              <a:rPr lang="de-DE" dirty="0" err="1"/>
              <a:t>rail</a:t>
            </a:r>
            <a:r>
              <a:rPr lang="de-DE" dirty="0"/>
              <a:t> </a:t>
            </a:r>
            <a:r>
              <a:rPr lang="de-DE" dirty="0" err="1"/>
              <a:t>terminals</a:t>
            </a:r>
            <a:endParaRPr lang="de-DE" dirty="0"/>
          </a:p>
          <a:p>
            <a:pPr rtl="0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dutch</a:t>
            </a:r>
            <a:r>
              <a:rPr lang="de-DE" dirty="0"/>
              <a:t> and </a:t>
            </a:r>
            <a:r>
              <a:rPr lang="de-DE" dirty="0" err="1"/>
              <a:t>german</a:t>
            </a:r>
            <a:r>
              <a:rPr lang="de-DE" dirty="0"/>
              <a:t> </a:t>
            </a:r>
            <a:r>
              <a:rPr lang="de-DE" dirty="0" err="1"/>
              <a:t>sections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corridor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fundamental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5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10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cargoports</a:t>
            </a:r>
            <a:r>
              <a:rPr lang="de-DE" dirty="0"/>
              <a:t> (</a:t>
            </a:r>
            <a:r>
              <a:rPr lang="de-DE" dirty="0" err="1"/>
              <a:t>Antwerp</a:t>
            </a:r>
            <a:r>
              <a:rPr lang="de-DE" dirty="0"/>
              <a:t>, Rotterdam, Amsterdam, </a:t>
            </a:r>
            <a:r>
              <a:rPr lang="de-DE" dirty="0" err="1"/>
              <a:t>Bremerhaver</a:t>
            </a:r>
            <a:r>
              <a:rPr lang="de-DE" dirty="0"/>
              <a:t> &amp; Hamburg)</a:t>
            </a:r>
          </a:p>
          <a:p>
            <a:pPr rtl="0"/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transport</a:t>
            </a:r>
            <a:r>
              <a:rPr lang="de-DE" dirty="0"/>
              <a:t> hub in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eastern</a:t>
            </a:r>
            <a:r>
              <a:rPr lang="de-DE" dirty="0"/>
              <a:t> </a:t>
            </a:r>
            <a:r>
              <a:rPr lang="de-DE" dirty="0" err="1"/>
              <a:t>sections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corridor</a:t>
            </a:r>
            <a:endParaRPr lang="de-DE" dirty="0"/>
          </a:p>
          <a:p>
            <a:pPr rtl="0"/>
            <a:endParaRPr lang="de-DE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D4DD3E-D039-4687-B99C-4CE77DF8F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0" y="244178"/>
            <a:ext cx="3528392" cy="23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18900-D073-43F9-AA2F-CAEE16B4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224402-AEEF-4B99-85BF-82693870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9737935" cy="4343400"/>
          </a:xfrm>
        </p:spPr>
        <p:txBody>
          <a:bodyPr/>
          <a:lstStyle/>
          <a:p>
            <a:pPr marL="45720" indent="0">
              <a:buNone/>
            </a:pPr>
            <a:r>
              <a:rPr lang="de-DE" dirty="0"/>
              <a:t>EUROPEAN BUDGET:</a:t>
            </a:r>
          </a:p>
          <a:p>
            <a:r>
              <a:rPr lang="de-DE" dirty="0">
                <a:hlinkClick r:id="rId2"/>
              </a:rPr>
              <a:t>https://de.wikipedia.org/</a:t>
            </a:r>
            <a:r>
              <a:rPr lang="de-DE" dirty="0" err="1">
                <a:hlinkClick r:id="rId2"/>
              </a:rPr>
              <a:t>wiki</a:t>
            </a:r>
            <a:r>
              <a:rPr lang="de-DE" dirty="0">
                <a:hlinkClick r:id="rId2"/>
              </a:rPr>
              <a:t>/</a:t>
            </a:r>
            <a:r>
              <a:rPr lang="de-DE" dirty="0" err="1">
                <a:hlinkClick r:id="rId2"/>
              </a:rPr>
              <a:t>Transeuropäische_Netze</a:t>
            </a:r>
            <a:endParaRPr lang="de-DE" dirty="0"/>
          </a:p>
          <a:p>
            <a:pPr marL="45720" indent="0">
              <a:buNone/>
            </a:pPr>
            <a:r>
              <a:rPr lang="de-DE" dirty="0"/>
              <a:t> TEN-T &amp; CORRIDOR 2</a:t>
            </a:r>
          </a:p>
          <a:p>
            <a:r>
              <a:rPr lang="de-DE" dirty="0">
                <a:hlinkClick r:id="rId2"/>
              </a:rPr>
              <a:t>https://www.euregio.eu/de/project/ten-t-corridor-2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2C4EDA-B63C-4148-A15D-E508C6F09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70" y="4123987"/>
            <a:ext cx="4546284" cy="24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9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äsentation &quot;Welt&quot; (16:9)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362_TF02804891" id="{A3625EB8-F20E-4539-82F3-462A3BB801F2}" vid="{A2EEE7DE-0A86-40E0-A3C1-F160F3176292}"/>
    </a:ext>
  </a:extLst>
</a:theme>
</file>

<file path=ppt/theme/theme2.xml><?xml version="1.0" encoding="utf-8"?>
<a:theme xmlns:a="http://schemas.openxmlformats.org/drawingml/2006/main" name="Office-Design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Serie Weltkarten, Präsentation Welt (Breitbild)</Template>
  <TotalTime>0</TotalTime>
  <Words>366</Words>
  <Application>Microsoft Office PowerPoint</Application>
  <PresentationFormat>Benutzerdefiniert</PresentationFormat>
  <Paragraphs>50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Präsentation "Welt" (16:9)</vt:lpstr>
      <vt:lpstr>TRANSPORT</vt:lpstr>
      <vt:lpstr>structure</vt:lpstr>
      <vt:lpstr>Ten-t</vt:lpstr>
      <vt:lpstr>European budget</vt:lpstr>
      <vt:lpstr>Corridor 2: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</dc:title>
  <dc:creator>Herbert</dc:creator>
  <cp:lastModifiedBy>Herbert</cp:lastModifiedBy>
  <cp:revision>17</cp:revision>
  <dcterms:created xsi:type="dcterms:W3CDTF">2019-03-10T13:01:58Z</dcterms:created>
  <dcterms:modified xsi:type="dcterms:W3CDTF">2019-03-13T16:39:32Z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