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1" d="100"/>
          <a:sy n="91" d="100"/>
        </p:scale>
        <p:origin x="4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0B35-2785-4A15-9817-D256A341B5C7}" type="datetimeFigureOut">
              <a:rPr lang="fr-FR" smtClean="0"/>
              <a:t>22/05/2019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FDD4-62A1-4D74-BF8B-F7BA4BA67E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0469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0B35-2785-4A15-9817-D256A341B5C7}" type="datetimeFigureOut">
              <a:rPr lang="fr-FR" smtClean="0"/>
              <a:t>22/05/2019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FDD4-62A1-4D74-BF8B-F7BA4BA67E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3768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0B35-2785-4A15-9817-D256A341B5C7}" type="datetimeFigureOut">
              <a:rPr lang="fr-FR" smtClean="0"/>
              <a:t>22/05/2019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FDD4-62A1-4D74-BF8B-F7BA4BA67E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6290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0B35-2785-4A15-9817-D256A341B5C7}" type="datetimeFigureOut">
              <a:rPr lang="fr-FR" smtClean="0"/>
              <a:t>22/05/2019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FDD4-62A1-4D74-BF8B-F7BA4BA67E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3825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0B35-2785-4A15-9817-D256A341B5C7}" type="datetimeFigureOut">
              <a:rPr lang="fr-FR" smtClean="0"/>
              <a:t>22/05/2019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FDD4-62A1-4D74-BF8B-F7BA4BA67E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1989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0B35-2785-4A15-9817-D256A341B5C7}" type="datetimeFigureOut">
              <a:rPr lang="fr-FR" smtClean="0"/>
              <a:t>22/05/2019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FDD4-62A1-4D74-BF8B-F7BA4BA67E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9490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0B35-2785-4A15-9817-D256A341B5C7}" type="datetimeFigureOut">
              <a:rPr lang="fr-FR" smtClean="0"/>
              <a:t>22/05/2019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FDD4-62A1-4D74-BF8B-F7BA4BA67E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5346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0B35-2785-4A15-9817-D256A341B5C7}" type="datetimeFigureOut">
              <a:rPr lang="fr-FR" smtClean="0"/>
              <a:t>22/05/2019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FDD4-62A1-4D74-BF8B-F7BA4BA67E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1274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0B35-2785-4A15-9817-D256A341B5C7}" type="datetimeFigureOut">
              <a:rPr lang="fr-FR" smtClean="0"/>
              <a:t>22/05/2019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FDD4-62A1-4D74-BF8B-F7BA4BA67E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7120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0B35-2785-4A15-9817-D256A341B5C7}" type="datetimeFigureOut">
              <a:rPr lang="fr-FR" smtClean="0"/>
              <a:t>22/05/2019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B2BDFDD4-62A1-4D74-BF8B-F7BA4BA67E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6083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0B35-2785-4A15-9817-D256A341B5C7}" type="datetimeFigureOut">
              <a:rPr lang="fr-FR" smtClean="0"/>
              <a:t>22/05/2019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FDD4-62A1-4D74-BF8B-F7BA4BA67E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8245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0B35-2785-4A15-9817-D256A341B5C7}" type="datetimeFigureOut">
              <a:rPr lang="fr-FR" smtClean="0"/>
              <a:t>22/05/2019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FDD4-62A1-4D74-BF8B-F7BA4BA67E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382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0B35-2785-4A15-9817-D256A341B5C7}" type="datetimeFigureOut">
              <a:rPr lang="fr-FR" smtClean="0"/>
              <a:t>22/05/2019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FDD4-62A1-4D74-BF8B-F7BA4BA67E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5441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0B35-2785-4A15-9817-D256A341B5C7}" type="datetimeFigureOut">
              <a:rPr lang="fr-FR" smtClean="0"/>
              <a:t>22/05/2019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FDD4-62A1-4D74-BF8B-F7BA4BA67E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3183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0B35-2785-4A15-9817-D256A341B5C7}" type="datetimeFigureOut">
              <a:rPr lang="fr-FR" smtClean="0"/>
              <a:t>22/05/2019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FDD4-62A1-4D74-BF8B-F7BA4BA67E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1077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0B35-2785-4A15-9817-D256A341B5C7}" type="datetimeFigureOut">
              <a:rPr lang="fr-FR" smtClean="0"/>
              <a:t>22/05/2019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FDD4-62A1-4D74-BF8B-F7BA4BA67E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4388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0B35-2785-4A15-9817-D256A341B5C7}" type="datetimeFigureOut">
              <a:rPr lang="fr-FR" smtClean="0"/>
              <a:t>22/05/2019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FDD4-62A1-4D74-BF8B-F7BA4BA67E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6566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4480B35-2785-4A15-9817-D256A341B5C7}" type="datetimeFigureOut">
              <a:rPr lang="fr-FR" smtClean="0"/>
              <a:t>22/05/2019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2BDFDD4-62A1-4D74-BF8B-F7BA4BA67E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569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71104" y="1132642"/>
            <a:ext cx="10620896" cy="2616199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How does the European regional policy finance concrete regional projects ?</a:t>
            </a:r>
            <a:endParaRPr lang="fr-FR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967198" y="3996267"/>
            <a:ext cx="6987645" cy="1388534"/>
          </a:xfrm>
        </p:spPr>
        <p:txBody>
          <a:bodyPr>
            <a:normAutofit/>
          </a:bodyPr>
          <a:lstStyle/>
          <a:p>
            <a:r>
              <a:rPr lang="fr-FR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TEAM 11 – </a:t>
            </a:r>
            <a:r>
              <a:rPr lang="fr-FR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Culture</a:t>
            </a:r>
            <a:r>
              <a:rPr lang="fr-FR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in Pays de la Loire</a:t>
            </a:r>
            <a:endParaRPr lang="fr-FR"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95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0" y="115645"/>
            <a:ext cx="10018713" cy="895574"/>
          </a:xfrm>
        </p:spPr>
        <p:txBody>
          <a:bodyPr/>
          <a:lstStyle/>
          <a:p>
            <a:r>
              <a:rPr lang="fr-FR" b="1" dirty="0" err="1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Presentation</a:t>
            </a:r>
            <a:endParaRPr lang="fr-FR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77947" y="1066030"/>
            <a:ext cx="10018713" cy="1109061"/>
          </a:xfrm>
        </p:spPr>
        <p:txBody>
          <a:bodyPr/>
          <a:lstStyle/>
          <a:p>
            <a:pPr algn="just"/>
            <a:r>
              <a:rPr lang="fr-FR" dirty="0" smtClean="0">
                <a:latin typeface="Cambria" panose="02040503050406030204" pitchFamily="18" charset="0"/>
                <a:ea typeface="Cambria" panose="02040503050406030204" pitchFamily="18" charset="0"/>
              </a:rPr>
              <a:t>The EU finances </a:t>
            </a:r>
            <a:r>
              <a:rPr lang="fr-FR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many</a:t>
            </a:r>
            <a:r>
              <a:rPr lang="fr-FR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projects</a:t>
            </a:r>
            <a:r>
              <a:rPr lang="fr-FR" dirty="0" smtClean="0">
                <a:latin typeface="Cambria" panose="02040503050406030204" pitchFamily="18" charset="0"/>
                <a:ea typeface="Cambria" panose="02040503050406030204" pitchFamily="18" charset="0"/>
              </a:rPr>
              <a:t> in the </a:t>
            </a:r>
            <a:r>
              <a:rPr lang="fr-FR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european</a:t>
            </a:r>
            <a:r>
              <a:rPr lang="fr-FR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regions</a:t>
            </a:r>
            <a:r>
              <a:rPr lang="fr-FR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through</a:t>
            </a:r>
            <a:r>
              <a:rPr lang="fr-FR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many</a:t>
            </a:r>
            <a:r>
              <a:rPr lang="fr-FR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sectors</a:t>
            </a:r>
            <a:r>
              <a:rPr lang="fr-FR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such</a:t>
            </a:r>
            <a:r>
              <a:rPr lang="fr-FR" dirty="0" smtClean="0">
                <a:latin typeface="Cambria" panose="02040503050406030204" pitchFamily="18" charset="0"/>
                <a:ea typeface="Cambria" panose="02040503050406030204" pitchFamily="18" charset="0"/>
              </a:rPr>
              <a:t> as transport, </a:t>
            </a:r>
            <a:r>
              <a:rPr lang="fr-FR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tourism</a:t>
            </a:r>
            <a:r>
              <a:rPr lang="fr-FR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fr-FR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ecology</a:t>
            </a:r>
            <a:r>
              <a:rPr lang="fr-FR" dirty="0" smtClean="0">
                <a:latin typeface="Cambria" panose="02040503050406030204" pitchFamily="18" charset="0"/>
                <a:ea typeface="Cambria" panose="02040503050406030204" pitchFamily="18" charset="0"/>
              </a:rPr>
              <a:t> or </a:t>
            </a:r>
            <a:r>
              <a:rPr lang="fr-FR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economic</a:t>
            </a:r>
            <a:r>
              <a:rPr lang="fr-FR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developpment</a:t>
            </a:r>
            <a:r>
              <a:rPr lang="fr-FR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fr-F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232" y="2229902"/>
            <a:ext cx="6177497" cy="4077148"/>
          </a:xfrm>
          <a:prstGeom prst="rect">
            <a:avLst/>
          </a:prstGeom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8100265" y="3083150"/>
            <a:ext cx="3808452" cy="25924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 smtClean="0">
                <a:latin typeface="Cambria" panose="02040503050406030204" pitchFamily="18" charset="0"/>
                <a:ea typeface="Cambria" panose="02040503050406030204" pitchFamily="18" charset="0"/>
              </a:rPr>
              <a:t>For the </a:t>
            </a:r>
            <a:r>
              <a:rPr lang="fr-FR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period</a:t>
            </a:r>
            <a:r>
              <a:rPr lang="fr-FR" dirty="0" smtClean="0">
                <a:latin typeface="Cambria" panose="02040503050406030204" pitchFamily="18" charset="0"/>
                <a:ea typeface="Cambria" panose="02040503050406030204" pitchFamily="18" charset="0"/>
              </a:rPr>
              <a:t> 2014-2020, 351,8 billion euros are </a:t>
            </a:r>
            <a:r>
              <a:rPr lang="fr-FR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dedicated</a:t>
            </a:r>
            <a:r>
              <a:rPr lang="fr-FR" dirty="0" smtClean="0">
                <a:latin typeface="Cambria" panose="02040503050406030204" pitchFamily="18" charset="0"/>
                <a:ea typeface="Cambria" panose="02040503050406030204" pitchFamily="18" charset="0"/>
              </a:rPr>
              <a:t> to </a:t>
            </a:r>
            <a:r>
              <a:rPr lang="fr-FR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cohesion</a:t>
            </a:r>
            <a:r>
              <a:rPr lang="fr-FR" dirty="0" smtClean="0">
                <a:latin typeface="Cambria" panose="02040503050406030204" pitchFamily="18" charset="0"/>
                <a:ea typeface="Cambria" panose="02040503050406030204" pitchFamily="18" charset="0"/>
              </a:rPr>
              <a:t> of </a:t>
            </a:r>
            <a:r>
              <a:rPr lang="fr-FR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territories</a:t>
            </a:r>
            <a:r>
              <a:rPr lang="fr-FR" dirty="0" smtClean="0">
                <a:latin typeface="Cambria" panose="02040503050406030204" pitchFamily="18" charset="0"/>
                <a:ea typeface="Cambria" panose="02040503050406030204" pitchFamily="18" charset="0"/>
              </a:rPr>
              <a:t> ; </a:t>
            </a:r>
            <a:r>
              <a:rPr lang="fr-FR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it</a:t>
            </a:r>
            <a:r>
              <a:rPr lang="fr-FR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represents</a:t>
            </a:r>
            <a:r>
              <a:rPr lang="fr-FR" dirty="0" smtClean="0">
                <a:latin typeface="Cambria" panose="02040503050406030204" pitchFamily="18" charset="0"/>
                <a:ea typeface="Cambria" panose="02040503050406030204" pitchFamily="18" charset="0"/>
              </a:rPr>
              <a:t> 32,5 % of the total budget of the EU. </a:t>
            </a:r>
            <a:endParaRPr lang="fr-F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39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484310" y="311971"/>
            <a:ext cx="10546325" cy="79606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Creating a botanical wonderland in Anjou</a:t>
            </a:r>
            <a:r>
              <a:rPr lang="en-US" b="1" dirty="0"/>
              <a:t/>
            </a:r>
            <a:br>
              <a:rPr lang="en-US" b="1" dirty="0"/>
            </a:b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484310" y="2301240"/>
            <a:ext cx="10018713" cy="132408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Opening in April 2010, the park covers </a:t>
            </a:r>
            <a:r>
              <a:rPr lang="en-US" dirty="0" smtClean="0"/>
              <a:t>110 </a:t>
            </a:r>
            <a:r>
              <a:rPr lang="en-US" dirty="0"/>
              <a:t>000 m2 of landscapes, gardens, business </a:t>
            </a:r>
            <a:r>
              <a:rPr lang="en-US" dirty="0" err="1"/>
              <a:t>centres</a:t>
            </a:r>
            <a:r>
              <a:rPr lang="en-US" dirty="0"/>
              <a:t>, a cinema, restaurants and many other attractions. </a:t>
            </a:r>
            <a:r>
              <a:rPr lang="en-US" dirty="0" smtClean="0"/>
              <a:t>With annual </a:t>
            </a:r>
            <a:r>
              <a:rPr lang="en-US" dirty="0"/>
              <a:t>revenues of €21.13 million, this project represents a major boost for local employment and business growth</a:t>
            </a:r>
            <a:r>
              <a:rPr lang="en-US" dirty="0" smtClean="0"/>
              <a:t>.</a:t>
            </a:r>
            <a:endParaRPr lang="fr-FR" dirty="0"/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110717" y="877204"/>
            <a:ext cx="361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>
                <a:solidFill>
                  <a:schemeClr val="accent1"/>
                </a:solidFill>
              </a:rPr>
              <a:t>Introducing</a:t>
            </a:r>
            <a:r>
              <a:rPr lang="fr-FR" sz="2400" dirty="0" smtClean="0">
                <a:solidFill>
                  <a:schemeClr val="accent1"/>
                </a:solidFill>
              </a:rPr>
              <a:t> of the </a:t>
            </a:r>
            <a:r>
              <a:rPr lang="fr-FR" sz="2400" dirty="0" err="1" smtClean="0">
                <a:solidFill>
                  <a:schemeClr val="accent1"/>
                </a:solidFill>
              </a:rPr>
              <a:t>project</a:t>
            </a:r>
            <a:endParaRPr lang="fr-FR" sz="2400" dirty="0">
              <a:solidFill>
                <a:schemeClr val="accent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0968" y="3481668"/>
            <a:ext cx="2963507" cy="296350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547" y="3523149"/>
            <a:ext cx="4690620" cy="292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48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2620" y="3464324"/>
            <a:ext cx="3980329" cy="29832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4606" y="198612"/>
            <a:ext cx="971774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Anjou is expected to gain in many ways from this project, job-wise and economically, with an added boost to local tourism and businesses given the expected 400 000 visitors each year. Revenues generated are expected to be in the region of €21.13 million per year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Sustainability was present throughout the park’s design and construction, with emphasis placed on using non-polluting technology and </a:t>
            </a:r>
            <a:r>
              <a:rPr lang="en-US" sz="2400" dirty="0" err="1"/>
              <a:t>optimising</a:t>
            </a:r>
            <a:r>
              <a:rPr lang="en-US" sz="2400" dirty="0"/>
              <a:t> energy efficiency.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355448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2645" y="137161"/>
            <a:ext cx="10018713" cy="884816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chemeClr val="accent1"/>
                </a:solidFill>
              </a:rPr>
              <a:t>Contribution of the EU</a:t>
            </a:r>
            <a:endParaRPr lang="fr-FR" sz="3600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31736" y="3527611"/>
            <a:ext cx="10564255" cy="3124201"/>
          </a:xfrm>
        </p:spPr>
        <p:txBody>
          <a:bodyPr/>
          <a:lstStyle/>
          <a:p>
            <a:r>
              <a:rPr lang="fr-FR" dirty="0"/>
              <a:t>T</a:t>
            </a:r>
            <a:r>
              <a:rPr lang="fr-FR" dirty="0" smtClean="0"/>
              <a:t>he EU </a:t>
            </a:r>
            <a:r>
              <a:rPr lang="fr-FR" dirty="0" err="1" smtClean="0"/>
              <a:t>had</a:t>
            </a:r>
            <a:r>
              <a:rPr lang="fr-FR" dirty="0" smtClean="0"/>
              <a:t> </a:t>
            </a:r>
            <a:r>
              <a:rPr lang="fr-FR" dirty="0" err="1" smtClean="0"/>
              <a:t>invested</a:t>
            </a:r>
            <a:r>
              <a:rPr lang="fr-FR" dirty="0" smtClean="0"/>
              <a:t> more </a:t>
            </a:r>
            <a:r>
              <a:rPr lang="fr-FR" dirty="0" err="1" smtClean="0"/>
              <a:t>than</a:t>
            </a:r>
            <a:r>
              <a:rPr lang="fr-FR" dirty="0" smtClean="0"/>
              <a:t> 16’500’000 € in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project</a:t>
            </a:r>
            <a:r>
              <a:rPr lang="fr-FR" dirty="0" smtClean="0"/>
              <a:t>,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represents</a:t>
            </a:r>
            <a:r>
              <a:rPr lang="fr-FR" dirty="0" smtClean="0"/>
              <a:t> 18,5% of the global </a:t>
            </a:r>
            <a:r>
              <a:rPr lang="fr-FR" dirty="0" err="1" smtClean="0"/>
              <a:t>investiment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655" y="1194099"/>
            <a:ext cx="4017623" cy="267372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0408" y="855457"/>
            <a:ext cx="253365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4679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Parallax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TM03457496[[fn=Parallaxe]]</Template>
  <TotalTime>40</TotalTime>
  <Words>225</Words>
  <Application>Microsoft Office PowerPoint</Application>
  <PresentationFormat>Grand écran</PresentationFormat>
  <Paragraphs>14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Cambria</vt:lpstr>
      <vt:lpstr>Corbel</vt:lpstr>
      <vt:lpstr>Parallaxe</vt:lpstr>
      <vt:lpstr>How does the European regional policy finance concrete regional projects ?</vt:lpstr>
      <vt:lpstr>Presentation</vt:lpstr>
      <vt:lpstr>Creating a botanical wonderland in Anjou </vt:lpstr>
      <vt:lpstr>Présentation PowerPoint</vt:lpstr>
      <vt:lpstr>Contribution of the EU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does the European regional policy finance concrete regional projects ?</dc:title>
  <dc:creator>CHARRIER Max</dc:creator>
  <cp:lastModifiedBy>PONTHIEUX Laurence</cp:lastModifiedBy>
  <cp:revision>6</cp:revision>
  <dcterms:created xsi:type="dcterms:W3CDTF">2019-03-27T08:00:16Z</dcterms:created>
  <dcterms:modified xsi:type="dcterms:W3CDTF">2019-05-22T06:56:49Z</dcterms:modified>
</cp:coreProperties>
</file>