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B6115"/>
    <a:srgbClr val="15DBDB"/>
    <a:srgbClr val="57D3FF"/>
    <a:srgbClr val="B3EBFF"/>
    <a:srgbClr val="0D92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57" d="100"/>
          <a:sy n="57" d="100"/>
        </p:scale>
        <p:origin x="-1309" y="-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B1A8AC51-B0F8-4BE4-880F-89B169C868E8}" type="datetimeFigureOut">
              <a:rPr lang="tr-TR" smtClean="0"/>
              <a:pPr/>
              <a:t>3.2.2017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EF730C2C-F6CB-463A-9897-71884B24831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B1A8AC51-B0F8-4BE4-880F-89B169C868E8}" type="datetimeFigureOut">
              <a:rPr lang="tr-TR" smtClean="0"/>
              <a:pPr/>
              <a:t>3.2.2017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B1A8AC51-B0F8-4BE4-880F-89B169C868E8}" type="datetimeFigureOut">
              <a:rPr lang="tr-TR" smtClean="0"/>
              <a:pPr/>
              <a:t>3.2.2017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EF730C2C-F6CB-463A-9897-71884B24831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B1A8AC51-B0F8-4BE4-880F-89B169C868E8}" type="datetimeFigureOut">
              <a:rPr lang="tr-TR" smtClean="0"/>
              <a:pPr/>
              <a:t>3.2.2017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EF730C2C-F6CB-463A-9897-71884B24831A}"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1A8AC51-B0F8-4BE4-880F-89B169C868E8}" type="datetimeFigureOut">
              <a:rPr lang="tr-TR" smtClean="0"/>
              <a:pPr/>
              <a:t>3.2.2017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730C2C-F6CB-463A-9897-71884B24831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57200" y="1142984"/>
            <a:ext cx="8305800" cy="1357322"/>
          </a:xfrm>
        </p:spPr>
        <p:txBody>
          <a:bodyPr>
            <a:normAutofit/>
          </a:bodyPr>
          <a:lstStyle/>
          <a:p>
            <a:pPr algn="l"/>
            <a:r>
              <a:rPr lang="en-US" dirty="0" smtClean="0"/>
              <a:t>PEOPLE WE ARE PROUD OF</a:t>
            </a:r>
            <a:endParaRPr lang="tr-TR" dirty="0"/>
          </a:p>
        </p:txBody>
      </p:sp>
      <p:sp>
        <p:nvSpPr>
          <p:cNvPr id="3" name="2 Alt Başlık"/>
          <p:cNvSpPr>
            <a:spLocks noGrp="1"/>
          </p:cNvSpPr>
          <p:nvPr>
            <p:ph type="subTitle" idx="1"/>
          </p:nvPr>
        </p:nvSpPr>
        <p:spPr>
          <a:xfrm>
            <a:off x="571472" y="3143248"/>
            <a:ext cx="8215370" cy="2143140"/>
          </a:xfrm>
        </p:spPr>
        <p:txBody>
          <a:bodyPr/>
          <a:lstStyle/>
          <a:p>
            <a:pPr algn="l"/>
            <a:r>
              <a:rPr lang="tr-TR" dirty="0" smtClean="0">
                <a:solidFill>
                  <a:schemeClr val="accent2">
                    <a:lumMod val="60000"/>
                    <a:lumOff val="40000"/>
                  </a:schemeClr>
                </a:solidFill>
              </a:rPr>
              <a:t>Name</a:t>
            </a:r>
            <a:r>
              <a:rPr lang="tr-TR" dirty="0" smtClean="0"/>
              <a:t>: Rabia Sena</a:t>
            </a:r>
          </a:p>
          <a:p>
            <a:pPr algn="l"/>
            <a:r>
              <a:rPr lang="tr-TR" dirty="0" smtClean="0">
                <a:solidFill>
                  <a:schemeClr val="accent2">
                    <a:lumMod val="60000"/>
                    <a:lumOff val="40000"/>
                  </a:schemeClr>
                </a:solidFill>
              </a:rPr>
              <a:t>Surname</a:t>
            </a:r>
            <a:r>
              <a:rPr lang="tr-TR" dirty="0" smtClean="0"/>
              <a:t>: Özdenoğlu</a:t>
            </a:r>
          </a:p>
          <a:p>
            <a:pPr algn="l"/>
            <a:r>
              <a:rPr lang="tr-TR" dirty="0" smtClean="0">
                <a:solidFill>
                  <a:schemeClr val="accent2">
                    <a:lumMod val="60000"/>
                    <a:lumOff val="40000"/>
                  </a:schemeClr>
                </a:solidFill>
              </a:rPr>
              <a:t>School</a:t>
            </a:r>
            <a:r>
              <a:rPr lang="tr-TR" dirty="0" smtClean="0"/>
              <a:t>: Hüseyin Gazi Orta Okulu Zile/TOKAT</a:t>
            </a:r>
          </a:p>
          <a:p>
            <a:pPr algn="l"/>
            <a:endParaRPr lang="tr-T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ethi sekin ile ilgili görsel sonucu"/>
          <p:cNvPicPr>
            <a:picLocks noChangeAspect="1" noChangeArrowheads="1"/>
          </p:cNvPicPr>
          <p:nvPr/>
        </p:nvPicPr>
        <p:blipFill>
          <a:blip r:embed="rId2" cstate="print"/>
          <a:srcRect/>
          <a:stretch>
            <a:fillRect/>
          </a:stretch>
        </p:blipFill>
        <p:spPr bwMode="auto">
          <a:xfrm>
            <a:off x="357158" y="357166"/>
            <a:ext cx="4500594" cy="2520333"/>
          </a:xfrm>
          <a:prstGeom prst="rect">
            <a:avLst/>
          </a:prstGeom>
          <a:ln>
            <a:noFill/>
          </a:ln>
          <a:effectLst>
            <a:softEdge rad="112500"/>
          </a:effectLst>
        </p:spPr>
      </p:pic>
      <p:pic>
        <p:nvPicPr>
          <p:cNvPr id="37892" name="Picture 4" descr="fethi sekin ile ilgili görsel sonucu"/>
          <p:cNvPicPr>
            <a:picLocks noChangeAspect="1" noChangeArrowheads="1"/>
          </p:cNvPicPr>
          <p:nvPr/>
        </p:nvPicPr>
        <p:blipFill>
          <a:blip r:embed="rId3" cstate="print"/>
          <a:srcRect/>
          <a:stretch>
            <a:fillRect/>
          </a:stretch>
        </p:blipFill>
        <p:spPr bwMode="auto">
          <a:xfrm>
            <a:off x="4572000" y="3789040"/>
            <a:ext cx="4214842" cy="2369252"/>
          </a:xfrm>
          <a:prstGeom prst="rect">
            <a:avLst/>
          </a:prstGeom>
          <a:ln>
            <a:noFill/>
          </a:ln>
          <a:effectLst>
            <a:softEdge rad="112500"/>
          </a:effectLst>
        </p:spPr>
      </p:pic>
      <p:sp>
        <p:nvSpPr>
          <p:cNvPr id="4" name="3 Metin kutusu"/>
          <p:cNvSpPr txBox="1"/>
          <p:nvPr/>
        </p:nvSpPr>
        <p:spPr>
          <a:xfrm>
            <a:off x="899592" y="3140968"/>
            <a:ext cx="6500858" cy="584775"/>
          </a:xfrm>
          <a:prstGeom prst="rect">
            <a:avLst/>
          </a:prstGeom>
          <a:noFill/>
        </p:spPr>
        <p:txBody>
          <a:bodyPr wrap="square" rtlCol="0">
            <a:spAutoFit/>
          </a:bodyPr>
          <a:lstStyle/>
          <a:p>
            <a:r>
              <a:rPr lang="tr-TR" sz="3200" dirty="0" smtClean="0">
                <a:solidFill>
                  <a:srgbClr val="FFCC66"/>
                </a:solidFill>
              </a:rPr>
              <a:t>We respectfully remember</a:t>
            </a:r>
            <a:endParaRPr lang="tr-TR" sz="3200" dirty="0">
              <a:solidFill>
                <a:srgbClr val="FFCC66"/>
              </a:solidFill>
            </a:endParaRPr>
          </a:p>
        </p:txBody>
      </p:sp>
      <p:pic>
        <p:nvPicPr>
          <p:cNvPr id="5" name="Picture 14" descr="İlgili resim"/>
          <p:cNvPicPr>
            <a:picLocks noChangeAspect="1" noChangeArrowheads="1"/>
          </p:cNvPicPr>
          <p:nvPr/>
        </p:nvPicPr>
        <p:blipFill>
          <a:blip r:embed="rId4" cstate="print"/>
          <a:srcRect/>
          <a:stretch>
            <a:fillRect/>
          </a:stretch>
        </p:blipFill>
        <p:spPr bwMode="auto">
          <a:xfrm rot="1416972">
            <a:off x="6615892" y="2442375"/>
            <a:ext cx="1129988" cy="1452843"/>
          </a:xfrm>
          <a:prstGeom prst="rect">
            <a:avLst/>
          </a:prstGeom>
          <a:noFill/>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071538" y="1357298"/>
            <a:ext cx="7500990" cy="769441"/>
          </a:xfrm>
          <a:prstGeom prst="rect">
            <a:avLst/>
          </a:prstGeom>
        </p:spPr>
        <p:txBody>
          <a:bodyPr wrap="square">
            <a:spAutoFit/>
          </a:bodyPr>
          <a:lstStyle/>
          <a:p>
            <a:pPr algn="ctr"/>
            <a:r>
              <a:rPr lang="tr-TR" sz="4400" dirty="0" smtClean="0">
                <a:solidFill>
                  <a:srgbClr val="FFCC66"/>
                </a:solidFill>
              </a:rPr>
              <a:t>THANKS FOR </a:t>
            </a:r>
            <a:r>
              <a:rPr lang="tr-TR" sz="4400" dirty="0" smtClean="0">
                <a:solidFill>
                  <a:srgbClr val="FFCC66"/>
                </a:solidFill>
              </a:rPr>
              <a:t>WATCHING</a:t>
            </a:r>
            <a:r>
              <a:rPr lang="tr-TR" sz="4400" dirty="0" smtClean="0">
                <a:solidFill>
                  <a:srgbClr val="FFCC66"/>
                </a:solidFill>
              </a:rPr>
              <a:t>!!</a:t>
            </a:r>
            <a:endParaRPr lang="tr-TR" sz="4400" dirty="0">
              <a:solidFill>
                <a:srgbClr val="FFCC66"/>
              </a:solidFill>
            </a:endParaRPr>
          </a:p>
        </p:txBody>
      </p:sp>
      <p:pic>
        <p:nvPicPr>
          <p:cNvPr id="36868" name="Picture 4" descr="C:\Users\x\AppData\Local\Microsoft\Windows\Temporary Internet Files\Content.IE5\69A2T2HO\smileMostacho[1].png"/>
          <p:cNvPicPr>
            <a:picLocks noChangeAspect="1" noChangeArrowheads="1"/>
          </p:cNvPicPr>
          <p:nvPr/>
        </p:nvPicPr>
        <p:blipFill>
          <a:blip r:embed="rId2" cstate="print"/>
          <a:srcRect/>
          <a:stretch>
            <a:fillRect/>
          </a:stretch>
        </p:blipFill>
        <p:spPr bwMode="auto">
          <a:xfrm>
            <a:off x="3428992" y="3214686"/>
            <a:ext cx="2406799" cy="232557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42910" y="1000108"/>
            <a:ext cx="7929618" cy="2308324"/>
          </a:xfrm>
          <a:prstGeom prst="rect">
            <a:avLst/>
          </a:prstGeom>
          <a:noFill/>
        </p:spPr>
        <p:txBody>
          <a:bodyPr wrap="square" rtlCol="0">
            <a:spAutoFit/>
          </a:bodyPr>
          <a:lstStyle/>
          <a:p>
            <a:pPr algn="ctr"/>
            <a:endParaRPr lang="tr-TR" sz="7200" dirty="0" smtClean="0">
              <a:solidFill>
                <a:srgbClr val="15DBDB"/>
              </a:solidFill>
            </a:endParaRPr>
          </a:p>
          <a:p>
            <a:pPr algn="ctr"/>
            <a:r>
              <a:rPr lang="tr-TR" sz="7200" dirty="0" smtClean="0">
                <a:solidFill>
                  <a:srgbClr val="15DBDB"/>
                </a:solidFill>
              </a:rPr>
              <a:t>Sertap </a:t>
            </a:r>
            <a:r>
              <a:rPr lang="tr-TR" sz="7200" dirty="0">
                <a:solidFill>
                  <a:srgbClr val="15DBDB"/>
                </a:solidFill>
              </a:rPr>
              <a:t>E</a:t>
            </a:r>
            <a:r>
              <a:rPr lang="tr-TR" sz="7200" dirty="0" smtClean="0">
                <a:solidFill>
                  <a:srgbClr val="15DBDB"/>
                </a:solidFill>
              </a:rPr>
              <a:t>rener</a:t>
            </a:r>
            <a:endParaRPr lang="tr-TR" sz="7200" dirty="0">
              <a:solidFill>
                <a:srgbClr val="15DBDB"/>
              </a:solidFill>
            </a:endParaRPr>
          </a:p>
        </p:txBody>
      </p:sp>
      <p:pic>
        <p:nvPicPr>
          <p:cNvPr id="5128" name="Picture 8" descr="C:\Users\x\AppData\Local\Microsoft\Windows\Temporary Internet Files\Content.IE5\F6342JZC\12850945621062057271microphone_256-md[1].png"/>
          <p:cNvPicPr>
            <a:picLocks noChangeAspect="1" noChangeArrowheads="1"/>
          </p:cNvPicPr>
          <p:nvPr/>
        </p:nvPicPr>
        <p:blipFill>
          <a:blip r:embed="rId2" cstate="print"/>
          <a:srcRect/>
          <a:stretch>
            <a:fillRect/>
          </a:stretch>
        </p:blipFill>
        <p:spPr bwMode="auto">
          <a:xfrm>
            <a:off x="6429388" y="3357562"/>
            <a:ext cx="1428760" cy="1428760"/>
          </a:xfrm>
          <a:prstGeom prst="rect">
            <a:avLst/>
          </a:prstGeom>
          <a:noFill/>
        </p:spPr>
      </p:pic>
      <p:pic>
        <p:nvPicPr>
          <p:cNvPr id="5131" name="Picture 11" descr="C:\Users\x\AppData\Local\Microsoft\Windows\Temporary Internet Files\Content.IE5\OLGSUV52\Coeur_Heart_Pink[1].png"/>
          <p:cNvPicPr>
            <a:picLocks noChangeAspect="1" noChangeArrowheads="1"/>
          </p:cNvPicPr>
          <p:nvPr/>
        </p:nvPicPr>
        <p:blipFill>
          <a:blip r:embed="rId3" cstate="print"/>
          <a:srcRect/>
          <a:stretch>
            <a:fillRect/>
          </a:stretch>
        </p:blipFill>
        <p:spPr bwMode="auto">
          <a:xfrm>
            <a:off x="7358082" y="3286124"/>
            <a:ext cx="804507" cy="645606"/>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8662" y="3143248"/>
            <a:ext cx="7643866" cy="2862322"/>
          </a:xfrm>
          <a:prstGeom prst="rect">
            <a:avLst/>
          </a:prstGeom>
          <a:noFill/>
        </p:spPr>
        <p:txBody>
          <a:bodyPr wrap="square" rtlCol="0">
            <a:spAutoFit/>
          </a:bodyPr>
          <a:lstStyle/>
          <a:p>
            <a:endParaRPr lang="tr-TR" dirty="0" smtClean="0">
              <a:solidFill>
                <a:srgbClr val="15DBDB"/>
              </a:solidFill>
            </a:endParaRPr>
          </a:p>
          <a:p>
            <a:endParaRPr lang="tr-TR" dirty="0">
              <a:solidFill>
                <a:schemeClr val="accent4"/>
              </a:solidFill>
            </a:endParaRPr>
          </a:p>
          <a:p>
            <a:r>
              <a:rPr lang="en-US" dirty="0" err="1" smtClean="0">
                <a:solidFill>
                  <a:schemeClr val="accent4"/>
                </a:solidFill>
              </a:rPr>
              <a:t>Sertab</a:t>
            </a:r>
            <a:r>
              <a:rPr lang="en-US" dirty="0" smtClean="0">
                <a:solidFill>
                  <a:schemeClr val="accent4"/>
                </a:solidFill>
              </a:rPr>
              <a:t> </a:t>
            </a:r>
            <a:r>
              <a:rPr lang="en-US" dirty="0" err="1" smtClean="0">
                <a:solidFill>
                  <a:schemeClr val="accent4"/>
                </a:solidFill>
              </a:rPr>
              <a:t>Erener</a:t>
            </a:r>
            <a:r>
              <a:rPr lang="en-US" dirty="0" smtClean="0">
                <a:solidFill>
                  <a:schemeClr val="accent4"/>
                </a:solidFill>
              </a:rPr>
              <a:t> </a:t>
            </a:r>
            <a:r>
              <a:rPr lang="tr-TR" dirty="0" smtClean="0">
                <a:solidFill>
                  <a:schemeClr val="accent4"/>
                </a:solidFill>
              </a:rPr>
              <a:t>was </a:t>
            </a:r>
            <a:r>
              <a:rPr lang="en-US" dirty="0" smtClean="0">
                <a:solidFill>
                  <a:schemeClr val="accent4"/>
                </a:solidFill>
              </a:rPr>
              <a:t>born </a:t>
            </a:r>
            <a:r>
              <a:rPr lang="tr-TR" dirty="0" smtClean="0">
                <a:solidFill>
                  <a:schemeClr val="accent4"/>
                </a:solidFill>
              </a:rPr>
              <a:t>on </a:t>
            </a:r>
            <a:r>
              <a:rPr lang="en-US" dirty="0" smtClean="0">
                <a:solidFill>
                  <a:schemeClr val="accent4"/>
                </a:solidFill>
              </a:rPr>
              <a:t>4</a:t>
            </a:r>
            <a:r>
              <a:rPr lang="tr-TR" dirty="0" err="1" smtClean="0">
                <a:solidFill>
                  <a:schemeClr val="accent4"/>
                </a:solidFill>
              </a:rPr>
              <a:t>th</a:t>
            </a:r>
            <a:r>
              <a:rPr lang="en-US" dirty="0" smtClean="0">
                <a:solidFill>
                  <a:schemeClr val="accent4"/>
                </a:solidFill>
              </a:rPr>
              <a:t> </a:t>
            </a:r>
            <a:r>
              <a:rPr lang="en-US" dirty="0" smtClean="0">
                <a:solidFill>
                  <a:schemeClr val="accent4"/>
                </a:solidFill>
              </a:rPr>
              <a:t>December </a:t>
            </a:r>
            <a:r>
              <a:rPr lang="en-US" dirty="0" smtClean="0">
                <a:solidFill>
                  <a:schemeClr val="accent4"/>
                </a:solidFill>
              </a:rPr>
              <a:t>1964</a:t>
            </a:r>
            <a:r>
              <a:rPr lang="tr-TR" dirty="0" smtClean="0">
                <a:solidFill>
                  <a:schemeClr val="accent4"/>
                </a:solidFill>
              </a:rPr>
              <a:t>. </a:t>
            </a:r>
            <a:r>
              <a:rPr lang="tr-TR" dirty="0" err="1" smtClean="0">
                <a:solidFill>
                  <a:schemeClr val="accent4"/>
                </a:solidFill>
              </a:rPr>
              <a:t>She</a:t>
            </a:r>
            <a:r>
              <a:rPr lang="en-US" dirty="0" smtClean="0">
                <a:solidFill>
                  <a:schemeClr val="accent4"/>
                </a:solidFill>
              </a:rPr>
              <a:t> </a:t>
            </a:r>
            <a:r>
              <a:rPr lang="en-US" dirty="0" smtClean="0">
                <a:solidFill>
                  <a:schemeClr val="accent4"/>
                </a:solidFill>
              </a:rPr>
              <a:t>is a Turkish pop music singer and also a cross-over soprano with a vocal range that extends to high F. She is one of the most successful female Turkish pop singers in her homeland, and is considered one of the divas of Turkish pop music. In Europe, she is best known for winning the Eurovision Song Contest 2003 with her hit song </a:t>
            </a:r>
            <a:r>
              <a:rPr lang="en-US" dirty="0" smtClean="0">
                <a:solidFill>
                  <a:srgbClr val="15DBDB"/>
                </a:solidFill>
              </a:rPr>
              <a:t>"Every Way That I Can</a:t>
            </a:r>
            <a:r>
              <a:rPr lang="en-US" dirty="0" smtClean="0">
                <a:solidFill>
                  <a:schemeClr val="accent4"/>
                </a:solidFill>
              </a:rPr>
              <a:t>", although she has had many other achievements outside Turkey.</a:t>
            </a:r>
            <a:endParaRPr lang="tr-TR" dirty="0">
              <a:solidFill>
                <a:schemeClr val="accent4"/>
              </a:solidFill>
            </a:endParaRPr>
          </a:p>
        </p:txBody>
      </p:sp>
      <p:pic>
        <p:nvPicPr>
          <p:cNvPr id="1029" name="Picture 5" descr="sertap erener ile ilgili görsel sonucu"/>
          <p:cNvPicPr>
            <a:picLocks noChangeAspect="1" noChangeArrowheads="1"/>
          </p:cNvPicPr>
          <p:nvPr/>
        </p:nvPicPr>
        <p:blipFill>
          <a:blip r:embed="rId2" cstate="print"/>
          <a:srcRect/>
          <a:stretch>
            <a:fillRect/>
          </a:stretch>
        </p:blipFill>
        <p:spPr bwMode="auto">
          <a:xfrm>
            <a:off x="-23360258" y="12215874"/>
            <a:ext cx="18288000" cy="11430000"/>
          </a:xfrm>
          <a:prstGeom prst="rect">
            <a:avLst/>
          </a:prstGeom>
          <a:noFill/>
        </p:spPr>
      </p:pic>
      <p:pic>
        <p:nvPicPr>
          <p:cNvPr id="1031" name="Picture 7" descr="sertap erener ile ilgili görsel sonucu"/>
          <p:cNvPicPr>
            <a:picLocks noChangeAspect="1" noChangeArrowheads="1"/>
          </p:cNvPicPr>
          <p:nvPr/>
        </p:nvPicPr>
        <p:blipFill>
          <a:blip r:embed="rId3" cstate="print"/>
          <a:srcRect/>
          <a:stretch>
            <a:fillRect/>
          </a:stretch>
        </p:blipFill>
        <p:spPr bwMode="auto">
          <a:xfrm>
            <a:off x="4714876" y="785794"/>
            <a:ext cx="3786214" cy="2366384"/>
          </a:xfrm>
          <a:prstGeom prst="rect">
            <a:avLst/>
          </a:prstGeom>
          <a:ln>
            <a:noFill/>
          </a:ln>
          <a:effectLst>
            <a:softEdge rad="112500"/>
          </a:effectLst>
        </p:spPr>
      </p:pic>
      <p:pic>
        <p:nvPicPr>
          <p:cNvPr id="1033" name="Picture 9" descr="sertap erener eurovision ile ilgili görsel sonucu"/>
          <p:cNvPicPr>
            <a:picLocks noChangeAspect="1" noChangeArrowheads="1"/>
          </p:cNvPicPr>
          <p:nvPr/>
        </p:nvPicPr>
        <p:blipFill>
          <a:blip r:embed="rId4" cstate="print"/>
          <a:srcRect/>
          <a:stretch>
            <a:fillRect/>
          </a:stretch>
        </p:blipFill>
        <p:spPr bwMode="auto">
          <a:xfrm>
            <a:off x="714348" y="785794"/>
            <a:ext cx="3500462" cy="2391983"/>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rtap erener ile ilgili görsel sonucu"/>
          <p:cNvPicPr>
            <a:picLocks noChangeAspect="1" noChangeArrowheads="1"/>
          </p:cNvPicPr>
          <p:nvPr/>
        </p:nvPicPr>
        <p:blipFill>
          <a:blip r:embed="rId2" cstate="print"/>
          <a:srcRect/>
          <a:stretch>
            <a:fillRect/>
          </a:stretch>
        </p:blipFill>
        <p:spPr bwMode="auto">
          <a:xfrm>
            <a:off x="214282" y="3643314"/>
            <a:ext cx="4286280" cy="2500330"/>
          </a:xfrm>
          <a:prstGeom prst="rect">
            <a:avLst/>
          </a:prstGeom>
          <a:ln>
            <a:noFill/>
          </a:ln>
          <a:effectLst>
            <a:softEdge rad="112500"/>
          </a:effectLst>
        </p:spPr>
      </p:pic>
      <p:sp>
        <p:nvSpPr>
          <p:cNvPr id="4" name="3 Metin kutusu"/>
          <p:cNvSpPr txBox="1"/>
          <p:nvPr/>
        </p:nvSpPr>
        <p:spPr>
          <a:xfrm>
            <a:off x="785786" y="857232"/>
            <a:ext cx="7143800" cy="2585323"/>
          </a:xfrm>
          <a:prstGeom prst="rect">
            <a:avLst/>
          </a:prstGeom>
          <a:noFill/>
        </p:spPr>
        <p:txBody>
          <a:bodyPr wrap="square" rtlCol="0">
            <a:spAutoFit/>
          </a:bodyPr>
          <a:lstStyle/>
          <a:p>
            <a:r>
              <a:rPr lang="en-US" dirty="0" smtClean="0">
                <a:solidFill>
                  <a:schemeClr val="accent4"/>
                </a:solidFill>
              </a:rPr>
              <a:t>A native of Istanbul, Erener studied opera before beginning her musical career working with Turkish music icon, </a:t>
            </a:r>
            <a:r>
              <a:rPr lang="en-US" dirty="0" smtClean="0">
                <a:solidFill>
                  <a:srgbClr val="00B0F0"/>
                </a:solidFill>
              </a:rPr>
              <a:t>Sezen Aksu.</a:t>
            </a:r>
          </a:p>
          <a:p>
            <a:endParaRPr lang="en-US" dirty="0" smtClean="0">
              <a:solidFill>
                <a:schemeClr val="accent4"/>
              </a:solidFill>
            </a:endParaRPr>
          </a:p>
          <a:p>
            <a:r>
              <a:rPr lang="en-US" dirty="0" smtClean="0">
                <a:solidFill>
                  <a:schemeClr val="accent4"/>
                </a:solidFill>
              </a:rPr>
              <a:t>She released her first album, Sakin Ol, in 1992, and followed it with four more Turkish-language albums over the next decade. Her album </a:t>
            </a:r>
            <a:r>
              <a:rPr lang="en-US" dirty="0" smtClean="0">
                <a:solidFill>
                  <a:srgbClr val="00B0F0"/>
                </a:solidFill>
              </a:rPr>
              <a:t>Lâ'l </a:t>
            </a:r>
            <a:r>
              <a:rPr lang="en-US" dirty="0" smtClean="0">
                <a:solidFill>
                  <a:schemeClr val="accent4"/>
                </a:solidFill>
              </a:rPr>
              <a:t>was included by Sony Music in its </a:t>
            </a:r>
            <a:r>
              <a:rPr lang="en-US" dirty="0" smtClean="0">
                <a:solidFill>
                  <a:srgbClr val="00B0F0"/>
                </a:solidFill>
              </a:rPr>
              <a:t>"Soundtrack for a Century" </a:t>
            </a:r>
            <a:r>
              <a:rPr lang="en-US" dirty="0" smtClean="0">
                <a:solidFill>
                  <a:schemeClr val="accent4"/>
                </a:solidFill>
              </a:rPr>
              <a:t>collection.</a:t>
            </a:r>
          </a:p>
          <a:p>
            <a:endParaRPr lang="en-US" dirty="0" smtClean="0"/>
          </a:p>
        </p:txBody>
      </p:sp>
      <p:pic>
        <p:nvPicPr>
          <p:cNvPr id="20484" name="Picture 4" descr="sertap erener ile ilgili görsel sonucu"/>
          <p:cNvPicPr>
            <a:picLocks noChangeAspect="1" noChangeArrowheads="1"/>
          </p:cNvPicPr>
          <p:nvPr/>
        </p:nvPicPr>
        <p:blipFill>
          <a:blip r:embed="rId3" cstate="print"/>
          <a:srcRect/>
          <a:stretch>
            <a:fillRect/>
          </a:stretch>
        </p:blipFill>
        <p:spPr bwMode="auto">
          <a:xfrm>
            <a:off x="4786314" y="3643314"/>
            <a:ext cx="4000528" cy="2532257"/>
          </a:xfrm>
          <a:prstGeom prst="rect">
            <a:avLst/>
          </a:prstGeom>
          <a:ln>
            <a:noFill/>
          </a:ln>
          <a:effectLst>
            <a:softEdge rad="112500"/>
          </a:effectLst>
        </p:spPr>
      </p:pic>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00100" y="1142984"/>
            <a:ext cx="7286676" cy="2308324"/>
          </a:xfrm>
          <a:prstGeom prst="rect">
            <a:avLst/>
          </a:prstGeom>
          <a:noFill/>
        </p:spPr>
        <p:txBody>
          <a:bodyPr wrap="square" rtlCol="0">
            <a:spAutoFit/>
          </a:bodyPr>
          <a:lstStyle/>
          <a:p>
            <a:pPr algn="ctr"/>
            <a:endParaRPr lang="tr-TR" sz="7200" dirty="0" smtClean="0">
              <a:solidFill>
                <a:srgbClr val="00B0F0"/>
              </a:solidFill>
            </a:endParaRPr>
          </a:p>
          <a:p>
            <a:pPr algn="ctr"/>
            <a:r>
              <a:rPr lang="tr-TR" sz="7200" dirty="0" smtClean="0">
                <a:solidFill>
                  <a:srgbClr val="00B0F0"/>
                </a:solidFill>
              </a:rPr>
              <a:t>İlber Ortaylı</a:t>
            </a:r>
            <a:endParaRPr lang="tr-TR" sz="7200" dirty="0">
              <a:solidFill>
                <a:srgbClr val="00B0F0"/>
              </a:solidFill>
            </a:endParaRPr>
          </a:p>
        </p:txBody>
      </p:sp>
      <p:pic>
        <p:nvPicPr>
          <p:cNvPr id="19459" name="Picture 3" descr="C:\Users\x\AppData\Local\Microsoft\Windows\Temporary Internet Files\Content.IE5\F6342JZC\Spectacles-Eye-Glasses-Cartoon-14092-large[1].png"/>
          <p:cNvPicPr>
            <a:picLocks noChangeAspect="1" noChangeArrowheads="1"/>
          </p:cNvPicPr>
          <p:nvPr/>
        </p:nvPicPr>
        <p:blipFill>
          <a:blip r:embed="rId2" cstate="print"/>
          <a:srcRect/>
          <a:stretch>
            <a:fillRect/>
          </a:stretch>
        </p:blipFill>
        <p:spPr bwMode="auto">
          <a:xfrm>
            <a:off x="6072198" y="3714752"/>
            <a:ext cx="2234061" cy="982987"/>
          </a:xfrm>
          <a:prstGeom prst="rect">
            <a:avLst/>
          </a:prstGeom>
          <a:noFill/>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lber ortaylı ile ilgili görsel sonucu"/>
          <p:cNvPicPr>
            <a:picLocks noChangeAspect="1" noChangeArrowheads="1"/>
          </p:cNvPicPr>
          <p:nvPr/>
        </p:nvPicPr>
        <p:blipFill>
          <a:blip r:embed="rId2" cstate="print"/>
          <a:srcRect/>
          <a:stretch>
            <a:fillRect/>
          </a:stretch>
        </p:blipFill>
        <p:spPr bwMode="auto">
          <a:xfrm>
            <a:off x="714348" y="785794"/>
            <a:ext cx="3790067" cy="2286016"/>
          </a:xfrm>
          <a:prstGeom prst="rect">
            <a:avLst/>
          </a:prstGeom>
          <a:ln>
            <a:noFill/>
          </a:ln>
          <a:effectLst>
            <a:softEdge rad="112500"/>
          </a:effectLst>
        </p:spPr>
      </p:pic>
      <p:pic>
        <p:nvPicPr>
          <p:cNvPr id="21508" name="Picture 4" descr="ilber ortaylı ile ilgili görsel sonucu"/>
          <p:cNvPicPr>
            <a:picLocks noChangeAspect="1" noChangeArrowheads="1"/>
          </p:cNvPicPr>
          <p:nvPr/>
        </p:nvPicPr>
        <p:blipFill>
          <a:blip r:embed="rId3" cstate="print"/>
          <a:srcRect/>
          <a:stretch>
            <a:fillRect/>
          </a:stretch>
        </p:blipFill>
        <p:spPr bwMode="auto">
          <a:xfrm>
            <a:off x="5000628" y="785794"/>
            <a:ext cx="3857652" cy="2317210"/>
          </a:xfrm>
          <a:prstGeom prst="rect">
            <a:avLst/>
          </a:prstGeom>
          <a:ln>
            <a:noFill/>
          </a:ln>
          <a:effectLst>
            <a:softEdge rad="112500"/>
          </a:effectLst>
        </p:spPr>
      </p:pic>
      <p:sp>
        <p:nvSpPr>
          <p:cNvPr id="4" name="3 Metin kutusu"/>
          <p:cNvSpPr txBox="1"/>
          <p:nvPr/>
        </p:nvSpPr>
        <p:spPr>
          <a:xfrm>
            <a:off x="1043608" y="3212976"/>
            <a:ext cx="7458052" cy="2862322"/>
          </a:xfrm>
          <a:prstGeom prst="rect">
            <a:avLst/>
          </a:prstGeom>
          <a:noFill/>
        </p:spPr>
        <p:txBody>
          <a:bodyPr wrap="square" rtlCol="0">
            <a:spAutoFit/>
          </a:bodyPr>
          <a:lstStyle/>
          <a:p>
            <a:r>
              <a:rPr lang="en-US" dirty="0" smtClean="0">
                <a:solidFill>
                  <a:schemeClr val="accent4"/>
                </a:solidFill>
              </a:rPr>
              <a:t>İlber Ortaylı (born 21 May 1947) is a Turkish historian and professor of history at the Galatasaray University in Istanbul and at Bilkent University in Ankara. In 2005, he was appointed as the director of the Topkapı Museum in Istanbul, until he retired in 2012</a:t>
            </a:r>
          </a:p>
          <a:p>
            <a:endParaRPr lang="en-US" dirty="0" smtClean="0">
              <a:solidFill>
                <a:schemeClr val="accent4"/>
              </a:solidFill>
            </a:endParaRPr>
          </a:p>
          <a:p>
            <a:r>
              <a:rPr lang="en-US" dirty="0" smtClean="0">
                <a:solidFill>
                  <a:schemeClr val="accent4"/>
                </a:solidFill>
              </a:rPr>
              <a:t>As a descendant of a Crimean Tatar Mirza nobility from his mother, İlber Ortaylı's family fled Joseph Stalin's persecution and deportation, and was born in Bregenz, Austria in a refugee camp on 21 May 1947. He came to Turkey when he was 2 years old.</a:t>
            </a:r>
            <a:endParaRPr lang="tr-TR" dirty="0">
              <a:solidFill>
                <a:schemeClr val="accent4"/>
              </a:solidFill>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lber ortaylı ile ilgili görsel sonucu"/>
          <p:cNvPicPr>
            <a:picLocks noChangeAspect="1" noChangeArrowheads="1"/>
          </p:cNvPicPr>
          <p:nvPr/>
        </p:nvPicPr>
        <p:blipFill>
          <a:blip r:embed="rId2" cstate="print"/>
          <a:srcRect/>
          <a:stretch>
            <a:fillRect/>
          </a:stretch>
        </p:blipFill>
        <p:spPr bwMode="auto">
          <a:xfrm>
            <a:off x="642910" y="3429000"/>
            <a:ext cx="3714776" cy="2643206"/>
          </a:xfrm>
          <a:prstGeom prst="rect">
            <a:avLst/>
          </a:prstGeom>
          <a:ln>
            <a:noFill/>
          </a:ln>
          <a:effectLst>
            <a:softEdge rad="112500"/>
          </a:effectLst>
        </p:spPr>
      </p:pic>
      <p:sp>
        <p:nvSpPr>
          <p:cNvPr id="3" name="2 Metin kutusu"/>
          <p:cNvSpPr txBox="1"/>
          <p:nvPr/>
        </p:nvSpPr>
        <p:spPr>
          <a:xfrm>
            <a:off x="928662" y="642918"/>
            <a:ext cx="7500990" cy="2585323"/>
          </a:xfrm>
          <a:prstGeom prst="rect">
            <a:avLst/>
          </a:prstGeom>
          <a:noFill/>
        </p:spPr>
        <p:txBody>
          <a:bodyPr wrap="square" rtlCol="0">
            <a:spAutoFit/>
          </a:bodyPr>
          <a:lstStyle/>
          <a:p>
            <a:endParaRPr lang="en-US" dirty="0" smtClean="0">
              <a:solidFill>
                <a:srgbClr val="00B0F0"/>
              </a:solidFill>
            </a:endParaRPr>
          </a:p>
          <a:p>
            <a:r>
              <a:rPr lang="en-US" dirty="0" smtClean="0">
                <a:solidFill>
                  <a:schemeClr val="accent4"/>
                </a:solidFill>
              </a:rPr>
              <a:t>İlber Ortaylı is heir to a bilingual Turkish family so that he obtained German </a:t>
            </a:r>
            <a:r>
              <a:rPr lang="tr-TR" dirty="0" smtClean="0">
                <a:solidFill>
                  <a:schemeClr val="accent4"/>
                </a:solidFill>
              </a:rPr>
              <a:t> language </a:t>
            </a:r>
            <a:r>
              <a:rPr lang="en-US" dirty="0" smtClean="0">
                <a:solidFill>
                  <a:schemeClr val="accent4"/>
                </a:solidFill>
              </a:rPr>
              <a:t>from </a:t>
            </a:r>
            <a:r>
              <a:rPr lang="en-US" dirty="0" smtClean="0">
                <a:solidFill>
                  <a:schemeClr val="accent4"/>
                </a:solidFill>
              </a:rPr>
              <a:t>his father and </a:t>
            </a:r>
            <a:r>
              <a:rPr lang="en-US" dirty="0" smtClean="0">
                <a:solidFill>
                  <a:schemeClr val="accent4"/>
                </a:solidFill>
              </a:rPr>
              <a:t>Russian</a:t>
            </a:r>
            <a:r>
              <a:rPr lang="tr-TR" dirty="0" smtClean="0">
                <a:solidFill>
                  <a:schemeClr val="accent4"/>
                </a:solidFill>
              </a:rPr>
              <a:t> language</a:t>
            </a:r>
            <a:r>
              <a:rPr lang="en-US" dirty="0" smtClean="0">
                <a:solidFill>
                  <a:schemeClr val="accent4"/>
                </a:solidFill>
              </a:rPr>
              <a:t> </a:t>
            </a:r>
            <a:r>
              <a:rPr lang="en-US" dirty="0" smtClean="0">
                <a:solidFill>
                  <a:schemeClr val="accent4"/>
                </a:solidFill>
              </a:rPr>
              <a:t>from his mother. As a polyglot historian he has enough competency in Italian, English, French, Persian and also in Ottoman Turkish and Latin in order to fluently employ or maintain historical research with historical documents in the archives. His published articles are mainly in Turkish, German and French and various of them are translated in English.</a:t>
            </a:r>
            <a:endParaRPr lang="tr-TR" dirty="0">
              <a:solidFill>
                <a:schemeClr val="accent4"/>
              </a:solidFill>
            </a:endParaRPr>
          </a:p>
        </p:txBody>
      </p:sp>
      <p:pic>
        <p:nvPicPr>
          <p:cNvPr id="22532" name="Picture 4" descr="ilber ortaylı ile ilgili görsel sonucu"/>
          <p:cNvPicPr>
            <a:picLocks noChangeAspect="1" noChangeArrowheads="1"/>
          </p:cNvPicPr>
          <p:nvPr/>
        </p:nvPicPr>
        <p:blipFill>
          <a:blip r:embed="rId3" cstate="print"/>
          <a:srcRect/>
          <a:stretch>
            <a:fillRect/>
          </a:stretch>
        </p:blipFill>
        <p:spPr bwMode="auto">
          <a:xfrm>
            <a:off x="4714876" y="3429000"/>
            <a:ext cx="4071934" cy="2603519"/>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071538" y="2071678"/>
            <a:ext cx="7215238" cy="1200329"/>
          </a:xfrm>
          <a:prstGeom prst="rect">
            <a:avLst/>
          </a:prstGeom>
          <a:noFill/>
        </p:spPr>
        <p:txBody>
          <a:bodyPr wrap="square" rtlCol="0">
            <a:spAutoFit/>
          </a:bodyPr>
          <a:lstStyle/>
          <a:p>
            <a:pPr algn="ctr"/>
            <a:r>
              <a:rPr lang="tr-TR" sz="7200" dirty="0" smtClean="0">
                <a:solidFill>
                  <a:srgbClr val="FFC000"/>
                </a:solidFill>
              </a:rPr>
              <a:t>Fethi</a:t>
            </a:r>
            <a:r>
              <a:rPr lang="tr-TR" sz="7200" dirty="0" smtClean="0">
                <a:solidFill>
                  <a:srgbClr val="FFCC66"/>
                </a:solidFill>
              </a:rPr>
              <a:t> Sekin</a:t>
            </a:r>
            <a:endParaRPr lang="tr-TR" sz="7200" dirty="0">
              <a:solidFill>
                <a:srgbClr val="FFCC66"/>
              </a:solidFill>
            </a:endParaRPr>
          </a:p>
        </p:txBody>
      </p:sp>
      <p:sp>
        <p:nvSpPr>
          <p:cNvPr id="23558" name="AutoShape 6" descr="karanfi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60" name="AutoShape 8" descr="karanfi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62" name="AutoShape 10" descr="karanfi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64" name="AutoShape 12" descr="karanfil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3566" name="Picture 14" descr="İlgili resim"/>
          <p:cNvPicPr>
            <a:picLocks noChangeAspect="1" noChangeArrowheads="1"/>
          </p:cNvPicPr>
          <p:nvPr/>
        </p:nvPicPr>
        <p:blipFill>
          <a:blip r:embed="rId2" cstate="print"/>
          <a:srcRect/>
          <a:stretch>
            <a:fillRect/>
          </a:stretch>
        </p:blipFill>
        <p:spPr bwMode="auto">
          <a:xfrm rot="1716160">
            <a:off x="6241436" y="3001815"/>
            <a:ext cx="1571636" cy="2020676"/>
          </a:xfrm>
          <a:prstGeom prst="rect">
            <a:avLst/>
          </a:prstGeom>
          <a:noFill/>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683568" y="1484784"/>
            <a:ext cx="8072494" cy="3970318"/>
          </a:xfrm>
          <a:prstGeom prst="rect">
            <a:avLst/>
          </a:prstGeom>
          <a:noFill/>
        </p:spPr>
        <p:txBody>
          <a:bodyPr wrap="square" rtlCol="0">
            <a:spAutoFit/>
          </a:bodyPr>
          <a:lstStyle/>
          <a:p>
            <a:r>
              <a:rPr lang="en-US" dirty="0" smtClean="0">
                <a:solidFill>
                  <a:srgbClr val="FFC000"/>
                </a:solidFill>
              </a:rPr>
              <a:t>Fethi Sekin, </a:t>
            </a:r>
            <a:r>
              <a:rPr lang="tr-TR" dirty="0" smtClean="0">
                <a:solidFill>
                  <a:srgbClr val="FFC000"/>
                </a:solidFill>
              </a:rPr>
              <a:t>a </a:t>
            </a:r>
            <a:r>
              <a:rPr lang="en-US" dirty="0" smtClean="0">
                <a:solidFill>
                  <a:srgbClr val="FFC000"/>
                </a:solidFill>
              </a:rPr>
              <a:t>police </a:t>
            </a:r>
            <a:r>
              <a:rPr lang="en-US" dirty="0" smtClean="0">
                <a:solidFill>
                  <a:srgbClr val="FFC000"/>
                </a:solidFill>
              </a:rPr>
              <a:t>officer in Şahinler Timi, motorcycle at Izmir Police Department's Traffic Supervision Branch, clashed with terrorists until </a:t>
            </a:r>
            <a:r>
              <a:rPr lang="tr-TR" dirty="0" smtClean="0">
                <a:solidFill>
                  <a:srgbClr val="FFC000"/>
                </a:solidFill>
              </a:rPr>
              <a:t>his </a:t>
            </a:r>
            <a:r>
              <a:rPr lang="en-US" dirty="0" smtClean="0">
                <a:solidFill>
                  <a:srgbClr val="FFC000"/>
                </a:solidFill>
              </a:rPr>
              <a:t> bullet</a:t>
            </a:r>
            <a:r>
              <a:rPr lang="tr-TR" dirty="0" smtClean="0">
                <a:solidFill>
                  <a:srgbClr val="FFC000"/>
                </a:solidFill>
              </a:rPr>
              <a:t>s</a:t>
            </a:r>
            <a:r>
              <a:rPr lang="en-US" dirty="0" smtClean="0">
                <a:solidFill>
                  <a:srgbClr val="FFC000"/>
                </a:solidFill>
              </a:rPr>
              <a:t> w</a:t>
            </a:r>
            <a:r>
              <a:rPr lang="tr-TR" dirty="0" smtClean="0">
                <a:solidFill>
                  <a:srgbClr val="FFC000"/>
                </a:solidFill>
              </a:rPr>
              <a:t>ere</a:t>
            </a:r>
            <a:r>
              <a:rPr lang="en-US" dirty="0" smtClean="0">
                <a:solidFill>
                  <a:srgbClr val="FFC000"/>
                </a:solidFill>
              </a:rPr>
              <a:t> </a:t>
            </a:r>
            <a:r>
              <a:rPr lang="en-US" dirty="0" smtClean="0">
                <a:solidFill>
                  <a:srgbClr val="FFC000"/>
                </a:solidFill>
              </a:rPr>
              <a:t>over. He killed one of the </a:t>
            </a:r>
            <a:r>
              <a:rPr lang="en-US" dirty="0" smtClean="0">
                <a:solidFill>
                  <a:srgbClr val="FFC000"/>
                </a:solidFill>
              </a:rPr>
              <a:t>terrorists</a:t>
            </a:r>
            <a:r>
              <a:rPr lang="tr-TR" dirty="0" smtClean="0">
                <a:solidFill>
                  <a:srgbClr val="FFC000"/>
                </a:solidFill>
              </a:rPr>
              <a:t> </a:t>
            </a:r>
            <a:r>
              <a:rPr lang="tr-TR" dirty="0" smtClean="0">
                <a:solidFill>
                  <a:srgbClr val="FFC000"/>
                </a:solidFill>
              </a:rPr>
              <a:t>and then he was martyred by the terrorists.</a:t>
            </a:r>
            <a:endParaRPr lang="en-US" dirty="0" smtClean="0">
              <a:solidFill>
                <a:srgbClr val="FFC000"/>
              </a:solidFill>
            </a:endParaRPr>
          </a:p>
          <a:p>
            <a:endParaRPr lang="en-US" dirty="0" smtClean="0">
              <a:solidFill>
                <a:srgbClr val="FFC000"/>
              </a:solidFill>
            </a:endParaRPr>
          </a:p>
          <a:p>
            <a:r>
              <a:rPr lang="tr-TR" dirty="0" smtClean="0">
                <a:solidFill>
                  <a:srgbClr val="FFC000"/>
                </a:solidFill>
              </a:rPr>
              <a:t>The </a:t>
            </a:r>
            <a:r>
              <a:rPr lang="en-US" dirty="0" smtClean="0">
                <a:solidFill>
                  <a:srgbClr val="FFC000"/>
                </a:solidFill>
              </a:rPr>
              <a:t>Governor</a:t>
            </a:r>
            <a:r>
              <a:rPr lang="tr-TR" dirty="0" smtClean="0">
                <a:solidFill>
                  <a:srgbClr val="FFC000"/>
                </a:solidFill>
              </a:rPr>
              <a:t> of</a:t>
            </a:r>
            <a:r>
              <a:rPr lang="en-US" dirty="0" smtClean="0">
                <a:solidFill>
                  <a:srgbClr val="FFC000"/>
                </a:solidFill>
              </a:rPr>
              <a:t> </a:t>
            </a:r>
            <a:r>
              <a:rPr lang="en-US" dirty="0" smtClean="0">
                <a:solidFill>
                  <a:srgbClr val="FFC000"/>
                </a:solidFill>
              </a:rPr>
              <a:t>Erol Ayyıldız emphasized the heroism of the Izmir police. Ayyıldız said, "Our brother who prevented this </a:t>
            </a:r>
            <a:r>
              <a:rPr lang="tr-TR" dirty="0" smtClean="0">
                <a:solidFill>
                  <a:srgbClr val="FFC000"/>
                </a:solidFill>
              </a:rPr>
              <a:t>treason</a:t>
            </a:r>
            <a:r>
              <a:rPr lang="en-US" dirty="0" smtClean="0">
                <a:solidFill>
                  <a:srgbClr val="FFC000"/>
                </a:solidFill>
              </a:rPr>
              <a:t> </a:t>
            </a:r>
            <a:r>
              <a:rPr lang="tr-TR" dirty="0" smtClean="0">
                <a:solidFill>
                  <a:srgbClr val="FFC000"/>
                </a:solidFill>
              </a:rPr>
              <a:t> is</a:t>
            </a:r>
            <a:r>
              <a:rPr lang="en-US" dirty="0" smtClean="0">
                <a:solidFill>
                  <a:srgbClr val="FFC000"/>
                </a:solidFill>
              </a:rPr>
              <a:t> a martyr. Our police wanted to stop them. The terrorists </a:t>
            </a:r>
            <a:r>
              <a:rPr lang="tr-TR" dirty="0" smtClean="0">
                <a:solidFill>
                  <a:srgbClr val="FFC000"/>
                </a:solidFill>
              </a:rPr>
              <a:t>were</a:t>
            </a:r>
            <a:r>
              <a:rPr lang="en-US" dirty="0" smtClean="0">
                <a:solidFill>
                  <a:srgbClr val="FFC000"/>
                </a:solidFill>
              </a:rPr>
              <a:t> on the </a:t>
            </a:r>
            <a:r>
              <a:rPr lang="en-US" dirty="0" smtClean="0">
                <a:solidFill>
                  <a:srgbClr val="FFC000"/>
                </a:solidFill>
              </a:rPr>
              <a:t>run, and the police </a:t>
            </a:r>
            <a:r>
              <a:rPr lang="tr-TR" dirty="0" smtClean="0">
                <a:solidFill>
                  <a:srgbClr val="FFC000"/>
                </a:solidFill>
              </a:rPr>
              <a:t>were</a:t>
            </a:r>
            <a:r>
              <a:rPr lang="en-US" dirty="0" smtClean="0">
                <a:solidFill>
                  <a:srgbClr val="FFC000"/>
                </a:solidFill>
              </a:rPr>
              <a:t> </a:t>
            </a:r>
            <a:r>
              <a:rPr lang="en-US" dirty="0" smtClean="0">
                <a:solidFill>
                  <a:srgbClr val="FFC000"/>
                </a:solidFill>
              </a:rPr>
              <a:t>responding. Then the </a:t>
            </a:r>
            <a:r>
              <a:rPr lang="en-US" dirty="0" smtClean="0">
                <a:solidFill>
                  <a:srgbClr val="FFC000"/>
                </a:solidFill>
              </a:rPr>
              <a:t>car</a:t>
            </a:r>
            <a:r>
              <a:rPr lang="tr-TR" dirty="0" smtClean="0">
                <a:solidFill>
                  <a:srgbClr val="FFC000"/>
                </a:solidFill>
              </a:rPr>
              <a:t> </a:t>
            </a:r>
            <a:r>
              <a:rPr lang="tr-TR" dirty="0" smtClean="0">
                <a:solidFill>
                  <a:srgbClr val="FFC000"/>
                </a:solidFill>
              </a:rPr>
              <a:t>was </a:t>
            </a:r>
            <a:r>
              <a:rPr lang="en-US" dirty="0" smtClean="0">
                <a:solidFill>
                  <a:srgbClr val="FFC000"/>
                </a:solidFill>
              </a:rPr>
              <a:t>blown</a:t>
            </a:r>
            <a:r>
              <a:rPr lang="en-US" dirty="0" smtClean="0">
                <a:solidFill>
                  <a:srgbClr val="FFC000"/>
                </a:solidFill>
              </a:rPr>
              <a:t>. All intelligence is being assessed. In spite of the possibility of action elsewhere, we are </a:t>
            </a:r>
            <a:r>
              <a:rPr lang="tr-TR" dirty="0" smtClean="0">
                <a:solidFill>
                  <a:srgbClr val="FFC000"/>
                </a:solidFill>
              </a:rPr>
              <a:t>on the alert</a:t>
            </a:r>
            <a:r>
              <a:rPr lang="en-US" dirty="0" smtClean="0">
                <a:solidFill>
                  <a:srgbClr val="FFC000"/>
                </a:solidFill>
              </a:rPr>
              <a:t>. </a:t>
            </a:r>
            <a:r>
              <a:rPr lang="en-US" dirty="0" smtClean="0">
                <a:solidFill>
                  <a:srgbClr val="FFC000"/>
                </a:solidFill>
              </a:rPr>
              <a:t>Three policemen are </a:t>
            </a:r>
            <a:r>
              <a:rPr lang="en-US" dirty="0" smtClean="0">
                <a:solidFill>
                  <a:srgbClr val="FFC000"/>
                </a:solidFill>
              </a:rPr>
              <a:t>wounded.</a:t>
            </a:r>
            <a:r>
              <a:rPr lang="tr-TR" dirty="0" smtClean="0">
                <a:solidFill>
                  <a:srgbClr val="FFC000"/>
                </a:solidFill>
              </a:rPr>
              <a:t>T he number of</a:t>
            </a:r>
            <a:r>
              <a:rPr lang="en-US" dirty="0" smtClean="0">
                <a:solidFill>
                  <a:srgbClr val="FFC000"/>
                </a:solidFill>
              </a:rPr>
              <a:t> </a:t>
            </a:r>
            <a:r>
              <a:rPr lang="tr-TR" dirty="0" smtClean="0">
                <a:solidFill>
                  <a:srgbClr val="FFC000"/>
                </a:solidFill>
              </a:rPr>
              <a:t>o</a:t>
            </a:r>
            <a:r>
              <a:rPr lang="en-US" dirty="0" smtClean="0">
                <a:solidFill>
                  <a:srgbClr val="FFC000"/>
                </a:solidFill>
              </a:rPr>
              <a:t>ur wounded</a:t>
            </a:r>
            <a:r>
              <a:rPr lang="tr-TR" dirty="0" smtClean="0">
                <a:solidFill>
                  <a:srgbClr val="FFC000"/>
                </a:solidFill>
              </a:rPr>
              <a:t> policemen </a:t>
            </a:r>
            <a:r>
              <a:rPr lang="en-US" dirty="0" smtClean="0">
                <a:solidFill>
                  <a:srgbClr val="FFC000"/>
                </a:solidFill>
              </a:rPr>
              <a:t>is </a:t>
            </a:r>
            <a:r>
              <a:rPr lang="en-US" dirty="0" smtClean="0">
                <a:solidFill>
                  <a:srgbClr val="FFC000"/>
                </a:solidFill>
              </a:rPr>
              <a:t>around 6-7. </a:t>
            </a:r>
            <a:r>
              <a:rPr lang="tr-TR" dirty="0" smtClean="0">
                <a:solidFill>
                  <a:srgbClr val="FFC000"/>
                </a:solidFill>
              </a:rPr>
              <a:t>They </a:t>
            </a:r>
            <a:r>
              <a:rPr lang="en-US" dirty="0" smtClean="0">
                <a:solidFill>
                  <a:srgbClr val="FFC000"/>
                </a:solidFill>
              </a:rPr>
              <a:t>are </a:t>
            </a:r>
            <a:r>
              <a:rPr lang="en-US" dirty="0" smtClean="0">
                <a:solidFill>
                  <a:srgbClr val="FFC000"/>
                </a:solidFill>
              </a:rPr>
              <a:t>under treatment.</a:t>
            </a:r>
          </a:p>
          <a:p>
            <a:endParaRPr lang="tr-TR" dirty="0"/>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157</TotalTime>
  <Words>515</Words>
  <Application>Microsoft Office PowerPoint</Application>
  <PresentationFormat>Ekran Gösterisi (4:3)</PresentationFormat>
  <Paragraphs>25</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Kalabalık</vt:lpstr>
      <vt:lpstr>PEOPLE WE ARE PROUD OF</vt:lpstr>
      <vt:lpstr>Slayt 2</vt:lpstr>
      <vt:lpstr>Slayt 3</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WE ARE PROUD OF</dc:title>
  <dc:creator>x</dc:creator>
  <cp:lastModifiedBy>Yeni</cp:lastModifiedBy>
  <cp:revision>19</cp:revision>
  <dcterms:created xsi:type="dcterms:W3CDTF">2017-02-03T14:54:38Z</dcterms:created>
  <dcterms:modified xsi:type="dcterms:W3CDTF">2017-02-03T20:28:49Z</dcterms:modified>
</cp:coreProperties>
</file>