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media/image7.jpeg" ContentType="image/jpeg"/>
  <Override PartName="/ppt/media/image1.png" ContentType="image/png"/>
  <Override PartName="/ppt/media/image2.png" ContentType="image/png"/>
  <Override PartName="/ppt/media/image4.jpeg" ContentType="image/jpeg"/>
  <Override PartName="/ppt/media/image3.jpeg" ContentType="image/jpeg"/>
  <Override PartName="/ppt/media/image5.jpeg" ContentType="image/jpeg"/>
  <Override PartName="/ppt/media/image6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3004800" cy="97536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1270080" y="1638360"/>
            <a:ext cx="10464480" cy="3301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de-D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Helvetica Light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1270080" y="5029200"/>
            <a:ext cx="10464480" cy="538920"/>
          </a:xfrm>
          <a:prstGeom prst="rect">
            <a:avLst/>
          </a:prstGeom>
        </p:spPr>
        <p:txBody>
          <a:bodyPr lIns="0" rIns="0" tIns="0" bIns="0"/>
          <a:p>
            <a:endParaRPr lang="de-D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Helvetica Light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1270080" y="5619600"/>
            <a:ext cx="10464480" cy="538920"/>
          </a:xfrm>
          <a:prstGeom prst="rect">
            <a:avLst/>
          </a:prstGeom>
        </p:spPr>
        <p:txBody>
          <a:bodyPr lIns="0" rIns="0" tIns="0" bIns="0"/>
          <a:p>
            <a:endParaRPr lang="de-D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Helvetica Light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1270080" y="1638360"/>
            <a:ext cx="10464480" cy="3301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de-D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Helvetica Light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1270080" y="5029200"/>
            <a:ext cx="5106600" cy="538920"/>
          </a:xfrm>
          <a:prstGeom prst="rect">
            <a:avLst/>
          </a:prstGeom>
        </p:spPr>
        <p:txBody>
          <a:bodyPr lIns="0" rIns="0" tIns="0" bIns="0"/>
          <a:p>
            <a:endParaRPr lang="de-D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Helvetica Light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632280" y="5029200"/>
            <a:ext cx="5106600" cy="538920"/>
          </a:xfrm>
          <a:prstGeom prst="rect">
            <a:avLst/>
          </a:prstGeom>
        </p:spPr>
        <p:txBody>
          <a:bodyPr lIns="0" rIns="0" tIns="0" bIns="0"/>
          <a:p>
            <a:endParaRPr lang="de-D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Helvetica Light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6632280" y="5619600"/>
            <a:ext cx="5106600" cy="538920"/>
          </a:xfrm>
          <a:prstGeom prst="rect">
            <a:avLst/>
          </a:prstGeom>
        </p:spPr>
        <p:txBody>
          <a:bodyPr lIns="0" rIns="0" tIns="0" bIns="0"/>
          <a:p>
            <a:endParaRPr lang="de-D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Helvetica Light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1270080" y="5619600"/>
            <a:ext cx="5106600" cy="538920"/>
          </a:xfrm>
          <a:prstGeom prst="rect">
            <a:avLst/>
          </a:prstGeom>
        </p:spPr>
        <p:txBody>
          <a:bodyPr lIns="0" rIns="0" tIns="0" bIns="0"/>
          <a:p>
            <a:endParaRPr lang="de-D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Helvetica Light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1270080" y="1638360"/>
            <a:ext cx="10464480" cy="3301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de-D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Helvetica Light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1270080" y="5029200"/>
            <a:ext cx="10464480" cy="1130040"/>
          </a:xfrm>
          <a:prstGeom prst="rect">
            <a:avLst/>
          </a:prstGeom>
        </p:spPr>
        <p:txBody>
          <a:bodyPr lIns="0" rIns="0" tIns="0" bIns="0"/>
          <a:p>
            <a:endParaRPr lang="de-D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Helvetica Light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1270080" y="5029200"/>
            <a:ext cx="10464480" cy="1130040"/>
          </a:xfrm>
          <a:prstGeom prst="rect">
            <a:avLst/>
          </a:prstGeom>
        </p:spPr>
        <p:txBody>
          <a:bodyPr lIns="0" rIns="0" tIns="0" bIns="0"/>
          <a:p>
            <a:endParaRPr lang="de-D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Helvetica Light"/>
            </a:endParaRPr>
          </a:p>
        </p:txBody>
      </p:sp>
      <p:pic>
        <p:nvPicPr>
          <p:cNvPr id="35" name="" descr=""/>
          <p:cNvPicPr/>
          <p:nvPr/>
        </p:nvPicPr>
        <p:blipFill>
          <a:blip r:embed="rId2"/>
          <a:stretch/>
        </p:blipFill>
        <p:spPr>
          <a:xfrm>
            <a:off x="5794200" y="5028840"/>
            <a:ext cx="1416240" cy="1130040"/>
          </a:xfrm>
          <a:prstGeom prst="rect">
            <a:avLst/>
          </a:prstGeom>
          <a:ln>
            <a:noFill/>
          </a:ln>
        </p:spPr>
      </p:pic>
      <p:pic>
        <p:nvPicPr>
          <p:cNvPr id="36" name="" descr=""/>
          <p:cNvPicPr/>
          <p:nvPr/>
        </p:nvPicPr>
        <p:blipFill>
          <a:blip r:embed="rId3"/>
          <a:stretch/>
        </p:blipFill>
        <p:spPr>
          <a:xfrm>
            <a:off x="5794200" y="5028840"/>
            <a:ext cx="1416240" cy="11300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1270080" y="1638360"/>
            <a:ext cx="10464480" cy="3301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de-D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Helvetica Light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1270080" y="5029200"/>
            <a:ext cx="10464480" cy="1130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270080" y="1638360"/>
            <a:ext cx="10464480" cy="3301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de-D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Helvetica Light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1270080" y="5029200"/>
            <a:ext cx="10464480" cy="1130040"/>
          </a:xfrm>
          <a:prstGeom prst="rect">
            <a:avLst/>
          </a:prstGeom>
        </p:spPr>
        <p:txBody>
          <a:bodyPr lIns="0" rIns="0" tIns="0" bIns="0"/>
          <a:p>
            <a:endParaRPr lang="de-D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Helvetica Light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270080" y="1638360"/>
            <a:ext cx="10464480" cy="3301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de-D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Helvetica Light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1270080" y="5029200"/>
            <a:ext cx="5106600" cy="1130040"/>
          </a:xfrm>
          <a:prstGeom prst="rect">
            <a:avLst/>
          </a:prstGeom>
        </p:spPr>
        <p:txBody>
          <a:bodyPr lIns="0" rIns="0" tIns="0" bIns="0"/>
          <a:p>
            <a:endParaRPr lang="de-D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Helvetica Light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6632280" y="5029200"/>
            <a:ext cx="5106600" cy="1130040"/>
          </a:xfrm>
          <a:prstGeom prst="rect">
            <a:avLst/>
          </a:prstGeom>
        </p:spPr>
        <p:txBody>
          <a:bodyPr lIns="0" rIns="0" tIns="0" bIns="0"/>
          <a:p>
            <a:endParaRPr lang="de-D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Helvetica Light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1270080" y="1638360"/>
            <a:ext cx="10464480" cy="3301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de-D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Helvetica Light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1270080" y="1638360"/>
            <a:ext cx="10464480" cy="15305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270080" y="1638360"/>
            <a:ext cx="10464480" cy="3301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de-D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Helvetica Light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1270080" y="5029200"/>
            <a:ext cx="5106600" cy="538920"/>
          </a:xfrm>
          <a:prstGeom prst="rect">
            <a:avLst/>
          </a:prstGeom>
        </p:spPr>
        <p:txBody>
          <a:bodyPr lIns="0" rIns="0" tIns="0" bIns="0"/>
          <a:p>
            <a:endParaRPr lang="de-D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Helvetica Light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1270080" y="5619600"/>
            <a:ext cx="5106600" cy="538920"/>
          </a:xfrm>
          <a:prstGeom prst="rect">
            <a:avLst/>
          </a:prstGeom>
        </p:spPr>
        <p:txBody>
          <a:bodyPr lIns="0" rIns="0" tIns="0" bIns="0"/>
          <a:p>
            <a:endParaRPr lang="de-D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Helvetica Light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6632280" y="5029200"/>
            <a:ext cx="5106600" cy="1130040"/>
          </a:xfrm>
          <a:prstGeom prst="rect">
            <a:avLst/>
          </a:prstGeom>
        </p:spPr>
        <p:txBody>
          <a:bodyPr lIns="0" rIns="0" tIns="0" bIns="0"/>
          <a:p>
            <a:endParaRPr lang="de-D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Helvetica Light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270080" y="1638360"/>
            <a:ext cx="10464480" cy="3301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de-D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Helvetica Light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1270080" y="5029200"/>
            <a:ext cx="5106600" cy="1130040"/>
          </a:xfrm>
          <a:prstGeom prst="rect">
            <a:avLst/>
          </a:prstGeom>
        </p:spPr>
        <p:txBody>
          <a:bodyPr lIns="0" rIns="0" tIns="0" bIns="0"/>
          <a:p>
            <a:endParaRPr lang="de-D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Helvetica Light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6632280" y="5029200"/>
            <a:ext cx="5106600" cy="538920"/>
          </a:xfrm>
          <a:prstGeom prst="rect">
            <a:avLst/>
          </a:prstGeom>
        </p:spPr>
        <p:txBody>
          <a:bodyPr lIns="0" rIns="0" tIns="0" bIns="0"/>
          <a:p>
            <a:endParaRPr lang="de-D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Helvetica Light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6632280" y="5619600"/>
            <a:ext cx="5106600" cy="538920"/>
          </a:xfrm>
          <a:prstGeom prst="rect">
            <a:avLst/>
          </a:prstGeom>
        </p:spPr>
        <p:txBody>
          <a:bodyPr lIns="0" rIns="0" tIns="0" bIns="0"/>
          <a:p>
            <a:endParaRPr lang="de-D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Helvetica Light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1270080" y="1638360"/>
            <a:ext cx="10464480" cy="3301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de-D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Helvetica Light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1270080" y="5029200"/>
            <a:ext cx="5106600" cy="538920"/>
          </a:xfrm>
          <a:prstGeom prst="rect">
            <a:avLst/>
          </a:prstGeom>
        </p:spPr>
        <p:txBody>
          <a:bodyPr lIns="0" rIns="0" tIns="0" bIns="0"/>
          <a:p>
            <a:endParaRPr lang="de-D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Helvetica Light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6632280" y="5029200"/>
            <a:ext cx="5106600" cy="538920"/>
          </a:xfrm>
          <a:prstGeom prst="rect">
            <a:avLst/>
          </a:prstGeom>
        </p:spPr>
        <p:txBody>
          <a:bodyPr lIns="0" rIns="0" tIns="0" bIns="0"/>
          <a:p>
            <a:endParaRPr lang="de-D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Helvetica Light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1270080" y="5619600"/>
            <a:ext cx="10464480" cy="538920"/>
          </a:xfrm>
          <a:prstGeom prst="rect">
            <a:avLst/>
          </a:prstGeom>
        </p:spPr>
        <p:txBody>
          <a:bodyPr lIns="0" rIns="0" tIns="0" bIns="0"/>
          <a:p>
            <a:endParaRPr lang="de-D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Helvetica Light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270080" y="1638360"/>
            <a:ext cx="10464480" cy="3301560"/>
          </a:xfrm>
          <a:prstGeom prst="rect">
            <a:avLst/>
          </a:prstGeom>
        </p:spPr>
        <p:txBody>
          <a:bodyPr lIns="50760" rIns="50760" tIns="50760" bIns="50760" anchor="b"/>
          <a:p>
            <a:pPr algn="ctr">
              <a:lnSpc>
                <a:spcPct val="100000"/>
              </a:lnSpc>
            </a:pPr>
            <a:r>
              <a:rPr lang="de-DE" sz="8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 Light"/>
                <a:ea typeface="Helvetica Light"/>
              </a:rPr>
              <a:t>Titeltext</a:t>
            </a:r>
            <a:endParaRPr lang="de-D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Helvetica Light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1270080" y="5029200"/>
            <a:ext cx="10464480" cy="1130040"/>
          </a:xfrm>
          <a:prstGeom prst="rect">
            <a:avLst/>
          </a:prstGeom>
        </p:spPr>
        <p:txBody>
          <a:bodyPr lIns="50760" rIns="50760" tIns="50760" bIns="5076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 Light"/>
                <a:ea typeface="Helvetica Light"/>
              </a:rPr>
              <a:t>Format des Gliederungstextes durch Klicken bearbeiten</a:t>
            </a:r>
            <a:endParaRPr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Helvetica Light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 Light"/>
                <a:ea typeface="Helvetica Light"/>
              </a:rPr>
              <a:t>Zweite Gliederungsebene</a:t>
            </a:r>
            <a:endParaRPr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Helvetica Light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 Light"/>
                <a:ea typeface="Helvetica Light"/>
              </a:rPr>
              <a:t>Dritte Gliederungsebene</a:t>
            </a:r>
            <a:endParaRPr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Helvetica Light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 Light"/>
                <a:ea typeface="Helvetica Light"/>
              </a:rPr>
              <a:t>Vierte Gliederungsebene</a:t>
            </a:r>
            <a:endParaRPr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Helvetica Light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 Light"/>
                <a:ea typeface="Helvetica Light"/>
              </a:rPr>
              <a:t>Fünfte Gliederungsebene</a:t>
            </a:r>
            <a:endParaRPr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Helvetica Light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 Light"/>
                <a:ea typeface="Helvetica Light"/>
              </a:rPr>
              <a:t>Sechste Gliederungsebene</a:t>
            </a:r>
            <a:endParaRPr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Helvetica Light"/>
            </a:endParaRPr>
          </a:p>
          <a:p>
            <a:pPr algn="ctr">
              <a:lnSpc>
                <a:spcPct val="100000"/>
              </a:lnSpc>
            </a:pPr>
            <a:r>
              <a:rPr lang="de-DE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 Light"/>
                <a:ea typeface="Helvetica Light"/>
              </a:rPr>
              <a:t>Siebte GliederungsebeneTextebene 1</a:t>
            </a:r>
            <a:endParaRPr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Helvetica Light"/>
            </a:endParaRPr>
          </a:p>
          <a:p>
            <a:pPr algn="ctr"/>
            <a:r>
              <a:rPr lang="de-DE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 Light"/>
                <a:ea typeface="Helvetica Light"/>
              </a:rPr>
              <a:t>Textebene 2</a:t>
            </a:r>
            <a:endParaRPr lang="de-D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Helvetica Light"/>
            </a:endParaRPr>
          </a:p>
          <a:p>
            <a:pPr algn="ctr"/>
            <a:r>
              <a:rPr lang="de-DE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 Light"/>
                <a:ea typeface="Helvetica Light"/>
              </a:rPr>
              <a:t>Textebene 3</a:t>
            </a:r>
            <a:endParaRPr lang="de-D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Helvetica Light"/>
            </a:endParaRPr>
          </a:p>
          <a:p>
            <a:pPr algn="ctr"/>
            <a:r>
              <a:rPr lang="de-DE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 Light"/>
                <a:ea typeface="Helvetica Light"/>
              </a:rPr>
              <a:t>Textebene 4</a:t>
            </a:r>
            <a:endParaRPr lang="de-D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Helvetica Light"/>
            </a:endParaRPr>
          </a:p>
          <a:p>
            <a:pPr algn="ctr"/>
            <a:r>
              <a:rPr lang="de-DE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 Light"/>
                <a:ea typeface="Helvetica Light"/>
              </a:rPr>
              <a:t>Textebene 5</a:t>
            </a:r>
            <a:endParaRPr lang="de-D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Helvetica Light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6311880" y="9252000"/>
            <a:ext cx="368280" cy="380520"/>
          </a:xfrm>
          <a:prstGeom prst="rect">
            <a:avLst/>
          </a:prstGeom>
        </p:spPr>
        <p:txBody>
          <a:bodyPr lIns="50760" rIns="50760" tIns="50760" bIns="50760"/>
          <a:p>
            <a:pPr algn="ctr">
              <a:lnSpc>
                <a:spcPct val="100000"/>
              </a:lnSpc>
            </a:pPr>
            <a:fld id="{B460DA85-BA85-46BA-8B20-19417F6B0382}" type="slidenum">
              <a:rPr lang="de-D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 Light"/>
                <a:ea typeface="Helvetica Light"/>
              </a:rPr>
              <a:t>&lt;Foliennummer&gt;</a:t>
            </a:fld>
            <a:endParaRPr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image" Target="../media/image9.jpeg"/><Relationship Id="rId4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hyperlink" Target="http://jdrefsgaard.wixsite.com/travlex" TargetMode="External"/><Relationship Id="rId3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964BD808-CB0A-4792-88BD-F39A75EADC8B-L0-001.jpeg" descr=""/>
          <p:cNvPicPr/>
          <p:nvPr/>
        </p:nvPicPr>
        <p:blipFill>
          <a:blip r:embed="rId1"/>
          <a:stretch/>
        </p:blipFill>
        <p:spPr>
          <a:xfrm>
            <a:off x="-6840" y="-5110560"/>
            <a:ext cx="13018320" cy="14892480"/>
          </a:xfrm>
          <a:prstGeom prst="rect">
            <a:avLst/>
          </a:prstGeom>
          <a:ln w="12600">
            <a:noFill/>
          </a:ln>
        </p:spPr>
      </p:pic>
      <p:pic>
        <p:nvPicPr>
          <p:cNvPr id="38" name="72AC3167-F0DB-401C-ABDA-A2C7F10FC7B2-L0-001.jpeg" descr=""/>
          <p:cNvPicPr/>
          <p:nvPr/>
        </p:nvPicPr>
        <p:blipFill>
          <a:blip r:embed="rId2"/>
          <a:srcRect l="8181" t="8180" r="8181" b="8180"/>
          <a:stretch/>
        </p:blipFill>
        <p:spPr>
          <a:xfrm>
            <a:off x="3146040" y="2728080"/>
            <a:ext cx="6467040" cy="5412240"/>
          </a:xfrm>
          <a:prstGeom prst="rect">
            <a:avLst/>
          </a:prstGeom>
          <a:ln w="12600">
            <a:noFill/>
          </a:ln>
        </p:spPr>
      </p:pic>
      <p:sp>
        <p:nvSpPr>
          <p:cNvPr id="39" name="TextShape 1"/>
          <p:cNvSpPr txBox="1"/>
          <p:nvPr/>
        </p:nvSpPr>
        <p:spPr>
          <a:xfrm>
            <a:off x="1009080" y="7560360"/>
            <a:ext cx="10740600" cy="113004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ctr"/>
          <a:p>
            <a:pPr marL="444600" indent="-444240">
              <a:lnSpc>
                <a:spcPct val="100000"/>
              </a:lnSpc>
              <a:buClr>
                <a:srgbClr val="000000"/>
              </a:buClr>
              <a:buSzPct val="75000"/>
              <a:buFont typeface="Symbol" charset="2"/>
              <a:buChar char=""/>
            </a:pPr>
            <a:r>
              <a:rPr lang="de-DE" sz="3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l Nile"/>
                <a:ea typeface="Al Nile"/>
              </a:rPr>
              <a:t>search. find. travel</a:t>
            </a:r>
            <a:r>
              <a:rPr lang="de-DE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 Light"/>
                <a:ea typeface="Helvetica Light"/>
              </a:rPr>
              <a:t>.</a:t>
            </a:r>
            <a:endParaRPr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CustomShape 2"/>
          <p:cNvSpPr/>
          <p:nvPr/>
        </p:nvSpPr>
        <p:spPr>
          <a:xfrm>
            <a:off x="3488400" y="507240"/>
            <a:ext cx="6027840" cy="10926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/>
          <a:p>
            <a:pPr algn="ctr">
              <a:lnSpc>
                <a:spcPct val="100000"/>
              </a:lnSpc>
            </a:pPr>
            <a:r>
              <a:rPr lang="de-DE" sz="65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l Nile"/>
                <a:ea typeface="Al Nile"/>
              </a:rPr>
              <a:t>Our Company</a:t>
            </a:r>
            <a:endParaRPr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964BD808-CB0A-4792-88BD-F39A75EADC8B-L0-001.jpeg" descr=""/>
          <p:cNvPicPr/>
          <p:nvPr/>
        </p:nvPicPr>
        <p:blipFill>
          <a:blip r:embed="rId1"/>
          <a:stretch/>
        </p:blipFill>
        <p:spPr>
          <a:xfrm>
            <a:off x="-23760" y="-4727520"/>
            <a:ext cx="13052160" cy="14931000"/>
          </a:xfrm>
          <a:prstGeom prst="rect">
            <a:avLst/>
          </a:prstGeom>
          <a:ln w="12600">
            <a:noFill/>
          </a:ln>
        </p:spPr>
      </p:pic>
      <p:sp>
        <p:nvSpPr>
          <p:cNvPr id="42" name="TextShape 1"/>
          <p:cNvSpPr txBox="1"/>
          <p:nvPr/>
        </p:nvSpPr>
        <p:spPr>
          <a:xfrm>
            <a:off x="5181840" y="8940960"/>
            <a:ext cx="10740600" cy="113004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ctr"/>
          <a:p>
            <a:pPr marL="444600" indent="-444240">
              <a:lnSpc>
                <a:spcPct val="100000"/>
              </a:lnSpc>
              <a:buClr>
                <a:srgbClr val="000000"/>
              </a:buClr>
              <a:buSzPct val="75000"/>
              <a:buFont typeface="Symbol" charset="2"/>
              <a:buChar char=""/>
            </a:pPr>
            <a:r>
              <a:rPr lang="de-DE" sz="3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l Nile"/>
                <a:ea typeface="Al Nile"/>
              </a:rPr>
              <a:t>search. find. travel</a:t>
            </a:r>
            <a:r>
              <a:rPr lang="de-DE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 Light"/>
                <a:ea typeface="Helvetica Light"/>
              </a:rPr>
              <a:t>.</a:t>
            </a:r>
            <a:endParaRPr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CustomShape 2"/>
          <p:cNvSpPr/>
          <p:nvPr/>
        </p:nvSpPr>
        <p:spPr>
          <a:xfrm>
            <a:off x="991800" y="2724840"/>
            <a:ext cx="10714320" cy="71438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/>
          <a:p>
            <a:pPr marL="444600" indent="-444240">
              <a:lnSpc>
                <a:spcPct val="100000"/>
              </a:lnSpc>
              <a:buClr>
                <a:srgbClr val="000000"/>
              </a:buClr>
              <a:buSzPct val="75000"/>
              <a:buFont typeface="Symbol" charset="2"/>
              <a:buChar char=""/>
            </a:pPr>
            <a:r>
              <a:rPr lang="de-DE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l Nile"/>
                <a:ea typeface="Al Nile"/>
              </a:rPr>
              <a:t>  </a:t>
            </a:r>
            <a:r>
              <a:rPr lang="de-DE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l Nile"/>
                <a:ea typeface="Al Nile"/>
              </a:rPr>
              <a:t>About our Company </a:t>
            </a:r>
            <a:endParaRPr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44600" indent="-444240">
              <a:lnSpc>
                <a:spcPct val="100000"/>
              </a:lnSpc>
              <a:buClr>
                <a:srgbClr val="000000"/>
              </a:buClr>
              <a:buSzPct val="75000"/>
              <a:buFont typeface="Symbol" charset="2"/>
              <a:buChar char=""/>
            </a:pPr>
            <a:r>
              <a:rPr lang="de-DE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l Nile"/>
                <a:ea typeface="Al Nile"/>
              </a:rPr>
              <a:t>Company description </a:t>
            </a:r>
            <a:endParaRPr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44600" indent="-444240">
              <a:lnSpc>
                <a:spcPct val="100000"/>
              </a:lnSpc>
              <a:buClr>
                <a:srgbClr val="000000"/>
              </a:buClr>
              <a:buSzPct val="75000"/>
              <a:buFont typeface="Symbol" charset="2"/>
              <a:buChar char=""/>
            </a:pPr>
            <a:r>
              <a:rPr lang="de-DE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l Nile"/>
                <a:ea typeface="Al Nile"/>
              </a:rPr>
              <a:t>Marketing and Sales strategies </a:t>
            </a:r>
            <a:endParaRPr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44600" indent="-444240">
              <a:lnSpc>
                <a:spcPct val="100000"/>
              </a:lnSpc>
              <a:buClr>
                <a:srgbClr val="000000"/>
              </a:buClr>
              <a:buSzPct val="75000"/>
              <a:buFont typeface="Symbol" charset="2"/>
              <a:buChar char=""/>
            </a:pPr>
            <a:r>
              <a:rPr lang="de-DE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l Nile"/>
                <a:ea typeface="Al Nile"/>
              </a:rPr>
              <a:t>Website </a:t>
            </a:r>
            <a:endParaRPr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44600" indent="-444240">
              <a:lnSpc>
                <a:spcPct val="100000"/>
              </a:lnSpc>
              <a:buClr>
                <a:srgbClr val="000000"/>
              </a:buClr>
              <a:buSzPct val="75000"/>
              <a:buFont typeface="Symbol" charset="2"/>
              <a:buChar char=""/>
            </a:pPr>
            <a:r>
              <a:rPr lang="de-DE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l Nile"/>
                <a:ea typeface="Al Nile"/>
              </a:rPr>
              <a:t>Management and Staff</a:t>
            </a:r>
            <a:endParaRPr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44600" indent="-444240">
              <a:lnSpc>
                <a:spcPct val="100000"/>
              </a:lnSpc>
              <a:buClr>
                <a:srgbClr val="000000"/>
              </a:buClr>
              <a:buSzPct val="75000"/>
              <a:buFont typeface="Symbol" charset="2"/>
              <a:buChar char=""/>
            </a:pPr>
            <a:r>
              <a:rPr lang="de-DE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l Nile"/>
                <a:ea typeface="Al Nile"/>
              </a:rPr>
              <a:t>Setup</a:t>
            </a:r>
            <a:endParaRPr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44600" indent="-444240">
              <a:lnSpc>
                <a:spcPct val="100000"/>
              </a:lnSpc>
              <a:buClr>
                <a:srgbClr val="000000"/>
              </a:buClr>
              <a:buSzPct val="75000"/>
              <a:buFont typeface="Symbol" charset="2"/>
              <a:buChar char=""/>
            </a:pPr>
            <a:r>
              <a:rPr lang="de-DE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l Nile"/>
                <a:ea typeface="Al Nile"/>
              </a:rPr>
              <a:t>Financial plan</a:t>
            </a:r>
            <a:endParaRPr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CustomShape 3"/>
          <p:cNvSpPr/>
          <p:nvPr/>
        </p:nvSpPr>
        <p:spPr>
          <a:xfrm>
            <a:off x="2729880" y="321840"/>
            <a:ext cx="7238160" cy="13204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/>
          <a:p>
            <a:pPr algn="ctr">
              <a:lnSpc>
                <a:spcPct val="100000"/>
              </a:lnSpc>
            </a:pPr>
            <a:r>
              <a:rPr lang="de-DE" sz="80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 Light"/>
                <a:ea typeface="Helvetica Light"/>
              </a:rPr>
              <a:t>Structure</a:t>
            </a:r>
            <a:endParaRPr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964BD808-CB0A-4792-88BD-F39A75EADC8B-L0-001.jpeg" descr=""/>
          <p:cNvPicPr/>
          <p:nvPr/>
        </p:nvPicPr>
        <p:blipFill>
          <a:blip r:embed="rId1"/>
          <a:stretch/>
        </p:blipFill>
        <p:spPr>
          <a:xfrm>
            <a:off x="-23760" y="-5172480"/>
            <a:ext cx="13052160" cy="14931000"/>
          </a:xfrm>
          <a:prstGeom prst="rect">
            <a:avLst/>
          </a:prstGeom>
          <a:ln w="12600">
            <a:noFill/>
          </a:ln>
        </p:spPr>
      </p:pic>
      <p:sp>
        <p:nvSpPr>
          <p:cNvPr id="46" name="TextShape 1"/>
          <p:cNvSpPr txBox="1"/>
          <p:nvPr/>
        </p:nvSpPr>
        <p:spPr>
          <a:xfrm>
            <a:off x="5181840" y="8940960"/>
            <a:ext cx="10740600" cy="113004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ctr"/>
          <a:p>
            <a:pPr marL="444600" indent="-444240">
              <a:lnSpc>
                <a:spcPct val="100000"/>
              </a:lnSpc>
              <a:buClr>
                <a:srgbClr val="000000"/>
              </a:buClr>
              <a:buSzPct val="75000"/>
              <a:buFont typeface="Symbol" charset="2"/>
              <a:buChar char=""/>
            </a:pPr>
            <a:r>
              <a:rPr lang="de-DE" sz="3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l Nile"/>
                <a:ea typeface="Al Nile"/>
              </a:rPr>
              <a:t>search. find. travel</a:t>
            </a:r>
            <a:r>
              <a:rPr lang="de-DE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 Light"/>
                <a:ea typeface="Helvetica Light"/>
              </a:rPr>
              <a:t>.</a:t>
            </a:r>
            <a:endParaRPr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CustomShape 2"/>
          <p:cNvSpPr/>
          <p:nvPr/>
        </p:nvSpPr>
        <p:spPr>
          <a:xfrm>
            <a:off x="1145160" y="3759480"/>
            <a:ext cx="10714320" cy="38973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/>
          <a:p>
            <a:pPr algn="ctr">
              <a:lnSpc>
                <a:spcPct val="100000"/>
              </a:lnSpc>
            </a:pPr>
            <a:r>
              <a:rPr lang="de-DE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l Nile"/>
                <a:ea typeface="Al Nile"/>
              </a:rPr>
              <a:t>  </a:t>
            </a:r>
            <a:r>
              <a:rPr lang="de-DE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l Nile"/>
                <a:ea typeface="Al Nile"/>
              </a:rPr>
              <a:t>Connecting people </a:t>
            </a:r>
            <a:endParaRPr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de-DE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l Nile"/>
                <a:ea typeface="Al Nile"/>
              </a:rPr>
              <a:t>Visiting foreign countries </a:t>
            </a:r>
            <a:endParaRPr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de-DE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l Nile"/>
                <a:ea typeface="Al Nile"/>
              </a:rPr>
              <a:t>Online talks and video calls</a:t>
            </a:r>
            <a:endParaRPr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de-DE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l Nile"/>
                <a:ea typeface="Al Nile"/>
              </a:rPr>
              <a:t>Booking flights for less money</a:t>
            </a:r>
            <a:endParaRPr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CustomShape 3"/>
          <p:cNvSpPr/>
          <p:nvPr/>
        </p:nvSpPr>
        <p:spPr>
          <a:xfrm>
            <a:off x="2883240" y="463680"/>
            <a:ext cx="7238160" cy="25398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/>
          <a:p>
            <a:pPr algn="ctr">
              <a:lnSpc>
                <a:spcPct val="100000"/>
              </a:lnSpc>
            </a:pPr>
            <a:r>
              <a:rPr lang="de-DE" sz="80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 Light"/>
                <a:ea typeface="Helvetica Light"/>
              </a:rPr>
              <a:t>About our Company</a:t>
            </a:r>
            <a:endParaRPr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964BD808-CB0A-4792-88BD-F39A75EADC8B-L0-001.jpeg" descr=""/>
          <p:cNvPicPr/>
          <p:nvPr/>
        </p:nvPicPr>
        <p:blipFill>
          <a:blip r:embed="rId1"/>
          <a:stretch/>
        </p:blipFill>
        <p:spPr>
          <a:xfrm>
            <a:off x="-23760" y="-4673160"/>
            <a:ext cx="13052160" cy="14931000"/>
          </a:xfrm>
          <a:prstGeom prst="rect">
            <a:avLst/>
          </a:prstGeom>
          <a:ln w="12600">
            <a:noFill/>
          </a:ln>
        </p:spPr>
      </p:pic>
      <p:sp>
        <p:nvSpPr>
          <p:cNvPr id="50" name="TextShape 1"/>
          <p:cNvSpPr txBox="1"/>
          <p:nvPr/>
        </p:nvSpPr>
        <p:spPr>
          <a:xfrm>
            <a:off x="5494680" y="8595720"/>
            <a:ext cx="10740600" cy="113004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ctr"/>
          <a:p>
            <a:pPr marL="444600" indent="-444240">
              <a:lnSpc>
                <a:spcPct val="100000"/>
              </a:lnSpc>
              <a:buClr>
                <a:srgbClr val="000000"/>
              </a:buClr>
              <a:buSzPct val="75000"/>
              <a:buFont typeface="Symbol" charset="2"/>
              <a:buChar char=""/>
            </a:pPr>
            <a:r>
              <a:rPr lang="de-DE" sz="3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l Nile"/>
                <a:ea typeface="Al Nile"/>
              </a:rPr>
              <a:t>search. find. travel</a:t>
            </a:r>
            <a:r>
              <a:rPr lang="de-DE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 Light"/>
                <a:ea typeface="Helvetica Light"/>
              </a:rPr>
              <a:t>.</a:t>
            </a:r>
            <a:endParaRPr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CustomShape 2"/>
          <p:cNvSpPr/>
          <p:nvPr/>
        </p:nvSpPr>
        <p:spPr>
          <a:xfrm>
            <a:off x="1145160" y="2608560"/>
            <a:ext cx="10714320" cy="60613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/>
          <a:p>
            <a:pPr>
              <a:lnSpc>
                <a:spcPct val="100000"/>
              </a:lnSpc>
            </a:pPr>
            <a:r>
              <a:rPr lang="de-DE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l Nile"/>
                <a:ea typeface="Al Nile"/>
              </a:rPr>
              <a:t>  </a:t>
            </a:r>
            <a:r>
              <a:rPr lang="de-DE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l Nile"/>
                <a:ea typeface="Al Nile"/>
              </a:rPr>
              <a:t>Group of students </a:t>
            </a:r>
            <a:endParaRPr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l Nile"/>
                <a:ea typeface="Al Nile"/>
              </a:rPr>
              <a:t>Helping others to explore new countries </a:t>
            </a:r>
            <a:endParaRPr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l Nile"/>
                <a:ea typeface="Al Nile"/>
              </a:rPr>
              <a:t>Finding new friends all over the world </a:t>
            </a:r>
            <a:endParaRPr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l Nile"/>
                <a:ea typeface="Al Nile"/>
              </a:rPr>
              <a:t>Target group </a:t>
            </a:r>
            <a:r>
              <a:rPr lang="de-DE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12</a:t>
            </a:r>
            <a:r>
              <a:rPr lang="de-DE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+</a:t>
            </a:r>
            <a:endParaRPr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r>
              <a:rPr lang="de-DE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Service for free</a:t>
            </a:r>
            <a:endParaRPr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Exclusive for the Baltic States</a:t>
            </a:r>
            <a:endParaRPr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CustomShape 3"/>
          <p:cNvSpPr/>
          <p:nvPr/>
        </p:nvSpPr>
        <p:spPr>
          <a:xfrm>
            <a:off x="2883240" y="19080"/>
            <a:ext cx="7238160" cy="25398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/>
          <a:p>
            <a:pPr algn="ctr">
              <a:lnSpc>
                <a:spcPct val="100000"/>
              </a:lnSpc>
            </a:pPr>
            <a:r>
              <a:rPr lang="de-DE" sz="80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 Light"/>
                <a:ea typeface="Helvetica Light"/>
              </a:rPr>
              <a:t> </a:t>
            </a:r>
            <a:r>
              <a:rPr lang="de-DE" sz="80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 Light"/>
                <a:ea typeface="Helvetica Light"/>
              </a:rPr>
              <a:t>Company description </a:t>
            </a:r>
            <a:endParaRPr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3" name="6320350D-B8C8-4C98-9133-CDDF515B7969-L0-001.jpeg" descr=""/>
          <p:cNvPicPr/>
          <p:nvPr/>
        </p:nvPicPr>
        <p:blipFill>
          <a:blip r:embed="rId2"/>
          <a:stretch/>
        </p:blipFill>
        <p:spPr>
          <a:xfrm>
            <a:off x="67320" y="177840"/>
            <a:ext cx="12166200" cy="9124560"/>
          </a:xfrm>
          <a:prstGeom prst="rect">
            <a:avLst/>
          </a:prstGeom>
          <a:ln w="12600">
            <a:noFill/>
          </a:ln>
        </p:spPr>
      </p:pic>
      <p:pic>
        <p:nvPicPr>
          <p:cNvPr id="54" name="ED32EA9A-BCB3-4E30-9B4F-B19F999571B9-L0-001.jpeg" descr=""/>
          <p:cNvPicPr/>
          <p:nvPr/>
        </p:nvPicPr>
        <p:blipFill>
          <a:blip r:embed="rId3"/>
          <a:stretch/>
        </p:blipFill>
        <p:spPr>
          <a:xfrm>
            <a:off x="-30600" y="12240"/>
            <a:ext cx="12607560" cy="9455760"/>
          </a:xfrm>
          <a:prstGeom prst="rect">
            <a:avLst/>
          </a:prstGeom>
          <a:ln w="12600"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dur="indefinite" nodeType="mainSeq">
                <p:childTnLst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fill="hold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fill="hold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18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fill="hold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fill="hold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30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964BD808-CB0A-4792-88BD-F39A75EADC8B-L0-001.jpeg" descr=""/>
          <p:cNvPicPr/>
          <p:nvPr/>
        </p:nvPicPr>
        <p:blipFill>
          <a:blip r:embed="rId1"/>
          <a:stretch/>
        </p:blipFill>
        <p:spPr>
          <a:xfrm>
            <a:off x="-23760" y="-4696920"/>
            <a:ext cx="13052160" cy="14931000"/>
          </a:xfrm>
          <a:prstGeom prst="rect">
            <a:avLst/>
          </a:prstGeom>
          <a:ln w="12600">
            <a:noFill/>
          </a:ln>
        </p:spPr>
      </p:pic>
      <p:sp>
        <p:nvSpPr>
          <p:cNvPr id="56" name="TextShape 1"/>
          <p:cNvSpPr txBox="1"/>
          <p:nvPr/>
        </p:nvSpPr>
        <p:spPr>
          <a:xfrm>
            <a:off x="5181840" y="8940960"/>
            <a:ext cx="10740600" cy="113004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ctr"/>
          <a:p>
            <a:pPr marL="444600" indent="-444240">
              <a:lnSpc>
                <a:spcPct val="100000"/>
              </a:lnSpc>
              <a:buClr>
                <a:srgbClr val="000000"/>
              </a:buClr>
              <a:buSzPct val="75000"/>
              <a:buFont typeface="Symbol" charset="2"/>
              <a:buChar char=""/>
            </a:pPr>
            <a:r>
              <a:rPr lang="de-DE" sz="3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l Nile"/>
                <a:ea typeface="Al Nile"/>
              </a:rPr>
              <a:t>search. find. travel</a:t>
            </a:r>
            <a:r>
              <a:rPr lang="de-DE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 Light"/>
                <a:ea typeface="Helvetica Light"/>
              </a:rPr>
              <a:t>.</a:t>
            </a:r>
            <a:endParaRPr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7" name="16DF50A0-89AF-4429-AF63-3A78A27E931F-L0-001.jpeg" descr=""/>
          <p:cNvPicPr/>
          <p:nvPr/>
        </p:nvPicPr>
        <p:blipFill>
          <a:blip r:embed="rId2"/>
          <a:stretch/>
        </p:blipFill>
        <p:spPr>
          <a:xfrm>
            <a:off x="433080" y="712080"/>
            <a:ext cx="6246720" cy="8328960"/>
          </a:xfrm>
          <a:prstGeom prst="rect">
            <a:avLst/>
          </a:prstGeom>
          <a:ln w="12600">
            <a:noFill/>
          </a:ln>
        </p:spPr>
      </p:pic>
      <p:pic>
        <p:nvPicPr>
          <p:cNvPr id="58" name="86E2B2C3-C67E-4D58-8BBA-674CE2FFA103-L0-001.jpeg" descr=""/>
          <p:cNvPicPr/>
          <p:nvPr/>
        </p:nvPicPr>
        <p:blipFill>
          <a:blip r:embed="rId3"/>
          <a:stretch/>
        </p:blipFill>
        <p:spPr>
          <a:xfrm>
            <a:off x="8037720" y="692640"/>
            <a:ext cx="4152600" cy="4152600"/>
          </a:xfrm>
          <a:prstGeom prst="rect">
            <a:avLst/>
          </a:prstGeom>
          <a:ln w="12600">
            <a:noFill/>
          </a:ln>
        </p:spPr>
      </p:pic>
      <p:pic>
        <p:nvPicPr>
          <p:cNvPr id="59" name="014CCD40-8FBD-4B7B-B251-1B3372809103-L0-001.jpeg" descr=""/>
          <p:cNvPicPr/>
          <p:nvPr/>
        </p:nvPicPr>
        <p:blipFill>
          <a:blip r:embed="rId4"/>
          <a:stretch/>
        </p:blipFill>
        <p:spPr>
          <a:xfrm>
            <a:off x="8349840" y="5271120"/>
            <a:ext cx="3528360" cy="3577320"/>
          </a:xfrm>
          <a:prstGeom prst="rect">
            <a:avLst/>
          </a:prstGeom>
          <a:ln w="12600">
            <a:noFill/>
          </a:ln>
        </p:spPr>
      </p:pic>
    </p:spTree>
  </p:cSld>
  <p:timing>
    <p:tnLst>
      <p:par>
        <p:cTn id="33" dur="indefinite" restart="never" nodeType="tmRoot">
          <p:childTnLst>
            <p:seq>
              <p:cTn id="34" dur="indefinite" nodeType="mainSeq">
                <p:childTnLst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fill="hold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9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fill="hold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5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6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nodeType="clickEffect" fill="hold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1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2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964BD808-CB0A-4792-88BD-F39A75EADC8B-L0-001.jpeg" descr=""/>
          <p:cNvPicPr/>
          <p:nvPr/>
        </p:nvPicPr>
        <p:blipFill>
          <a:blip r:embed="rId1"/>
          <a:stretch/>
        </p:blipFill>
        <p:spPr>
          <a:xfrm>
            <a:off x="-138240" y="-4735080"/>
            <a:ext cx="13052160" cy="14931000"/>
          </a:xfrm>
          <a:prstGeom prst="rect">
            <a:avLst/>
          </a:prstGeom>
          <a:ln w="12600">
            <a:noFill/>
          </a:ln>
        </p:spPr>
      </p:pic>
      <p:sp>
        <p:nvSpPr>
          <p:cNvPr id="61" name="TextShape 1"/>
          <p:cNvSpPr txBox="1"/>
          <p:nvPr/>
        </p:nvSpPr>
        <p:spPr>
          <a:xfrm>
            <a:off x="5181840" y="8940960"/>
            <a:ext cx="10740600" cy="113004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ctr"/>
          <a:p>
            <a:pPr marL="444600" indent="-444240">
              <a:lnSpc>
                <a:spcPct val="100000"/>
              </a:lnSpc>
              <a:buClr>
                <a:srgbClr val="000000"/>
              </a:buClr>
              <a:buSzPct val="75000"/>
              <a:buFont typeface="Symbol" charset="2"/>
              <a:buChar char=""/>
            </a:pPr>
            <a:r>
              <a:rPr lang="de-DE" sz="3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l Nile"/>
                <a:ea typeface="Al Nile"/>
              </a:rPr>
              <a:t>search. find. travel</a:t>
            </a:r>
            <a:r>
              <a:rPr lang="de-DE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 Light"/>
                <a:ea typeface="Helvetica Light"/>
              </a:rPr>
              <a:t>.</a:t>
            </a:r>
            <a:endParaRPr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CustomShape 2"/>
          <p:cNvSpPr/>
          <p:nvPr/>
        </p:nvSpPr>
        <p:spPr>
          <a:xfrm>
            <a:off x="1145160" y="4000680"/>
            <a:ext cx="10714320" cy="38973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/>
          <a:p>
            <a:pPr algn="ctr">
              <a:lnSpc>
                <a:spcPct val="100000"/>
              </a:lnSpc>
            </a:pPr>
            <a:r>
              <a:rPr lang="de-DE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l Nile"/>
                <a:ea typeface="Al Nile"/>
              </a:rPr>
              <a:t>  </a:t>
            </a:r>
            <a:r>
              <a:rPr lang="de-DE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l Nile"/>
                <a:ea typeface="Al Nile"/>
              </a:rPr>
              <a:t>Features</a:t>
            </a:r>
            <a:endParaRPr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de-DE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l Nile"/>
                <a:ea typeface="Al Nile"/>
              </a:rPr>
              <a:t>Premium features </a:t>
            </a:r>
            <a:endParaRPr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de-DE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l Nile"/>
                <a:ea typeface="Al Nile"/>
              </a:rPr>
              <a:t>Social Forum</a:t>
            </a:r>
            <a:endParaRPr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de-DE" sz="36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l Nile"/>
                <a:ea typeface="Al Nile"/>
                <a:hlinkClick r:id="rId2"/>
              </a:rPr>
              <a:t>http://jdrefsgaard.wixsite.com/travlex</a:t>
            </a:r>
            <a:r>
              <a:rPr lang="de-DE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l Nile"/>
                <a:ea typeface="Al Nile"/>
              </a:rPr>
              <a:t> </a:t>
            </a:r>
            <a:endParaRPr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CustomShape 3"/>
          <p:cNvSpPr/>
          <p:nvPr/>
        </p:nvSpPr>
        <p:spPr>
          <a:xfrm>
            <a:off x="2883240" y="996480"/>
            <a:ext cx="7238160" cy="13204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/>
          <a:p>
            <a:pPr algn="ctr">
              <a:lnSpc>
                <a:spcPct val="100000"/>
              </a:lnSpc>
            </a:pPr>
            <a:r>
              <a:rPr lang="de-DE" sz="80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 Light"/>
                <a:ea typeface="Helvetica Light"/>
              </a:rPr>
              <a:t>Website</a:t>
            </a:r>
            <a:endParaRPr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3" dur="indefinite" restart="never" nodeType="tmRoot">
          <p:childTnLst>
            <p:seq>
              <p:cTn id="5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964BD808-CB0A-4792-88BD-F39A75EADC8B-L0-001.jpeg" descr=""/>
          <p:cNvPicPr/>
          <p:nvPr/>
        </p:nvPicPr>
        <p:blipFill>
          <a:blip r:embed="rId1"/>
          <a:stretch/>
        </p:blipFill>
        <p:spPr>
          <a:xfrm>
            <a:off x="-23760" y="-4696920"/>
            <a:ext cx="13052160" cy="14931000"/>
          </a:xfrm>
          <a:prstGeom prst="rect">
            <a:avLst/>
          </a:prstGeom>
          <a:ln w="12600">
            <a:noFill/>
          </a:ln>
        </p:spPr>
      </p:pic>
      <p:sp>
        <p:nvSpPr>
          <p:cNvPr id="65" name="TextShape 1"/>
          <p:cNvSpPr txBox="1"/>
          <p:nvPr/>
        </p:nvSpPr>
        <p:spPr>
          <a:xfrm>
            <a:off x="5181840" y="8940960"/>
            <a:ext cx="10740600" cy="113004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ctr"/>
          <a:p>
            <a:pPr marL="444600" indent="-444240">
              <a:lnSpc>
                <a:spcPct val="100000"/>
              </a:lnSpc>
              <a:buClr>
                <a:srgbClr val="000000"/>
              </a:buClr>
              <a:buSzPct val="75000"/>
              <a:buFont typeface="Symbol" charset="2"/>
              <a:buChar char=""/>
            </a:pPr>
            <a:r>
              <a:rPr lang="de-DE" sz="3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l Nile"/>
                <a:ea typeface="Al Nile"/>
              </a:rPr>
              <a:t>search. find. travel</a:t>
            </a:r>
            <a:r>
              <a:rPr lang="de-DE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 Light"/>
                <a:ea typeface="Helvetica Light"/>
              </a:rPr>
              <a:t>.</a:t>
            </a:r>
            <a:endParaRPr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CustomShape 2"/>
          <p:cNvSpPr/>
          <p:nvPr/>
        </p:nvSpPr>
        <p:spPr>
          <a:xfrm>
            <a:off x="1145160" y="3110760"/>
            <a:ext cx="10714320" cy="49795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/>
          <a:p>
            <a:pPr algn="ctr">
              <a:lnSpc>
                <a:spcPct val="100000"/>
              </a:lnSpc>
            </a:pPr>
            <a:r>
              <a:rPr lang="de-DE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l Nile"/>
                <a:ea typeface="Al Nile"/>
              </a:rPr>
              <a:t> </a:t>
            </a:r>
            <a:r>
              <a:rPr lang="de-DE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l Nile"/>
                <a:ea typeface="Al Nile"/>
              </a:rPr>
              <a:t>Management </a:t>
            </a:r>
            <a:endParaRPr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de-DE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l Nile"/>
                <a:ea typeface="Al Nile"/>
              </a:rPr>
              <a:t>Development </a:t>
            </a:r>
            <a:endParaRPr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de-DE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l Nile"/>
                <a:ea typeface="Al Nile"/>
              </a:rPr>
              <a:t>Finance</a:t>
            </a:r>
            <a:endParaRPr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de-DE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l Nile"/>
                <a:ea typeface="Al Nile"/>
              </a:rPr>
              <a:t>Marketing </a:t>
            </a:r>
            <a:endParaRPr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de-DE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12 </a:t>
            </a:r>
            <a:r>
              <a:rPr lang="de-DE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l Nile"/>
                <a:ea typeface="Al Nile"/>
              </a:rPr>
              <a:t>employees </a:t>
            </a:r>
            <a:endParaRPr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CustomShape 3"/>
          <p:cNvSpPr/>
          <p:nvPr/>
        </p:nvSpPr>
        <p:spPr>
          <a:xfrm>
            <a:off x="2883240" y="387000"/>
            <a:ext cx="7238160" cy="25398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/>
          <a:p>
            <a:pPr algn="ctr">
              <a:lnSpc>
                <a:spcPct val="100000"/>
              </a:lnSpc>
            </a:pPr>
            <a:r>
              <a:rPr lang="de-DE" sz="80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 Light"/>
                <a:ea typeface="Helvetica Light"/>
              </a:rPr>
              <a:t>Management and Staff</a:t>
            </a:r>
            <a:endParaRPr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5" dur="indefinite" restart="never" nodeType="tmRoot">
          <p:childTnLst>
            <p:seq>
              <p:cTn id="5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964BD808-CB0A-4792-88BD-F39A75EADC8B-L0-001.jpeg" descr=""/>
          <p:cNvPicPr/>
          <p:nvPr/>
        </p:nvPicPr>
        <p:blipFill>
          <a:blip r:embed="rId1"/>
          <a:stretch/>
        </p:blipFill>
        <p:spPr>
          <a:xfrm>
            <a:off x="-23760" y="-4911480"/>
            <a:ext cx="13052160" cy="14931000"/>
          </a:xfrm>
          <a:prstGeom prst="rect">
            <a:avLst/>
          </a:prstGeom>
          <a:ln w="12600">
            <a:noFill/>
          </a:ln>
        </p:spPr>
      </p:pic>
      <p:sp>
        <p:nvSpPr>
          <p:cNvPr id="69" name="TextShape 1"/>
          <p:cNvSpPr txBox="1"/>
          <p:nvPr/>
        </p:nvSpPr>
        <p:spPr>
          <a:xfrm>
            <a:off x="5181840" y="8940960"/>
            <a:ext cx="10740600" cy="113004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ctr"/>
          <a:p>
            <a:pPr marL="444600" indent="-444240">
              <a:lnSpc>
                <a:spcPct val="100000"/>
              </a:lnSpc>
              <a:buClr>
                <a:srgbClr val="000000"/>
              </a:buClr>
              <a:buSzPct val="75000"/>
              <a:buFont typeface="Symbol" charset="2"/>
              <a:buChar char=""/>
            </a:pPr>
            <a:r>
              <a:rPr lang="de-DE" sz="3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l Nile"/>
                <a:ea typeface="Al Nile"/>
              </a:rPr>
              <a:t>search. find. travel</a:t>
            </a:r>
            <a:r>
              <a:rPr lang="de-DE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 Light"/>
                <a:ea typeface="Helvetica Light"/>
              </a:rPr>
              <a:t>.</a:t>
            </a:r>
            <a:endParaRPr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CustomShape 2"/>
          <p:cNvSpPr/>
          <p:nvPr/>
        </p:nvSpPr>
        <p:spPr>
          <a:xfrm>
            <a:off x="1145160" y="3651840"/>
            <a:ext cx="10714320" cy="38973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/>
          <a:p>
            <a:pPr algn="ctr">
              <a:lnSpc>
                <a:spcPct val="100000"/>
              </a:lnSpc>
            </a:pPr>
            <a:r>
              <a:rPr lang="de-DE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l Nile"/>
                <a:ea typeface="Al Nile"/>
              </a:rPr>
              <a:t>  </a:t>
            </a:r>
            <a:r>
              <a:rPr lang="de-DE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l Nile"/>
                <a:ea typeface="Al Nile"/>
              </a:rPr>
              <a:t>Webpage</a:t>
            </a:r>
            <a:endParaRPr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de-DE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l Nile"/>
                <a:ea typeface="Al Nile"/>
              </a:rPr>
              <a:t>Serverhall</a:t>
            </a:r>
            <a:endParaRPr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de-DE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l Nile"/>
                <a:ea typeface="Al Nile"/>
              </a:rPr>
              <a:t>Hosted in Estonia </a:t>
            </a:r>
            <a:endParaRPr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de-DE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l Nile"/>
                <a:ea typeface="Al Nile"/>
              </a:rPr>
              <a:t>Runned by four students </a:t>
            </a:r>
            <a:endParaRPr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CustomShape 3"/>
          <p:cNvSpPr/>
          <p:nvPr/>
        </p:nvSpPr>
        <p:spPr>
          <a:xfrm>
            <a:off x="2883240" y="996480"/>
            <a:ext cx="7238160" cy="13204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/>
          <a:p>
            <a:pPr algn="ctr">
              <a:lnSpc>
                <a:spcPct val="100000"/>
              </a:lnSpc>
            </a:pPr>
            <a:r>
              <a:rPr lang="de-DE" sz="80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 Light"/>
                <a:ea typeface="Helvetica Light"/>
              </a:rPr>
              <a:t>Setup</a:t>
            </a:r>
            <a:endParaRPr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7" dur="indefinite" restart="never" nodeType="tmRoot">
          <p:childTnLst>
            <p:seq>
              <p:cTn id="5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964BD808-CB0A-4792-88BD-F39A75EADC8B-L0-001.jpeg" descr=""/>
          <p:cNvPicPr/>
          <p:nvPr/>
        </p:nvPicPr>
        <p:blipFill>
          <a:blip r:embed="rId1"/>
          <a:stretch/>
        </p:blipFill>
        <p:spPr>
          <a:xfrm>
            <a:off x="-23760" y="-5187600"/>
            <a:ext cx="13052160" cy="14931000"/>
          </a:xfrm>
          <a:prstGeom prst="rect">
            <a:avLst/>
          </a:prstGeom>
          <a:ln w="12600">
            <a:noFill/>
          </a:ln>
        </p:spPr>
      </p:pic>
      <p:sp>
        <p:nvSpPr>
          <p:cNvPr id="73" name="TextShape 1"/>
          <p:cNvSpPr txBox="1"/>
          <p:nvPr/>
        </p:nvSpPr>
        <p:spPr>
          <a:xfrm>
            <a:off x="5181840" y="8940960"/>
            <a:ext cx="10740600" cy="113004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ctr"/>
          <a:p>
            <a:pPr marL="444600" indent="-444240">
              <a:lnSpc>
                <a:spcPct val="100000"/>
              </a:lnSpc>
              <a:buClr>
                <a:srgbClr val="000000"/>
              </a:buClr>
              <a:buSzPct val="75000"/>
              <a:buFont typeface="Symbol" charset="2"/>
              <a:buChar char=""/>
            </a:pPr>
            <a:r>
              <a:rPr lang="de-DE" sz="3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l Nile"/>
                <a:ea typeface="Al Nile"/>
              </a:rPr>
              <a:t>search. find. travel</a:t>
            </a:r>
            <a:r>
              <a:rPr lang="de-DE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 Light"/>
                <a:ea typeface="Helvetica Light"/>
              </a:rPr>
              <a:t>.</a:t>
            </a:r>
            <a:endParaRPr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CustomShape 2"/>
          <p:cNvSpPr/>
          <p:nvPr/>
        </p:nvSpPr>
        <p:spPr>
          <a:xfrm>
            <a:off x="1145160" y="2963880"/>
            <a:ext cx="10714320" cy="6508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/>
          <a:p>
            <a:pPr>
              <a:lnSpc>
                <a:spcPct val="100000"/>
              </a:lnSpc>
            </a:pPr>
            <a:r>
              <a:rPr lang="de-DE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l Nile"/>
                <a:ea typeface="Al Nile"/>
              </a:rPr>
              <a:t> </a:t>
            </a:r>
            <a:r>
              <a:rPr lang="de-DE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l Nile"/>
                <a:ea typeface="Al Nile"/>
              </a:rPr>
              <a:t>Bank Ioan</a:t>
            </a:r>
            <a:endParaRPr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CustomShape 3"/>
          <p:cNvSpPr/>
          <p:nvPr/>
        </p:nvSpPr>
        <p:spPr>
          <a:xfrm>
            <a:off x="2883240" y="91440"/>
            <a:ext cx="7238160" cy="13204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/>
          <a:p>
            <a:pPr algn="ctr">
              <a:lnSpc>
                <a:spcPct val="100000"/>
              </a:lnSpc>
            </a:pPr>
            <a:r>
              <a:rPr lang="de-DE" sz="80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 Light"/>
                <a:ea typeface="Helvetica Light"/>
              </a:rPr>
              <a:t>Financial plan</a:t>
            </a:r>
            <a:endParaRPr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76" name="Table 4"/>
          <p:cNvGraphicFramePr/>
          <p:nvPr/>
        </p:nvGraphicFramePr>
        <p:xfrm>
          <a:off x="1270080" y="1270080"/>
          <a:ext cx="10464480" cy="7213320"/>
        </p:xfrm>
        <a:graphic>
          <a:graphicData uri="http://schemas.openxmlformats.org/drawingml/2006/table">
            <a:tbl>
              <a:tblPr/>
              <a:tblGrid>
                <a:gridCol w="2092680"/>
                <a:gridCol w="2092680"/>
                <a:gridCol w="2092680"/>
                <a:gridCol w="2092680"/>
                <a:gridCol w="2093760"/>
              </a:tblGrid>
              <a:tr h="1289880">
                <a:tc>
                  <a:txBody>
                    <a:bodyPr lIns="50760" rIns="50760" tIns="50760" bIns="5076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de-DE" sz="26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Helvetica Light"/>
                          <a:ea typeface="Helvetica Light"/>
                        </a:rPr>
                        <a:t>Year</a:t>
                      </a:r>
                      <a:endParaRPr lang="de-DE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50760" marR="50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398cce"/>
                    </a:solidFill>
                  </a:tcPr>
                </a:tc>
                <a:tc>
                  <a:txBody>
                    <a:bodyPr lIns="50760" rIns="50760" tIns="50760" bIns="5076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de-DE" sz="26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Goal</a:t>
                      </a:r>
                      <a:endParaRPr lang="de-DE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50760" marR="50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365c0"/>
                    </a:solidFill>
                  </a:tcPr>
                </a:tc>
                <a:tc>
                  <a:txBody>
                    <a:bodyPr lIns="50760" rIns="50760" tIns="50760" bIns="5076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de-DE" sz="26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Ad revenue</a:t>
                      </a:r>
                      <a:endParaRPr lang="de-DE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50760" marR="50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365c0"/>
                    </a:solidFill>
                  </a:tcPr>
                </a:tc>
                <a:tc>
                  <a:txBody>
                    <a:bodyPr lIns="50760" rIns="50760" tIns="50760" bIns="5076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de-DE" sz="26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Spending (without Salary)</a:t>
                      </a:r>
                      <a:endParaRPr lang="de-DE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50760" marR="50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365c0"/>
                    </a:solidFill>
                  </a:tcPr>
                </a:tc>
                <a:tc>
                  <a:txBody>
                    <a:bodyPr lIns="50760" rIns="50760" tIns="50760" bIns="5076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de-DE" sz="26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Helvetica Light"/>
                          <a:ea typeface="Helvetica Light"/>
                        </a:rPr>
                        <a:t>Profit</a:t>
                      </a:r>
                      <a:endParaRPr lang="de-DE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50760" marR="50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365c0"/>
                    </a:solidFill>
                  </a:tcPr>
                </a:tc>
              </a:tr>
              <a:tr h="1184760">
                <a:tc>
                  <a:txBody>
                    <a:bodyPr lIns="50760" rIns="50760" tIns="50760" bIns="5076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de-DE" sz="26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1</a:t>
                      </a:r>
                      <a:endParaRPr lang="de-DE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50760" marR="50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398cce"/>
                    </a:solidFill>
                  </a:tcPr>
                </a:tc>
                <a:tc>
                  <a:txBody>
                    <a:bodyPr lIns="50760" rIns="50760" tIns="50760" bIns="5076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2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Helvetica Light"/>
                          <a:ea typeface="Helvetica Light"/>
                        </a:rPr>
                        <a:t>Connecting the Baltic</a:t>
                      </a:r>
                      <a:endParaRPr lang="de-DE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50760" marR="50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760" rIns="50760" tIns="50760" bIns="5076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2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Helvetica Light"/>
                          <a:ea typeface="Helvetica Light"/>
                        </a:rPr>
                        <a:t>240 €</a:t>
                      </a:r>
                      <a:endParaRPr lang="de-DE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50760" marR="50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760" rIns="50760" tIns="50760" bIns="5076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2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Helvetica Light"/>
                          <a:ea typeface="Helvetica Light"/>
                        </a:rPr>
                        <a:t>766 €</a:t>
                      </a:r>
                      <a:endParaRPr lang="de-DE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50760" marR="50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760" rIns="50760" tIns="50760" bIns="5076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2600" spc="-1" strike="noStrike">
                          <a:solidFill>
                            <a:srgbClr val="d71a16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Helvetica Light"/>
                          <a:ea typeface="Helvetica Light"/>
                        </a:rPr>
                        <a:t>-526 €</a:t>
                      </a:r>
                      <a:endParaRPr lang="de-DE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50760" marR="50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1184760">
                <a:tc>
                  <a:txBody>
                    <a:bodyPr lIns="50760" rIns="50760" tIns="50760" bIns="5076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de-DE" sz="26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2</a:t>
                      </a:r>
                      <a:endParaRPr lang="de-DE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50760" marR="50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398cce"/>
                    </a:solidFill>
                  </a:tcPr>
                </a:tc>
                <a:tc>
                  <a:txBody>
                    <a:bodyPr lIns="50760" rIns="50760" tIns="50760" bIns="5076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2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Helvetica Light"/>
                          <a:ea typeface="Helvetica Light"/>
                        </a:rPr>
                        <a:t>200+ users</a:t>
                      </a:r>
                      <a:endParaRPr lang="de-DE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50760" marR="50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 lIns="50760" rIns="50760" tIns="50760" bIns="5076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2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Helvetica Light"/>
                          <a:ea typeface="Helvetica Light"/>
                        </a:rPr>
                        <a:t>490 €</a:t>
                      </a:r>
                      <a:endParaRPr lang="de-DE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50760" marR="50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 lIns="50760" rIns="50760" tIns="50760" bIns="5076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2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Helvetica Light"/>
                          <a:ea typeface="Helvetica Light"/>
                        </a:rPr>
                        <a:t>766 €</a:t>
                      </a:r>
                      <a:endParaRPr lang="de-DE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50760" marR="50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 lIns="50760" rIns="50760" tIns="50760" bIns="5076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2600" spc="-1" strike="noStrike">
                          <a:solidFill>
                            <a:srgbClr val="d71a16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Helvetica Light"/>
                          <a:ea typeface="Helvetica Light"/>
                        </a:rPr>
                        <a:t>-276 €</a:t>
                      </a:r>
                      <a:endParaRPr lang="de-DE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50760" marR="50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3e5e8"/>
                    </a:solidFill>
                  </a:tcPr>
                </a:tc>
              </a:tr>
              <a:tr h="1184760">
                <a:tc>
                  <a:txBody>
                    <a:bodyPr lIns="50760" rIns="50760" tIns="50760" bIns="5076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de-DE" sz="26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3</a:t>
                      </a:r>
                      <a:endParaRPr lang="de-DE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50760" marR="50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398cce"/>
                    </a:solidFill>
                  </a:tcPr>
                </a:tc>
                <a:tc>
                  <a:txBody>
                    <a:bodyPr lIns="50760" rIns="50760" tIns="50760" bIns="5076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2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Helvetica Light"/>
                          <a:ea typeface="Helvetica Light"/>
                        </a:rPr>
                        <a:t>500+ users</a:t>
                      </a:r>
                      <a:endParaRPr lang="de-DE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50760" marR="50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760" rIns="50760" tIns="50760" bIns="5076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2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Helvetica Light"/>
                          <a:ea typeface="Helvetica Light"/>
                        </a:rPr>
                        <a:t>1110 €</a:t>
                      </a:r>
                      <a:endParaRPr lang="de-DE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50760" marR="50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760" rIns="50760" tIns="50760" bIns="5076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2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Helvetica Light"/>
                          <a:ea typeface="Helvetica Light"/>
                        </a:rPr>
                        <a:t>973 €</a:t>
                      </a:r>
                      <a:endParaRPr lang="de-DE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50760" marR="50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760" rIns="50760" tIns="50760" bIns="5076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2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Helvetica Light"/>
                          <a:ea typeface="Helvetica Light"/>
                        </a:rPr>
                        <a:t>137 €</a:t>
                      </a:r>
                      <a:endParaRPr lang="de-DE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50760" marR="50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1184760">
                <a:tc>
                  <a:txBody>
                    <a:bodyPr lIns="50760" rIns="50760" tIns="50760" bIns="5076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de-DE" sz="26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4</a:t>
                      </a:r>
                      <a:endParaRPr lang="de-DE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50760" marR="50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398cce"/>
                    </a:solidFill>
                  </a:tcPr>
                </a:tc>
                <a:tc>
                  <a:txBody>
                    <a:bodyPr lIns="50760" rIns="50760" tIns="50760" bIns="5076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2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Helvetica Light"/>
                          <a:ea typeface="Helvetica Light"/>
                        </a:rPr>
                        <a:t>1000+ users</a:t>
                      </a:r>
                      <a:endParaRPr lang="de-DE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50760" marR="50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 lIns="50760" rIns="50760" tIns="50760" bIns="5076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2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Helvetica Light"/>
                          <a:ea typeface="Helvetica Light"/>
                        </a:rPr>
                        <a:t>1350 €</a:t>
                      </a:r>
                      <a:endParaRPr lang="de-DE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50760" marR="50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 lIns="50760" rIns="50760" tIns="50760" bIns="5076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2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Helvetica Light"/>
                          <a:ea typeface="Helvetica Light"/>
                        </a:rPr>
                        <a:t>973 €</a:t>
                      </a:r>
                      <a:endParaRPr lang="de-DE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50760" marR="50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 lIns="50760" rIns="50760" tIns="50760" bIns="5076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2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Helvetica Light"/>
                          <a:ea typeface="Helvetica Light"/>
                        </a:rPr>
                        <a:t>377 €</a:t>
                      </a:r>
                      <a:endParaRPr lang="de-DE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50760" marR="50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3e5e8"/>
                    </a:solidFill>
                  </a:tcPr>
                </a:tc>
              </a:tr>
              <a:tr h="1184400">
                <a:tc>
                  <a:txBody>
                    <a:bodyPr lIns="50760" rIns="50760" tIns="50760" bIns="5076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de-DE" sz="26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Helvetica Light"/>
                          <a:ea typeface="Helvetica Light"/>
                        </a:rPr>
                        <a:t>5</a:t>
                      </a:r>
                      <a:endParaRPr lang="de-DE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50760" marR="50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398cce"/>
                    </a:solidFill>
                  </a:tcPr>
                </a:tc>
                <a:tc>
                  <a:txBody>
                    <a:bodyPr lIns="50760" rIns="50760" tIns="50760" bIns="5076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2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Helvetica Light"/>
                          <a:ea typeface="Helvetica Light"/>
                        </a:rPr>
                        <a:t>2500+ users</a:t>
                      </a:r>
                      <a:endParaRPr lang="de-DE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50760" marR="50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760" rIns="50760" tIns="50760" bIns="5076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2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Helvetica Light"/>
                          <a:ea typeface="Helvetica Light"/>
                        </a:rPr>
                        <a:t>1850 €</a:t>
                      </a:r>
                      <a:endParaRPr lang="de-DE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50760" marR="50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760" rIns="50760" tIns="50760" bIns="5076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2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Helvetica Light"/>
                          <a:ea typeface="Helvetica Light"/>
                        </a:rPr>
                        <a:t>1213 €</a:t>
                      </a:r>
                      <a:endParaRPr lang="de-DE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50760" marR="50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760" rIns="50760" tIns="50760" bIns="5076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2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Helvetica Light"/>
                          <a:ea typeface="Helvetica Light"/>
                        </a:rPr>
                        <a:t>637 €</a:t>
                      </a:r>
                      <a:endParaRPr lang="de-DE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50760" marR="50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timing>
    <p:tnLst>
      <p:par>
        <p:cTn id="59" dur="indefinite" restart="never" nodeType="tmRoot">
          <p:childTnLst>
            <p:seq>
              <p:cTn id="6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Application>LibreOffice/5.0.5.2$Windows_x86 LibreOffice_project/55b006a02d247b5f7215fc6ea0fde844b30035b3</Application>
  <Paragraphs>88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Anke</dc:creator>
  <dc:language>de-DE</dc:language>
  <dcterms:modified xsi:type="dcterms:W3CDTF">2017-01-27T15:56:31Z</dcterms:modified>
  <cp:revision>2</cp:revision>
  <dc:title>PowerPoint-Präsentation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1</vt:i4>
  </property>
  <property fmtid="{D5CDD505-2E9C-101B-9397-08002B2CF9AE}" pid="7" name="Notes">
    <vt:i4>0</vt:i4>
  </property>
  <property fmtid="{D5CDD505-2E9C-101B-9397-08002B2CF9AE}" pid="8" name="PresentationFormat">
    <vt:lpwstr>Benutzerdefiniert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10</vt:i4>
  </property>
</Properties>
</file>