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3" r:id="rId6"/>
    <p:sldId id="264" r:id="rId7"/>
    <p:sldId id="265" r:id="rId8"/>
    <p:sldId id="261" r:id="rId9"/>
    <p:sldId id="262" r:id="rId10"/>
    <p:sldId id="266" r:id="rId11"/>
    <p:sldId id="260"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24" autoAdjust="0"/>
    <p:restoredTop sz="94660"/>
  </p:normalViewPr>
  <p:slideViewPr>
    <p:cSldViewPr snapToGrid="0">
      <p:cViewPr varScale="1">
        <p:scale>
          <a:sx n="115" d="100"/>
          <a:sy n="115" d="100"/>
        </p:scale>
        <p:origin x="79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67629C-B999-45A8-8B85-4006468610D7}"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3EC48-6619-4F95-BD6B-4A9E5856509D}" type="slidenum">
              <a:rPr lang="en-US" smtClean="0"/>
              <a:t>‹#›</a:t>
            </a:fld>
            <a:endParaRPr lang="en-US"/>
          </a:p>
        </p:txBody>
      </p:sp>
    </p:spTree>
    <p:extLst>
      <p:ext uri="{BB962C8B-B14F-4D97-AF65-F5344CB8AC3E}">
        <p14:creationId xmlns:p14="http://schemas.microsoft.com/office/powerpoint/2010/main" val="3543114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67629C-B999-45A8-8B85-4006468610D7}"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3EC48-6619-4F95-BD6B-4A9E5856509D}" type="slidenum">
              <a:rPr lang="en-US" smtClean="0"/>
              <a:t>‹#›</a:t>
            </a:fld>
            <a:endParaRPr lang="en-US"/>
          </a:p>
        </p:txBody>
      </p:sp>
    </p:spTree>
    <p:extLst>
      <p:ext uri="{BB962C8B-B14F-4D97-AF65-F5344CB8AC3E}">
        <p14:creationId xmlns:p14="http://schemas.microsoft.com/office/powerpoint/2010/main" val="2651337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67629C-B999-45A8-8B85-4006468610D7}"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3EC48-6619-4F95-BD6B-4A9E5856509D}" type="slidenum">
              <a:rPr lang="en-US" smtClean="0"/>
              <a:t>‹#›</a:t>
            </a:fld>
            <a:endParaRPr lang="en-US"/>
          </a:p>
        </p:txBody>
      </p:sp>
    </p:spTree>
    <p:extLst>
      <p:ext uri="{BB962C8B-B14F-4D97-AF65-F5344CB8AC3E}">
        <p14:creationId xmlns:p14="http://schemas.microsoft.com/office/powerpoint/2010/main" val="98768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67629C-B999-45A8-8B85-4006468610D7}"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3EC48-6619-4F95-BD6B-4A9E5856509D}"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8569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67629C-B999-45A8-8B85-4006468610D7}"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3EC48-6619-4F95-BD6B-4A9E5856509D}" type="slidenum">
              <a:rPr lang="en-US" smtClean="0"/>
              <a:t>‹#›</a:t>
            </a:fld>
            <a:endParaRPr lang="en-US"/>
          </a:p>
        </p:txBody>
      </p:sp>
    </p:spTree>
    <p:extLst>
      <p:ext uri="{BB962C8B-B14F-4D97-AF65-F5344CB8AC3E}">
        <p14:creationId xmlns:p14="http://schemas.microsoft.com/office/powerpoint/2010/main" val="341224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567629C-B999-45A8-8B85-4006468610D7}" type="datetimeFigureOut">
              <a:rPr lang="en-US" smtClean="0"/>
              <a:t>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43EC48-6619-4F95-BD6B-4A9E5856509D}" type="slidenum">
              <a:rPr lang="en-US" smtClean="0"/>
              <a:t>‹#›</a:t>
            </a:fld>
            <a:endParaRPr lang="en-US"/>
          </a:p>
        </p:txBody>
      </p:sp>
    </p:spTree>
    <p:extLst>
      <p:ext uri="{BB962C8B-B14F-4D97-AF65-F5344CB8AC3E}">
        <p14:creationId xmlns:p14="http://schemas.microsoft.com/office/powerpoint/2010/main" val="302969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567629C-B999-45A8-8B85-4006468610D7}" type="datetimeFigureOut">
              <a:rPr lang="en-US" smtClean="0"/>
              <a:t>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43EC48-6619-4F95-BD6B-4A9E5856509D}" type="slidenum">
              <a:rPr lang="en-US" smtClean="0"/>
              <a:t>‹#›</a:t>
            </a:fld>
            <a:endParaRPr lang="en-US"/>
          </a:p>
        </p:txBody>
      </p:sp>
    </p:spTree>
    <p:extLst>
      <p:ext uri="{BB962C8B-B14F-4D97-AF65-F5344CB8AC3E}">
        <p14:creationId xmlns:p14="http://schemas.microsoft.com/office/powerpoint/2010/main" val="4265092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67629C-B999-45A8-8B85-4006468610D7}"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3EC48-6619-4F95-BD6B-4A9E5856509D}" type="slidenum">
              <a:rPr lang="en-US" smtClean="0"/>
              <a:t>‹#›</a:t>
            </a:fld>
            <a:endParaRPr lang="en-US"/>
          </a:p>
        </p:txBody>
      </p:sp>
    </p:spTree>
    <p:extLst>
      <p:ext uri="{BB962C8B-B14F-4D97-AF65-F5344CB8AC3E}">
        <p14:creationId xmlns:p14="http://schemas.microsoft.com/office/powerpoint/2010/main" val="2872542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67629C-B999-45A8-8B85-4006468610D7}"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3EC48-6619-4F95-BD6B-4A9E5856509D}" type="slidenum">
              <a:rPr lang="en-US" smtClean="0"/>
              <a:t>‹#›</a:t>
            </a:fld>
            <a:endParaRPr lang="en-US"/>
          </a:p>
        </p:txBody>
      </p:sp>
    </p:spTree>
    <p:extLst>
      <p:ext uri="{BB962C8B-B14F-4D97-AF65-F5344CB8AC3E}">
        <p14:creationId xmlns:p14="http://schemas.microsoft.com/office/powerpoint/2010/main" val="2899314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67629C-B999-45A8-8B85-4006468610D7}"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3EC48-6619-4F95-BD6B-4A9E5856509D}" type="slidenum">
              <a:rPr lang="en-US" smtClean="0"/>
              <a:t>‹#›</a:t>
            </a:fld>
            <a:endParaRPr lang="en-US"/>
          </a:p>
        </p:txBody>
      </p:sp>
    </p:spTree>
    <p:extLst>
      <p:ext uri="{BB962C8B-B14F-4D97-AF65-F5344CB8AC3E}">
        <p14:creationId xmlns:p14="http://schemas.microsoft.com/office/powerpoint/2010/main" val="2102760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67629C-B999-45A8-8B85-4006468610D7}"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3EC48-6619-4F95-BD6B-4A9E5856509D}" type="slidenum">
              <a:rPr lang="en-US" smtClean="0"/>
              <a:t>‹#›</a:t>
            </a:fld>
            <a:endParaRPr lang="en-US"/>
          </a:p>
        </p:txBody>
      </p:sp>
    </p:spTree>
    <p:extLst>
      <p:ext uri="{BB962C8B-B14F-4D97-AF65-F5344CB8AC3E}">
        <p14:creationId xmlns:p14="http://schemas.microsoft.com/office/powerpoint/2010/main" val="2405683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67629C-B999-45A8-8B85-4006468610D7}"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3EC48-6619-4F95-BD6B-4A9E5856509D}" type="slidenum">
              <a:rPr lang="en-US" smtClean="0"/>
              <a:t>‹#›</a:t>
            </a:fld>
            <a:endParaRPr lang="en-US"/>
          </a:p>
        </p:txBody>
      </p:sp>
    </p:spTree>
    <p:extLst>
      <p:ext uri="{BB962C8B-B14F-4D97-AF65-F5344CB8AC3E}">
        <p14:creationId xmlns:p14="http://schemas.microsoft.com/office/powerpoint/2010/main" val="3257588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67629C-B999-45A8-8B85-4006468610D7}" type="datetimeFigureOut">
              <a:rPr lang="en-US" smtClean="0"/>
              <a:t>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43EC48-6619-4F95-BD6B-4A9E5856509D}" type="slidenum">
              <a:rPr lang="en-US" smtClean="0"/>
              <a:t>‹#›</a:t>
            </a:fld>
            <a:endParaRPr lang="en-US"/>
          </a:p>
        </p:txBody>
      </p:sp>
    </p:spTree>
    <p:extLst>
      <p:ext uri="{BB962C8B-B14F-4D97-AF65-F5344CB8AC3E}">
        <p14:creationId xmlns:p14="http://schemas.microsoft.com/office/powerpoint/2010/main" val="2591865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67629C-B999-45A8-8B85-4006468610D7}" type="datetimeFigureOut">
              <a:rPr lang="en-US" smtClean="0"/>
              <a:t>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43EC48-6619-4F95-BD6B-4A9E5856509D}" type="slidenum">
              <a:rPr lang="en-US" smtClean="0"/>
              <a:t>‹#›</a:t>
            </a:fld>
            <a:endParaRPr lang="en-US"/>
          </a:p>
        </p:txBody>
      </p:sp>
    </p:spTree>
    <p:extLst>
      <p:ext uri="{BB962C8B-B14F-4D97-AF65-F5344CB8AC3E}">
        <p14:creationId xmlns:p14="http://schemas.microsoft.com/office/powerpoint/2010/main" val="3887869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67629C-B999-45A8-8B85-4006468610D7}" type="datetimeFigureOut">
              <a:rPr lang="en-US" smtClean="0"/>
              <a:t>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43EC48-6619-4F95-BD6B-4A9E5856509D}" type="slidenum">
              <a:rPr lang="en-US" smtClean="0"/>
              <a:t>‹#›</a:t>
            </a:fld>
            <a:endParaRPr lang="en-US"/>
          </a:p>
        </p:txBody>
      </p:sp>
    </p:spTree>
    <p:extLst>
      <p:ext uri="{BB962C8B-B14F-4D97-AF65-F5344CB8AC3E}">
        <p14:creationId xmlns:p14="http://schemas.microsoft.com/office/powerpoint/2010/main" val="404873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67629C-B999-45A8-8B85-4006468610D7}"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3EC48-6619-4F95-BD6B-4A9E5856509D}" type="slidenum">
              <a:rPr lang="en-US" smtClean="0"/>
              <a:t>‹#›</a:t>
            </a:fld>
            <a:endParaRPr lang="en-US"/>
          </a:p>
        </p:txBody>
      </p:sp>
    </p:spTree>
    <p:extLst>
      <p:ext uri="{BB962C8B-B14F-4D97-AF65-F5344CB8AC3E}">
        <p14:creationId xmlns:p14="http://schemas.microsoft.com/office/powerpoint/2010/main" val="3078829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67629C-B999-45A8-8B85-4006468610D7}"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3EC48-6619-4F95-BD6B-4A9E5856509D}" type="slidenum">
              <a:rPr lang="en-US" smtClean="0"/>
              <a:t>‹#›</a:t>
            </a:fld>
            <a:endParaRPr lang="en-US"/>
          </a:p>
        </p:txBody>
      </p:sp>
    </p:spTree>
    <p:extLst>
      <p:ext uri="{BB962C8B-B14F-4D97-AF65-F5344CB8AC3E}">
        <p14:creationId xmlns:p14="http://schemas.microsoft.com/office/powerpoint/2010/main" val="232729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F567629C-B999-45A8-8B85-4006468610D7}" type="datetimeFigureOut">
              <a:rPr lang="en-US" smtClean="0"/>
              <a:t>2/3/2020</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043EC48-6619-4F95-BD6B-4A9E5856509D}" type="slidenum">
              <a:rPr lang="en-US" smtClean="0"/>
              <a:t>‹#›</a:t>
            </a:fld>
            <a:endParaRPr lang="en-US"/>
          </a:p>
        </p:txBody>
      </p:sp>
    </p:spTree>
    <p:extLst>
      <p:ext uri="{BB962C8B-B14F-4D97-AF65-F5344CB8AC3E}">
        <p14:creationId xmlns:p14="http://schemas.microsoft.com/office/powerpoint/2010/main" val="123299420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23847-6262-49B7-B598-011BC008218C}"/>
              </a:ext>
            </a:extLst>
          </p:cNvPr>
          <p:cNvSpPr>
            <a:spLocks noGrp="1"/>
          </p:cNvSpPr>
          <p:nvPr>
            <p:ph type="ctrTitle"/>
          </p:nvPr>
        </p:nvSpPr>
        <p:spPr/>
        <p:txBody>
          <a:bodyPr/>
          <a:lstStyle/>
          <a:p>
            <a:r>
              <a:rPr lang="en-US" dirty="0"/>
              <a:t>Lithuanian arts</a:t>
            </a:r>
          </a:p>
        </p:txBody>
      </p:sp>
      <p:sp>
        <p:nvSpPr>
          <p:cNvPr id="3" name="Subtitle 2">
            <a:extLst>
              <a:ext uri="{FF2B5EF4-FFF2-40B4-BE49-F238E27FC236}">
                <a16:creationId xmlns:a16="http://schemas.microsoft.com/office/drawing/2014/main" id="{768987F0-66C0-4D0F-8E88-D6D3C6F95449}"/>
              </a:ext>
            </a:extLst>
          </p:cNvPr>
          <p:cNvSpPr>
            <a:spLocks noGrp="1"/>
          </p:cNvSpPr>
          <p:nvPr>
            <p:ph type="subTitle" idx="1"/>
          </p:nvPr>
        </p:nvSpPr>
        <p:spPr/>
        <p:txBody>
          <a:bodyPr/>
          <a:lstStyle/>
          <a:p>
            <a:r>
              <a:rPr lang="en-US" dirty="0"/>
              <a:t>Done by Kajus </a:t>
            </a:r>
            <a:r>
              <a:rPr lang="en-US" dirty="0" err="1"/>
              <a:t>Kasparavi</a:t>
            </a:r>
            <a:r>
              <a:rPr lang="lt-LT" dirty="0" err="1"/>
              <a:t>čius</a:t>
            </a:r>
            <a:r>
              <a:rPr lang="en-US" dirty="0"/>
              <a:t>, Joana </a:t>
            </a:r>
            <a:r>
              <a:rPr lang="en-US" dirty="0" err="1"/>
              <a:t>Barauskait</a:t>
            </a:r>
            <a:r>
              <a:rPr lang="lt-LT" dirty="0"/>
              <a:t>ė, </a:t>
            </a:r>
            <a:r>
              <a:rPr lang="lt-LT" dirty="0" err="1"/>
              <a:t>Elizabeth</a:t>
            </a:r>
            <a:r>
              <a:rPr lang="lt-LT" dirty="0"/>
              <a:t> </a:t>
            </a:r>
            <a:r>
              <a:rPr lang="lt-LT" dirty="0" err="1"/>
              <a:t>Ambrazaitė</a:t>
            </a:r>
            <a:r>
              <a:rPr lang="lt-LT" dirty="0"/>
              <a:t>, Rokas Giedraitis </a:t>
            </a:r>
            <a:r>
              <a:rPr lang="lt-LT" dirty="0" err="1"/>
              <a:t>and</a:t>
            </a:r>
            <a:r>
              <a:rPr lang="lt-LT" dirty="0"/>
              <a:t> Adomas Zykus</a:t>
            </a:r>
            <a:endParaRPr lang="en-US" dirty="0"/>
          </a:p>
        </p:txBody>
      </p:sp>
    </p:spTree>
    <p:extLst>
      <p:ext uri="{BB962C8B-B14F-4D97-AF65-F5344CB8AC3E}">
        <p14:creationId xmlns:p14="http://schemas.microsoft.com/office/powerpoint/2010/main" val="4080890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04665"/>
            <a:ext cx="8229600" cy="5721499"/>
          </a:xfrm>
        </p:spPr>
        <p:txBody>
          <a:bodyPr/>
          <a:lstStyle/>
          <a:p>
            <a:r>
              <a:rPr lang="lt-LT" sz="2200" b="1" dirty="0"/>
              <a:t>Classicism -</a:t>
            </a:r>
            <a:r>
              <a:rPr lang="lt-LT" sz="2200" dirty="0"/>
              <a:t>  </a:t>
            </a:r>
            <a:r>
              <a:rPr lang="en-US" sz="1800" dirty="0"/>
              <a:t>Classicism started to spread in Lithuania around 1770</a:t>
            </a:r>
            <a:r>
              <a:rPr lang="lt-LT" sz="1800" dirty="0"/>
              <a:t>. Classicism was the opposite of the fancy Baroque, it was a simple but majestic style. Representatives of Classicism in Lithuania Martynas Knakfusas, Laurynas Gucevičius, Karolis Podčašinskis. Martynas Knakfusas designed the Kurtuvėnai St. Apostle James Church and </a:t>
            </a:r>
            <a:r>
              <a:rPr lang="en-US" sz="1800" dirty="0" err="1"/>
              <a:t>Laurynas</a:t>
            </a:r>
            <a:r>
              <a:rPr lang="en-US" sz="1800" dirty="0"/>
              <a:t> </a:t>
            </a:r>
            <a:r>
              <a:rPr lang="en-US" sz="1800" dirty="0" err="1"/>
              <a:t>Gucevičius</a:t>
            </a:r>
            <a:r>
              <a:rPr lang="en-US" sz="1800" dirty="0"/>
              <a:t> designed the Vilnius Cathedral</a:t>
            </a:r>
            <a:r>
              <a:rPr lang="lt-LT" sz="1800" dirty="0"/>
              <a:t>.</a:t>
            </a:r>
          </a:p>
          <a:p>
            <a:endParaRPr lang="lt-LT" sz="1800" dirty="0"/>
          </a:p>
          <a:p>
            <a:r>
              <a:rPr lang="en-US" sz="1800" b="1" dirty="0"/>
              <a:t>Modernist architecture </a:t>
            </a:r>
            <a:r>
              <a:rPr lang="lt-LT" sz="1800" dirty="0"/>
              <a:t>- </a:t>
            </a:r>
            <a:r>
              <a:rPr lang="en-US" sz="1800" dirty="0"/>
              <a:t>Modernist architecture in Lithuania began to expand in the 20th century second half when Lithuania was occupied by the Soviet Union</a:t>
            </a:r>
            <a:r>
              <a:rPr lang="lt-LT" sz="1800" dirty="0"/>
              <a:t> that is why</a:t>
            </a:r>
            <a:r>
              <a:rPr lang="en-US" sz="1800" dirty="0"/>
              <a:t> Lithuanian architecture was greatly influenced by the Soviet Union</a:t>
            </a:r>
            <a:r>
              <a:rPr lang="lt-LT" sz="1800" dirty="0"/>
              <a:t> then. </a:t>
            </a:r>
            <a:r>
              <a:rPr lang="en-US" sz="1800" dirty="0"/>
              <a:t>Buildings of this period include the Green Bridge and the </a:t>
            </a:r>
            <a:r>
              <a:rPr lang="lt-LT" sz="1800" dirty="0"/>
              <a:t>Modern </a:t>
            </a:r>
            <a:r>
              <a:rPr lang="en-US" sz="1800" dirty="0"/>
              <a:t>Art Center</a:t>
            </a:r>
            <a:r>
              <a:rPr lang="lt-LT" sz="1800" dirty="0"/>
              <a:t>.</a:t>
            </a:r>
          </a:p>
        </p:txBody>
      </p:sp>
    </p:spTree>
    <p:extLst>
      <p:ext uri="{BB962C8B-B14F-4D97-AF65-F5344CB8AC3E}">
        <p14:creationId xmlns:p14="http://schemas.microsoft.com/office/powerpoint/2010/main" val="339775532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normAutofit fontScale="25000" lnSpcReduction="20000"/>
          </a:bodyPr>
          <a:lstStyle/>
          <a:p>
            <a:r>
              <a:rPr lang="lt-LT" sz="8800" b="1" dirty="0"/>
              <a:t>Classicism architecture -</a:t>
            </a:r>
          </a:p>
          <a:p>
            <a:endParaRPr lang="lt-LT" sz="7200" b="1" dirty="0"/>
          </a:p>
          <a:p>
            <a:endParaRPr lang="lt-LT" sz="7200" b="1" dirty="0"/>
          </a:p>
          <a:p>
            <a:endParaRPr lang="lt-LT" sz="7200" b="1" dirty="0"/>
          </a:p>
          <a:p>
            <a:endParaRPr lang="lt-LT" sz="7200" b="1" dirty="0"/>
          </a:p>
          <a:p>
            <a:endParaRPr lang="lt-LT" sz="7200" b="1" dirty="0"/>
          </a:p>
          <a:p>
            <a:endParaRPr lang="lt-LT" sz="7200" b="1" dirty="0"/>
          </a:p>
          <a:p>
            <a:r>
              <a:rPr lang="lt-LT" sz="8800" b="1" dirty="0"/>
              <a:t>Modernist architecture -</a:t>
            </a:r>
          </a:p>
          <a:p>
            <a:endParaRPr lang="lt-LT" sz="3100" b="1" dirty="0"/>
          </a:p>
          <a:p>
            <a:endParaRPr lang="lt-LT" sz="3100" b="1" dirty="0"/>
          </a:p>
          <a:p>
            <a:endParaRPr lang="lt-LT" sz="3100" b="1" dirty="0"/>
          </a:p>
          <a:p>
            <a:endParaRPr lang="lt-LT" sz="3100" b="1" dirty="0"/>
          </a:p>
          <a:p>
            <a:endParaRPr lang="lt-LT" sz="3100" b="1" dirty="0"/>
          </a:p>
          <a:p>
            <a:endParaRPr lang="lt-LT" sz="3100" b="1" dirty="0"/>
          </a:p>
          <a:p>
            <a:endParaRPr lang="lt-LT" sz="3100" b="1" dirty="0"/>
          </a:p>
          <a:p>
            <a:endParaRPr lang="lt-LT" sz="3100" b="1" dirty="0"/>
          </a:p>
          <a:p>
            <a:endParaRPr lang="lt-LT" sz="3100" b="1" dirty="0"/>
          </a:p>
          <a:p>
            <a:endParaRPr lang="lt-LT" sz="3100" b="1" dirty="0"/>
          </a:p>
          <a:p>
            <a:endParaRPr lang="lt-LT" sz="3100" b="1" dirty="0"/>
          </a:p>
          <a:p>
            <a:endParaRPr lang="lt-LT" sz="3100" b="1" dirty="0"/>
          </a:p>
          <a:p>
            <a:endParaRPr lang="lt-LT" sz="3100" b="1" dirty="0"/>
          </a:p>
          <a:p>
            <a:endParaRPr lang="lt-LT" sz="3100" b="1" dirty="0"/>
          </a:p>
          <a:p>
            <a:endParaRPr lang="lt-LT" sz="3100" b="1" dirty="0"/>
          </a:p>
          <a:p>
            <a:endParaRPr lang="lt-LT" sz="3100" b="1" dirty="0"/>
          </a:p>
          <a:p>
            <a:endParaRPr lang="lt-LT" sz="3100" b="1" dirty="0"/>
          </a:p>
          <a:p>
            <a:endParaRPr lang="lt-LT" sz="3100" b="1" dirty="0"/>
          </a:p>
          <a:p>
            <a:endParaRPr lang="lt-LT" sz="3100" b="1" dirty="0"/>
          </a:p>
          <a:p>
            <a:endParaRPr lang="lt-LT" sz="3100" b="1" dirty="0"/>
          </a:p>
          <a:p>
            <a:endParaRPr lang="lt-LT" sz="3100" b="1" dirty="0"/>
          </a:p>
          <a:p>
            <a:endParaRPr lang="lt-LT" sz="3100" b="1" dirty="0"/>
          </a:p>
          <a:p>
            <a:endParaRPr lang="lt-LT" sz="3100" b="1" dirty="0"/>
          </a:p>
          <a:p>
            <a:endParaRPr lang="lt-LT" sz="3100" b="1" dirty="0"/>
          </a:p>
          <a:p>
            <a:endParaRPr lang="lt-LT" sz="3100" b="1" dirty="0"/>
          </a:p>
          <a:p>
            <a:endParaRPr lang="lt-LT" sz="3100" b="1" dirty="0"/>
          </a:p>
          <a:p>
            <a:endParaRPr lang="lt-LT" sz="3100" b="1" dirty="0"/>
          </a:p>
          <a:p>
            <a:endParaRPr lang="lt-LT" sz="2400" b="1" dirty="0"/>
          </a:p>
          <a:p>
            <a:endParaRPr lang="lt-LT" sz="2400" b="1" dirty="0"/>
          </a:p>
          <a:p>
            <a:endParaRPr lang="lt-LT" sz="2400" b="1" dirty="0"/>
          </a:p>
          <a:p>
            <a:endParaRPr lang="lt-LT" sz="2400" b="1" dirty="0"/>
          </a:p>
          <a:p>
            <a:endParaRPr lang="lt-LT" sz="2400" b="1" dirty="0"/>
          </a:p>
          <a:p>
            <a:endParaRPr lang="lt-LT" sz="2400" b="1" dirty="0"/>
          </a:p>
          <a:p>
            <a:endParaRPr lang="lt-LT" sz="2400" b="1" dirty="0"/>
          </a:p>
          <a:p>
            <a:endParaRPr lang="lt-LT" sz="2400" b="1" dirty="0"/>
          </a:p>
          <a:p>
            <a:endParaRPr lang="lt-LT" sz="2400" b="1" dirty="0"/>
          </a:p>
          <a:p>
            <a:endParaRPr lang="lt-LT" sz="2400" b="1" dirty="0"/>
          </a:p>
          <a:p>
            <a:pPr marL="0" indent="0">
              <a:buNone/>
            </a:pPr>
            <a:r>
              <a:rPr lang="lt-LT" sz="2400" b="1" dirty="0"/>
              <a:t>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1944" y="404664"/>
            <a:ext cx="2016223" cy="2471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771958" y="3015430"/>
            <a:ext cx="3931974" cy="369332"/>
          </a:xfrm>
          <a:prstGeom prst="rect">
            <a:avLst/>
          </a:prstGeom>
        </p:spPr>
        <p:txBody>
          <a:bodyPr wrap="none">
            <a:spAutoFit/>
          </a:bodyPr>
          <a:lstStyle/>
          <a:p>
            <a:r>
              <a:rPr lang="en-US" dirty="0" err="1"/>
              <a:t>Kurtuvėnai</a:t>
            </a:r>
            <a:r>
              <a:rPr lang="en-US" dirty="0"/>
              <a:t> St. Apostle James Church </a:t>
            </a:r>
            <a:endParaRPr lang="lt-LT"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666" y="595574"/>
            <a:ext cx="2602640" cy="1969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336780" y="2673885"/>
            <a:ext cx="1835695" cy="369332"/>
          </a:xfrm>
          <a:prstGeom prst="rect">
            <a:avLst/>
          </a:prstGeom>
        </p:spPr>
        <p:txBody>
          <a:bodyPr wrap="none">
            <a:spAutoFit/>
          </a:bodyPr>
          <a:lstStyle/>
          <a:p>
            <a:r>
              <a:rPr lang="lt-LT" dirty="0"/>
              <a:t>Vilnius cathedral</a:t>
            </a: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4192" y="3501009"/>
            <a:ext cx="2600819" cy="1735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8499165" y="5421301"/>
            <a:ext cx="1491049" cy="369332"/>
          </a:xfrm>
          <a:prstGeom prst="rect">
            <a:avLst/>
          </a:prstGeom>
        </p:spPr>
        <p:txBody>
          <a:bodyPr wrap="none">
            <a:spAutoFit/>
          </a:bodyPr>
          <a:lstStyle/>
          <a:p>
            <a:r>
              <a:rPr lang="lt-LT" dirty="0"/>
              <a:t>Green Bridge</a:t>
            </a:r>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5840" y="4005064"/>
            <a:ext cx="2592288"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968286" y="5751311"/>
            <a:ext cx="2087751" cy="369332"/>
          </a:xfrm>
          <a:prstGeom prst="rect">
            <a:avLst/>
          </a:prstGeom>
        </p:spPr>
        <p:txBody>
          <a:bodyPr wrap="none">
            <a:spAutoFit/>
          </a:bodyPr>
          <a:lstStyle/>
          <a:p>
            <a:r>
              <a:rPr lang="lt-LT" dirty="0"/>
              <a:t>Modern Art Center</a:t>
            </a:r>
          </a:p>
        </p:txBody>
      </p:sp>
    </p:spTree>
    <p:extLst>
      <p:ext uri="{BB962C8B-B14F-4D97-AF65-F5344CB8AC3E}">
        <p14:creationId xmlns:p14="http://schemas.microsoft.com/office/powerpoint/2010/main" val="130585905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most important architectural building</a:t>
            </a:r>
            <a:endParaRPr lang="lt-LT" dirty="0"/>
          </a:p>
        </p:txBody>
      </p:sp>
      <p:sp>
        <p:nvSpPr>
          <p:cNvPr id="3" name="Content Placeholder 2"/>
          <p:cNvSpPr>
            <a:spLocks noGrp="1"/>
          </p:cNvSpPr>
          <p:nvPr>
            <p:ph idx="1"/>
          </p:nvPr>
        </p:nvSpPr>
        <p:spPr/>
        <p:txBody>
          <a:bodyPr>
            <a:normAutofit/>
          </a:bodyPr>
          <a:lstStyle/>
          <a:p>
            <a:r>
              <a:rPr lang="en-US" sz="2100" dirty="0"/>
              <a:t>In my opinion, the most important architectural building is the Vilnius Cathedral because:</a:t>
            </a:r>
            <a:endParaRPr lang="lt-LT" sz="2100" dirty="0"/>
          </a:p>
          <a:p>
            <a:endParaRPr lang="lt-LT" sz="2100" dirty="0"/>
          </a:p>
          <a:p>
            <a:r>
              <a:rPr lang="lt-LT" sz="2100" dirty="0"/>
              <a:t>1)</a:t>
            </a:r>
            <a:r>
              <a:rPr lang="en-US" sz="2100" dirty="0"/>
              <a:t> Vilnius Cathedral is </a:t>
            </a:r>
            <a:r>
              <a:rPr lang="lt-LT" sz="2100" dirty="0"/>
              <a:t>in </a:t>
            </a:r>
            <a:r>
              <a:rPr lang="en-US" sz="2100" dirty="0"/>
              <a:t>the Old Town next to other magnificent</a:t>
            </a:r>
            <a:r>
              <a:rPr lang="lt-LT" sz="2100" dirty="0"/>
              <a:t> historical</a:t>
            </a:r>
            <a:r>
              <a:rPr lang="en-US" sz="2100" dirty="0"/>
              <a:t> building</a:t>
            </a:r>
            <a:r>
              <a:rPr lang="lt-LT" sz="2100" dirty="0"/>
              <a:t>s.</a:t>
            </a:r>
          </a:p>
          <a:p>
            <a:endParaRPr lang="lt-LT" sz="2100" dirty="0"/>
          </a:p>
          <a:p>
            <a:r>
              <a:rPr lang="lt-LT" sz="2100" dirty="0"/>
              <a:t>2) </a:t>
            </a:r>
            <a:r>
              <a:rPr lang="en-US" sz="2100" dirty="0"/>
              <a:t>The cathedral is often visited by many tourists</a:t>
            </a:r>
            <a:r>
              <a:rPr lang="lt-LT" sz="2100" dirty="0"/>
              <a:t>.</a:t>
            </a:r>
          </a:p>
          <a:p>
            <a:endParaRPr lang="lt-LT" sz="2100" dirty="0"/>
          </a:p>
          <a:p>
            <a:r>
              <a:rPr lang="lt-LT" sz="2100" dirty="0"/>
              <a:t>3) </a:t>
            </a:r>
            <a:r>
              <a:rPr lang="en-US" sz="2100" dirty="0"/>
              <a:t>An important gathering place for people during events and commemorations (also</a:t>
            </a:r>
            <a:r>
              <a:rPr lang="lt-LT" sz="2100" dirty="0"/>
              <a:t> Kaziukas fair and Vilnius Christmas tree takes place near the cathedral)</a:t>
            </a:r>
          </a:p>
        </p:txBody>
      </p:sp>
    </p:spTree>
    <p:extLst>
      <p:ext uri="{BB962C8B-B14F-4D97-AF65-F5344CB8AC3E}">
        <p14:creationId xmlns:p14="http://schemas.microsoft.com/office/powerpoint/2010/main" val="424086844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extLst/>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AB2799-3665-1542-AB18-26A6CD4BEA15}"/>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5795" b="16434"/>
          <a:stretch/>
        </p:blipFill>
        <p:spPr>
          <a:xfrm>
            <a:off x="20" y="10"/>
            <a:ext cx="12191981" cy="6857990"/>
          </a:xfrm>
          <a:prstGeom prst="rect">
            <a:avLst/>
          </a:prstGeom>
        </p:spPr>
      </p:pic>
      <p:sp>
        <p:nvSpPr>
          <p:cNvPr id="2" name="Title 1"/>
          <p:cNvSpPr>
            <a:spLocks noGrp="1"/>
          </p:cNvSpPr>
          <p:nvPr>
            <p:ph type="ctrTitle"/>
          </p:nvPr>
        </p:nvSpPr>
        <p:spPr>
          <a:xfrm>
            <a:off x="1370693" y="1769540"/>
            <a:ext cx="9440034" cy="1828801"/>
          </a:xfrm>
        </p:spPr>
        <p:txBody>
          <a:bodyPr>
            <a:normAutofit/>
          </a:bodyPr>
          <a:lstStyle/>
          <a:p>
            <a:r>
              <a:rPr lang="lt-LT" dirty="0"/>
              <a:t>Lithuanian </a:t>
            </a:r>
            <a:r>
              <a:rPr lang="lt-LT" dirty="0" err="1"/>
              <a:t>folk</a:t>
            </a:r>
            <a:r>
              <a:rPr lang="lt-LT" dirty="0"/>
              <a:t> </a:t>
            </a:r>
            <a:r>
              <a:rPr lang="lt-LT" dirty="0" err="1"/>
              <a:t>art</a:t>
            </a:r>
            <a:endParaRPr lang="lt-LT" dirty="0"/>
          </a:p>
        </p:txBody>
      </p:sp>
      <p:sp>
        <p:nvSpPr>
          <p:cNvPr id="3" name="Subtitle 2"/>
          <p:cNvSpPr>
            <a:spLocks noGrp="1"/>
          </p:cNvSpPr>
          <p:nvPr>
            <p:ph type="subTitle" idx="1"/>
          </p:nvPr>
        </p:nvSpPr>
        <p:spPr>
          <a:xfrm>
            <a:off x="1370693" y="3598339"/>
            <a:ext cx="9440034" cy="1049867"/>
          </a:xfrm>
        </p:spPr>
        <p:txBody>
          <a:bodyPr>
            <a:noAutofit/>
          </a:bodyPr>
          <a:lstStyle/>
          <a:p>
            <a:pPr marL="457200" indent="-457200">
              <a:lnSpc>
                <a:spcPct val="90000"/>
              </a:lnSpc>
              <a:buFont typeface="Arial" panose="020B0604020202020204" pitchFamily="34" charset="0"/>
              <a:buChar char="•"/>
            </a:pPr>
            <a:r>
              <a:rPr lang="lt-LT" sz="2400" b="1" dirty="0" err="1">
                <a:latin typeface="Times New Roman" panose="02020603050405020304" pitchFamily="18" charset="0"/>
                <a:cs typeface="Times New Roman" panose="02020603050405020304" pitchFamily="18" charset="0"/>
              </a:rPr>
              <a:t>The</a:t>
            </a:r>
            <a:r>
              <a:rPr lang="lt-LT" sz="2400" b="1" dirty="0">
                <a:latin typeface="Times New Roman" panose="02020603050405020304" pitchFamily="18" charset="0"/>
                <a:cs typeface="Times New Roman" panose="02020603050405020304" pitchFamily="18" charset="0"/>
              </a:rPr>
              <a:t> </a:t>
            </a:r>
            <a:r>
              <a:rPr lang="lt-LT" sz="2400" b="1" dirty="0" err="1">
                <a:latin typeface="Times New Roman" panose="02020603050405020304" pitchFamily="18" charset="0"/>
                <a:cs typeface="Times New Roman" panose="02020603050405020304" pitchFamily="18" charset="0"/>
              </a:rPr>
              <a:t>Hill</a:t>
            </a:r>
            <a:r>
              <a:rPr lang="lt-LT" sz="2400" b="1" dirty="0">
                <a:latin typeface="Times New Roman" panose="02020603050405020304" pitchFamily="18" charset="0"/>
                <a:cs typeface="Times New Roman" panose="02020603050405020304" pitchFamily="18" charset="0"/>
              </a:rPr>
              <a:t> </a:t>
            </a:r>
            <a:r>
              <a:rPr lang="lt-LT" sz="2400" b="1" dirty="0" err="1">
                <a:latin typeface="Times New Roman" panose="02020603050405020304" pitchFamily="18" charset="0"/>
                <a:cs typeface="Times New Roman" panose="02020603050405020304" pitchFamily="18" charset="0"/>
              </a:rPr>
              <a:t>of</a:t>
            </a:r>
            <a:r>
              <a:rPr lang="lt-LT" sz="2400" b="1" dirty="0">
                <a:latin typeface="Times New Roman" panose="02020603050405020304" pitchFamily="18" charset="0"/>
                <a:cs typeface="Times New Roman" panose="02020603050405020304" pitchFamily="18" charset="0"/>
              </a:rPr>
              <a:t> </a:t>
            </a:r>
            <a:r>
              <a:rPr lang="lt-LT" sz="2400" b="1" dirty="0" err="1">
                <a:latin typeface="Times New Roman" panose="02020603050405020304" pitchFamily="18" charset="0"/>
                <a:cs typeface="Times New Roman" panose="02020603050405020304" pitchFamily="18" charset="0"/>
              </a:rPr>
              <a:t>Witches</a:t>
            </a:r>
            <a:r>
              <a:rPr lang="lt-LT"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is an outdoor sculpture gallery near </a:t>
            </a:r>
            <a:r>
              <a:rPr lang="en-US" sz="2400" dirty="0" err="1">
                <a:latin typeface="Times New Roman" panose="02020603050405020304" pitchFamily="18" charset="0"/>
                <a:cs typeface="Times New Roman" panose="02020603050405020304" pitchFamily="18" charset="0"/>
              </a:rPr>
              <a:t>Juodkrantė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LithuaniIt</a:t>
            </a:r>
            <a:r>
              <a:rPr lang="en-US" sz="2400" dirty="0">
                <a:latin typeface="Times New Roman" panose="02020603050405020304" pitchFamily="18" charset="0"/>
                <a:cs typeface="Times New Roman" panose="02020603050405020304" pitchFamily="18" charset="0"/>
              </a:rPr>
              <a:t> is located on a forested sand dune about 0.5 kilometer west of the Curonian Lagoon, on the Lithuanian Seaside Cycle Route. Begun in 1979, it has been expanded several times, and now contains about 80 wooden sculptures along a series of trails. The artists drew on a long tradition of woodcarving in </a:t>
            </a:r>
            <a:r>
              <a:rPr lang="en-US" sz="2400" dirty="0" err="1">
                <a:latin typeface="Times New Roman" panose="02020603050405020304" pitchFamily="18" charset="0"/>
                <a:cs typeface="Times New Roman" panose="02020603050405020304" pitchFamily="18" charset="0"/>
              </a:rPr>
              <a:t>Samogitia</a:t>
            </a:r>
            <a:r>
              <a:rPr lang="en-US" sz="2400" dirty="0">
                <a:latin typeface="Times New Roman" panose="02020603050405020304" pitchFamily="18" charset="0"/>
                <a:cs typeface="Times New Roman" panose="02020603050405020304" pitchFamily="18" charset="0"/>
              </a:rPr>
              <a:t>, and on the equally long tradition of </a:t>
            </a:r>
            <a:r>
              <a:rPr lang="en-US" sz="2400" dirty="0" err="1">
                <a:latin typeface="Times New Roman" panose="02020603050405020304" pitchFamily="18" charset="0"/>
                <a:cs typeface="Times New Roman" panose="02020603050405020304" pitchFamily="18" charset="0"/>
              </a:rPr>
              <a:t>Joninės</a:t>
            </a:r>
            <a:r>
              <a:rPr lang="lt-LT"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celebrations on the hill.</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341372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B175A3-B94A-D845-94D0-577250DDF7F8}"/>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t="19375" b="22183"/>
          <a:stretch/>
        </p:blipFill>
        <p:spPr>
          <a:xfrm>
            <a:off x="20" y="10"/>
            <a:ext cx="12191980" cy="6857990"/>
          </a:xfrm>
          <a:prstGeom prst="rect">
            <a:avLst/>
          </a:prstGeom>
        </p:spPr>
      </p:pic>
      <p:sp>
        <p:nvSpPr>
          <p:cNvPr id="3" name="Content Placeholder 2"/>
          <p:cNvSpPr>
            <a:spLocks noGrp="1"/>
          </p:cNvSpPr>
          <p:nvPr>
            <p:ph idx="1"/>
          </p:nvPr>
        </p:nvSpPr>
        <p:spPr>
          <a:xfrm>
            <a:off x="913795" y="1732449"/>
            <a:ext cx="10353762" cy="4058751"/>
          </a:xfrm>
        </p:spPr>
        <p:txBody>
          <a:bodyPr anchor="ctr">
            <a:normAutofit/>
          </a:bodyPr>
          <a:lstStyle/>
          <a:p>
            <a:r>
              <a:rPr lang="lt-LT" sz="2400" dirty="0">
                <a:latin typeface="Times New Roman" panose="02020603050405020304" pitchFamily="18" charset="0"/>
                <a:cs typeface="Times New Roman" panose="02020603050405020304" pitchFamily="18" charset="0"/>
              </a:rPr>
              <a:t>Žmuidzinavičius </a:t>
            </a:r>
            <a:r>
              <a:rPr lang="lt-LT" sz="2400" dirty="0" err="1">
                <a:latin typeface="Times New Roman" panose="02020603050405020304" pitchFamily="18" charset="0"/>
                <a:cs typeface="Times New Roman" panose="02020603050405020304" pitchFamily="18" charset="0"/>
              </a:rPr>
              <a:t>Museum</a:t>
            </a:r>
            <a:r>
              <a:rPr lang="en-US" sz="2400" dirty="0">
                <a:latin typeface="Times New Roman" panose="02020603050405020304" pitchFamily="18" charset="0"/>
                <a:cs typeface="Times New Roman" panose="02020603050405020304" pitchFamily="18" charset="0"/>
              </a:rPr>
              <a:t>, known as the </a:t>
            </a:r>
            <a:r>
              <a:rPr lang="en-US" sz="2400" b="1" dirty="0">
                <a:latin typeface="Times New Roman" panose="02020603050405020304" pitchFamily="18" charset="0"/>
                <a:cs typeface="Times New Roman" panose="02020603050405020304" pitchFamily="18" charset="0"/>
              </a:rPr>
              <a:t>Devils' Museum</a:t>
            </a:r>
            <a:r>
              <a:rPr lang="lt-LT"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is a museum in Kaunas, Lithuania, dedicated to collecting and exhibiting sculptures and carvings of devils from all over the world. The collection was started by artist </a:t>
            </a:r>
            <a:r>
              <a:rPr lang="en-US" sz="2400" dirty="0" err="1">
                <a:latin typeface="Times New Roman" panose="02020603050405020304" pitchFamily="18" charset="0"/>
                <a:cs typeface="Times New Roman" panose="02020603050405020304" pitchFamily="18" charset="0"/>
              </a:rPr>
              <a:t>Antana</a:t>
            </a:r>
            <a:r>
              <a:rPr lang="lt-LT" sz="2400" dirty="0" err="1">
                <a:latin typeface="Times New Roman" panose="02020603050405020304" pitchFamily="18" charset="0"/>
                <a:cs typeface="Times New Roman" panose="02020603050405020304" pitchFamily="18" charset="0"/>
              </a:rPr>
              <a:t>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Žmuidzinavičius</a:t>
            </a:r>
            <a:r>
              <a:rPr lang="en-US" sz="2400" dirty="0">
                <a:latin typeface="Times New Roman" panose="02020603050405020304" pitchFamily="18" charset="0"/>
                <a:cs typeface="Times New Roman" panose="02020603050405020304" pitchFamily="18" charset="0"/>
              </a:rPr>
              <a:t> (1876–1966), and a memorial museum was established in his house after his death. In 1966, the devil collection consisted of 260 sculptures but visitors began to leave their own devils as gifts to the museum.</a:t>
            </a:r>
            <a:r>
              <a:rPr lang="lt-LT" sz="2400" dirty="0">
                <a:latin typeface="Times New Roman" panose="02020603050405020304" pitchFamily="18" charset="0"/>
                <a:cs typeface="Times New Roman" panose="02020603050405020304" pitchFamily="18" charset="0"/>
              </a:rPr>
              <a:t>v</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615038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89E8F2-A7B5-A94E-801A-79A8FB863B9A}"/>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t="15729" b="52349"/>
          <a:stretch/>
        </p:blipFill>
        <p:spPr>
          <a:xfrm>
            <a:off x="20" y="10"/>
            <a:ext cx="12191980" cy="6857990"/>
          </a:xfrm>
          <a:prstGeom prst="rect">
            <a:avLst/>
          </a:prstGeom>
        </p:spPr>
      </p:pic>
      <p:sp>
        <p:nvSpPr>
          <p:cNvPr id="2" name="Title 1"/>
          <p:cNvSpPr>
            <a:spLocks noGrp="1"/>
          </p:cNvSpPr>
          <p:nvPr>
            <p:ph type="title"/>
          </p:nvPr>
        </p:nvSpPr>
        <p:spPr>
          <a:xfrm>
            <a:off x="913795" y="609600"/>
            <a:ext cx="10353762" cy="970450"/>
          </a:xfrm>
        </p:spPr>
        <p:txBody>
          <a:bodyPr>
            <a:normAutofit/>
          </a:bodyPr>
          <a:lstStyle/>
          <a:p>
            <a:pPr>
              <a:lnSpc>
                <a:spcPct val="90000"/>
              </a:lnSpc>
            </a:pPr>
            <a:r>
              <a:rPr lang="lt-LT" sz="3100">
                <a:latin typeface="Times New Roman" panose="02020603050405020304" pitchFamily="18" charset="0"/>
                <a:cs typeface="Times New Roman" panose="02020603050405020304" pitchFamily="18" charset="0"/>
              </a:rPr>
              <a:t>Lithuanian paintings</a:t>
            </a:r>
            <a:r>
              <a:rPr lang="lt-LT" sz="3100"/>
              <a:t/>
            </a:r>
            <a:br>
              <a:rPr lang="lt-LT" sz="3100"/>
            </a:br>
            <a:endParaRPr lang="ru-RU" sz="3100"/>
          </a:p>
        </p:txBody>
      </p:sp>
      <p:sp>
        <p:nvSpPr>
          <p:cNvPr id="3" name="Content Placeholder 2"/>
          <p:cNvSpPr>
            <a:spLocks noGrp="1"/>
          </p:cNvSpPr>
          <p:nvPr>
            <p:ph idx="1"/>
          </p:nvPr>
        </p:nvSpPr>
        <p:spPr>
          <a:xfrm>
            <a:off x="913795" y="1732449"/>
            <a:ext cx="10353762" cy="4058751"/>
          </a:xfrm>
        </p:spPr>
        <p:txBody>
          <a:bodyPr anchor="ctr">
            <a:normAutofit/>
          </a:bodyPr>
          <a:lstStyle/>
          <a:p>
            <a:pPr marL="0" indent="0">
              <a:buNone/>
            </a:pPr>
            <a:r>
              <a:rPr lang="en-US" sz="2400" b="1" i="1" dirty="0">
                <a:latin typeface="Times New Roman" panose="02020603050405020304" pitchFamily="18" charset="0"/>
                <a:cs typeface="Times New Roman" panose="02020603050405020304" pitchFamily="18" charset="0"/>
              </a:rPr>
              <a:t>Lithuanian Girl with Palm Sunday Fronds</a:t>
            </a:r>
            <a:r>
              <a:rPr lang="en-US" sz="2400" dirty="0">
                <a:latin typeface="Times New Roman" panose="02020603050405020304" pitchFamily="18" charset="0"/>
                <a:cs typeface="Times New Roman" panose="02020603050405020304" pitchFamily="18" charset="0"/>
              </a:rPr>
              <a:t> is an 1844 oil on canvas painting by the Polish-Lithuanian artist </a:t>
            </a:r>
            <a:r>
              <a:rPr lang="en-US" sz="2400" dirty="0" err="1">
                <a:latin typeface="Times New Roman" panose="02020603050405020304" pitchFamily="18" charset="0"/>
                <a:cs typeface="Times New Roman" panose="02020603050405020304" pitchFamily="18" charset="0"/>
              </a:rPr>
              <a:t>Kanuty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Rusiecki</a:t>
            </a:r>
            <a:r>
              <a:rPr lang="en-US" sz="2400" dirty="0">
                <a:latin typeface="Times New Roman" panose="02020603050405020304" pitchFamily="18" charset="0"/>
                <a:cs typeface="Times New Roman" panose="02020603050405020304" pitchFamily="18" charset="0"/>
              </a:rPr>
              <a:t> in the Lithuanian Art Museum. This painting shows a girl holding grasses and willow fronds on Palm Sunday. She is standing in front of a Baroque church and wearing traditional dress. </a:t>
            </a:r>
            <a:r>
              <a:rPr lang="en-US" sz="2400" dirty="0" err="1">
                <a:latin typeface="Times New Roman" panose="02020603050405020304" pitchFamily="18" charset="0"/>
                <a:cs typeface="Times New Roman" panose="02020603050405020304" pitchFamily="18" charset="0"/>
              </a:rPr>
              <a:t>Rusiecki</a:t>
            </a:r>
            <a:r>
              <a:rPr lang="en-US" sz="2400" dirty="0">
                <a:latin typeface="Times New Roman" panose="02020603050405020304" pitchFamily="18" charset="0"/>
                <a:cs typeface="Times New Roman" panose="02020603050405020304" pitchFamily="18" charset="0"/>
              </a:rPr>
              <a:t> was at the peak of his fame in Vilnius when he painted this picture. He specialized in portraits, but is also known for genre works that placed the local heritage in a monumental setting.</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514349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E417C-B225-CC42-8BDB-5F86F8B1919A}"/>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t="13147" r="1" b="44384"/>
          <a:stretch/>
        </p:blipFill>
        <p:spPr>
          <a:xfrm>
            <a:off x="20" y="10"/>
            <a:ext cx="12191980" cy="6857990"/>
          </a:xfrm>
          <a:prstGeom prst="rect">
            <a:avLst/>
          </a:prstGeom>
        </p:spPr>
      </p:pic>
      <p:sp>
        <p:nvSpPr>
          <p:cNvPr id="2" name="Title 1"/>
          <p:cNvSpPr>
            <a:spLocks noGrp="1"/>
          </p:cNvSpPr>
          <p:nvPr>
            <p:ph type="title"/>
          </p:nvPr>
        </p:nvSpPr>
        <p:spPr>
          <a:xfrm>
            <a:off x="913795" y="609600"/>
            <a:ext cx="10353762" cy="970450"/>
          </a:xfrm>
        </p:spPr>
        <p:txBody>
          <a:bodyPr>
            <a:normAutofit/>
          </a:bodyPr>
          <a:lstStyle/>
          <a:p>
            <a:endParaRPr lang="ru-RU"/>
          </a:p>
        </p:txBody>
      </p:sp>
      <p:sp>
        <p:nvSpPr>
          <p:cNvPr id="3" name="Content Placeholder 2"/>
          <p:cNvSpPr>
            <a:spLocks noGrp="1"/>
          </p:cNvSpPr>
          <p:nvPr>
            <p:ph idx="1"/>
          </p:nvPr>
        </p:nvSpPr>
        <p:spPr>
          <a:xfrm>
            <a:off x="913795" y="1732449"/>
            <a:ext cx="10353762" cy="4058751"/>
          </a:xfrm>
        </p:spPr>
        <p:txBody>
          <a:bodyPr anchor="ctr">
            <a:normAutofit/>
          </a:bodyPr>
          <a:lstStyle/>
          <a:p>
            <a:r>
              <a:rPr lang="lt-LT" sz="2400" b="1" i="1" dirty="0" err="1">
                <a:latin typeface="Times New Roman" panose="02020603050405020304" pitchFamily="18" charset="0"/>
                <a:cs typeface="Times New Roman" panose="02020603050405020304" pitchFamily="18" charset="0"/>
              </a:rPr>
              <a:t>Woman</a:t>
            </a:r>
            <a:r>
              <a:rPr lang="lt-LT" sz="2400" b="1" i="1" dirty="0">
                <a:latin typeface="Times New Roman" panose="02020603050405020304" pitchFamily="18" charset="0"/>
                <a:cs typeface="Times New Roman" panose="02020603050405020304" pitchFamily="18" charset="0"/>
              </a:rPr>
              <a:t> </a:t>
            </a:r>
            <a:r>
              <a:rPr lang="lt-LT" sz="2400" b="1" i="1" dirty="0" err="1">
                <a:latin typeface="Times New Roman" panose="02020603050405020304" pitchFamily="18" charset="0"/>
                <a:cs typeface="Times New Roman" panose="02020603050405020304" pitchFamily="18" charset="0"/>
              </a:rPr>
              <a:t>with</a:t>
            </a:r>
            <a:r>
              <a:rPr lang="lt-LT" sz="2400" b="1" i="1" dirty="0">
                <a:latin typeface="Times New Roman" panose="02020603050405020304" pitchFamily="18" charset="0"/>
                <a:cs typeface="Times New Roman" panose="02020603050405020304" pitchFamily="18" charset="0"/>
              </a:rPr>
              <a:t> </a:t>
            </a:r>
            <a:r>
              <a:rPr lang="lt-LT" sz="2400" b="1" i="1" dirty="0" err="1">
                <a:latin typeface="Times New Roman" panose="02020603050405020304" pitchFamily="18" charset="0"/>
                <a:cs typeface="Times New Roman" panose="02020603050405020304" pitchFamily="18" charset="0"/>
              </a:rPr>
              <a:t>the</a:t>
            </a:r>
            <a:r>
              <a:rPr lang="lt-LT" sz="2400" b="1" i="1" dirty="0">
                <a:latin typeface="Times New Roman" panose="02020603050405020304" pitchFamily="18" charset="0"/>
                <a:cs typeface="Times New Roman" panose="02020603050405020304" pitchFamily="18" charset="0"/>
              </a:rPr>
              <a:t> </a:t>
            </a:r>
            <a:r>
              <a:rPr lang="lt-LT" sz="2400" b="1" i="1" dirty="0" err="1">
                <a:latin typeface="Times New Roman" panose="02020603050405020304" pitchFamily="18" charset="0"/>
                <a:cs typeface="Times New Roman" panose="02020603050405020304" pitchFamily="18" charset="0"/>
              </a:rPr>
              <a:t>artist</a:t>
            </a:r>
            <a:r>
              <a:rPr lang="lt-LT" sz="2400" b="1" i="1" dirty="0">
                <a:latin typeface="Times New Roman" panose="02020603050405020304" pitchFamily="18" charset="0"/>
                <a:cs typeface="Times New Roman" panose="02020603050405020304" pitchFamily="18" charset="0"/>
              </a:rPr>
              <a:t>- </a:t>
            </a:r>
            <a:r>
              <a:rPr lang="en-US" sz="2400" dirty="0"/>
              <a:t> is a painting by the Lithuanian artist </a:t>
            </a:r>
            <a:r>
              <a:rPr lang="en-US" sz="2400" dirty="0" err="1"/>
              <a:t>Vytautas</a:t>
            </a:r>
            <a:r>
              <a:rPr lang="en-US" sz="2400" dirty="0"/>
              <a:t> </a:t>
            </a:r>
            <a:r>
              <a:rPr lang="en-US" sz="2400" dirty="0" err="1"/>
              <a:t>Kasiulis</a:t>
            </a:r>
            <a:r>
              <a:rPr lang="en-US" sz="2400" dirty="0"/>
              <a:t> from 1948. </a:t>
            </a:r>
            <a:r>
              <a:rPr lang="en-US" sz="2400" dirty="0" err="1"/>
              <a:t>Vytautas</a:t>
            </a:r>
            <a:r>
              <a:rPr lang="en-US" sz="2400" dirty="0"/>
              <a:t> </a:t>
            </a:r>
            <a:r>
              <a:rPr lang="en-US" sz="2400" dirty="0" err="1"/>
              <a:t>Kasyulis</a:t>
            </a:r>
            <a:r>
              <a:rPr lang="en-US" sz="2400" dirty="0"/>
              <a:t> is one of the few Lithuanian artists with an international reputation. In 1944, he moved to Austria and Germany. He taught at the School of Arts and Crafts in Freiburg. In 1948 he settled in France. In the painting </a:t>
            </a:r>
            <a:r>
              <a:rPr lang="en-US" sz="2400" i="1" dirty="0"/>
              <a:t>Woman with the artist</a:t>
            </a:r>
            <a:r>
              <a:rPr lang="en-US" sz="2400" dirty="0"/>
              <a:t>, he skillfully creates shading, a sophisticated harmony of colors, and the relaxed atmosphere in the room.</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61096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8481D-E936-A94F-B5B3-D65A79B7DCE5}"/>
              </a:ext>
            </a:extLst>
          </p:cNvPr>
          <p:cNvSpPr>
            <a:spLocks noGrp="1"/>
          </p:cNvSpPr>
          <p:nvPr>
            <p:ph type="title"/>
          </p:nvPr>
        </p:nvSpPr>
        <p:spPr>
          <a:xfrm>
            <a:off x="5146160" y="609600"/>
            <a:ext cx="5978072" cy="970450"/>
          </a:xfrm>
        </p:spPr>
        <p:txBody>
          <a:bodyPr>
            <a:normAutofit/>
          </a:bodyPr>
          <a:lstStyle/>
          <a:p>
            <a:r>
              <a:rPr lang="en-US" dirty="0"/>
              <a:t>Lithuanian music</a:t>
            </a:r>
          </a:p>
        </p:txBody>
      </p:sp>
      <p:pic>
        <p:nvPicPr>
          <p:cNvPr id="5" name="Picture 4">
            <a:extLst>
              <a:ext uri="{FF2B5EF4-FFF2-40B4-BE49-F238E27FC236}">
                <a16:creationId xmlns:a16="http://schemas.microsoft.com/office/drawing/2014/main" id="{FA240109-692F-0C44-A582-3EE39879BF3A}"/>
              </a:ext>
            </a:extLst>
          </p:cNvPr>
          <p:cNvPicPr>
            <a:picLocks noChangeAspect="1"/>
          </p:cNvPicPr>
          <p:nvPr/>
        </p:nvPicPr>
        <p:blipFill rotWithShape="1">
          <a:blip r:embed="rId3">
            <a:extLst>
              <a:ext uri="{28A0092B-C50C-407E-A947-70E740481C1C}">
                <a14:useLocalDpi xmlns:a14="http://schemas.microsoft.com/office/drawing/2010/main" val="0"/>
              </a:ext>
            </a:extLst>
          </a:blip>
          <a:srcRect t="3242" r="2" b="2"/>
          <a:stretch/>
        </p:blipFill>
        <p:spPr>
          <a:xfrm>
            <a:off x="-10649" y="1"/>
            <a:ext cx="4571649" cy="6858000"/>
          </a:xfrm>
          <a:prstGeom prst="rect">
            <a:avLst/>
          </a:prstGeom>
        </p:spPr>
      </p:pic>
      <p:sp>
        <p:nvSpPr>
          <p:cNvPr id="3" name="Content Placeholder 2">
            <a:extLst>
              <a:ext uri="{FF2B5EF4-FFF2-40B4-BE49-F238E27FC236}">
                <a16:creationId xmlns:a16="http://schemas.microsoft.com/office/drawing/2014/main" id="{B7CE9F9B-7417-8B47-9A50-0B94D9A6A9B7}"/>
              </a:ext>
            </a:extLst>
          </p:cNvPr>
          <p:cNvSpPr>
            <a:spLocks noGrp="1"/>
          </p:cNvSpPr>
          <p:nvPr>
            <p:ph idx="1"/>
          </p:nvPr>
        </p:nvSpPr>
        <p:spPr>
          <a:xfrm>
            <a:off x="5146160" y="1828801"/>
            <a:ext cx="5978072" cy="3866048"/>
          </a:xfrm>
        </p:spPr>
        <p:txBody>
          <a:bodyPr anchor="ctr">
            <a:normAutofit/>
          </a:bodyPr>
          <a:lstStyle/>
          <a:p>
            <a:pPr>
              <a:lnSpc>
                <a:spcPct val="90000"/>
              </a:lnSpc>
            </a:pPr>
            <a:r>
              <a:rPr lang="en-US" sz="1900" b="1">
                <a:effectLst/>
              </a:rPr>
              <a:t>Music of Lithuania</a:t>
            </a:r>
            <a:r>
              <a:rPr lang="en-US" sz="1900">
                <a:effectLst/>
              </a:rPr>
              <a:t> refers to all forms of music associated with Lithuania, which has a long history of the folk, popular and classical musical development. Music was an important part of polytheistic, pre-Christian Lithuania – rituals were accompanied by music instruments and singing, deeds of the heroes and those who didn't return from the war were celebrated in songs. Music was very important part of ancient Lithuanian polytheistic belief. It is known that, at the start of the 2nd millennium, Baltic tribes had special funeral traditions in which the deeds of the dead were narrated using recitation, and ritual songs about war campaigns, heroes and rulers also existed</a:t>
            </a:r>
            <a:endParaRPr lang="en-US" sz="1900"/>
          </a:p>
        </p:txBody>
      </p:sp>
      <p:pic>
        <p:nvPicPr>
          <p:cNvPr id="12" name="Picture 9">
            <a:extLst>
              <a:ext uri="{FF2B5EF4-FFF2-40B4-BE49-F238E27FC236}">
                <a16:creationId xmlns:a16="http://schemas.microsoft.com/office/drawing/2014/main" id="{559DF61F-9058-49C9-8F75-DC501F983B0E}"/>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Tree>
    <p:extLst>
      <p:ext uri="{BB962C8B-B14F-4D97-AF65-F5344CB8AC3E}">
        <p14:creationId xmlns:p14="http://schemas.microsoft.com/office/powerpoint/2010/main" val="298679619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5A5F0F-F8D2-A842-BD84-DD7F41FFEB8C}"/>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t="7027" r="-1" b="15027"/>
          <a:stretch/>
        </p:blipFill>
        <p:spPr>
          <a:xfrm>
            <a:off x="-159990" y="10"/>
            <a:ext cx="6092932" cy="6857990"/>
          </a:xfrm>
          <a:prstGeom prst="rect">
            <a:avLst/>
          </a:prstGeom>
        </p:spPr>
      </p:pic>
      <p:pic>
        <p:nvPicPr>
          <p:cNvPr id="7" name="Picture 6">
            <a:extLst>
              <a:ext uri="{FF2B5EF4-FFF2-40B4-BE49-F238E27FC236}">
                <a16:creationId xmlns:a16="http://schemas.microsoft.com/office/drawing/2014/main" id="{AE391BEB-D15C-7041-8A3F-2E972A5DB7E2}"/>
              </a:ext>
            </a:extLst>
          </p:cNvPr>
          <p:cNvPicPr>
            <a:picLocks noChangeAspect="1"/>
          </p:cNvPicPr>
          <p:nvPr/>
        </p:nvPicPr>
        <p:blipFill rotWithShape="1">
          <a:blip r:embed="rId4">
            <a:alphaModFix amt="25000"/>
            <a:extLst>
              <a:ext uri="{28A0092B-C50C-407E-A947-70E740481C1C}">
                <a14:useLocalDpi xmlns:a14="http://schemas.microsoft.com/office/drawing/2010/main" val="0"/>
              </a:ext>
            </a:extLst>
          </a:blip>
          <a:srcRect l="3333"/>
          <a:stretch/>
        </p:blipFill>
        <p:spPr>
          <a:xfrm>
            <a:off x="6092952" y="312527"/>
            <a:ext cx="6099048" cy="6857990"/>
          </a:xfrm>
          <a:prstGeom prst="rect">
            <a:avLst/>
          </a:prstGeom>
        </p:spPr>
      </p:pic>
      <p:sp>
        <p:nvSpPr>
          <p:cNvPr id="2" name="Title 1">
            <a:extLst>
              <a:ext uri="{FF2B5EF4-FFF2-40B4-BE49-F238E27FC236}">
                <a16:creationId xmlns:a16="http://schemas.microsoft.com/office/drawing/2014/main" id="{43338575-6622-2647-B243-6983727A548B}"/>
              </a:ext>
            </a:extLst>
          </p:cNvPr>
          <p:cNvSpPr>
            <a:spLocks noGrp="1"/>
          </p:cNvSpPr>
          <p:nvPr>
            <p:ph type="title"/>
          </p:nvPr>
        </p:nvSpPr>
        <p:spPr>
          <a:xfrm>
            <a:off x="913795" y="609600"/>
            <a:ext cx="10353762" cy="970450"/>
          </a:xfrm>
        </p:spPr>
        <p:txBody>
          <a:bodyPr>
            <a:normAutofit/>
          </a:bodyPr>
          <a:lstStyle/>
          <a:p>
            <a:r>
              <a:rPr lang="en-US" dirty="0"/>
              <a:t>Most famous Lithuanian musicians</a:t>
            </a:r>
          </a:p>
        </p:txBody>
      </p:sp>
      <p:sp>
        <p:nvSpPr>
          <p:cNvPr id="3" name="Content Placeholder 2">
            <a:extLst>
              <a:ext uri="{FF2B5EF4-FFF2-40B4-BE49-F238E27FC236}">
                <a16:creationId xmlns:a16="http://schemas.microsoft.com/office/drawing/2014/main" id="{F4CDDE04-D31A-3948-8661-2C7ED6D61CB9}"/>
              </a:ext>
            </a:extLst>
          </p:cNvPr>
          <p:cNvSpPr>
            <a:spLocks noGrp="1"/>
          </p:cNvSpPr>
          <p:nvPr>
            <p:ph idx="1"/>
          </p:nvPr>
        </p:nvSpPr>
        <p:spPr>
          <a:xfrm>
            <a:off x="478639" y="1877123"/>
            <a:ext cx="4815673" cy="4058751"/>
          </a:xfrm>
        </p:spPr>
        <p:txBody>
          <a:bodyPr anchor="ctr">
            <a:normAutofit/>
          </a:bodyPr>
          <a:lstStyle/>
          <a:p>
            <a:r>
              <a:rPr lang="lt-LT" dirty="0" err="1">
                <a:effectLst/>
              </a:rPr>
              <a:t>Mikolajus</a:t>
            </a:r>
            <a:r>
              <a:rPr lang="lt-LT" dirty="0">
                <a:effectLst/>
              </a:rPr>
              <a:t> Konstantinas Čiurlionis </a:t>
            </a:r>
            <a:r>
              <a:rPr lang="lt-LT" dirty="0" err="1">
                <a:effectLst/>
              </a:rPr>
              <a:t>born</a:t>
            </a:r>
            <a:r>
              <a:rPr lang="lt-LT" dirty="0">
                <a:effectLst/>
              </a:rPr>
              <a:t> </a:t>
            </a:r>
            <a:r>
              <a:rPr lang="lt-LT" dirty="0" err="1">
                <a:effectLst/>
              </a:rPr>
              <a:t>in</a:t>
            </a:r>
            <a:r>
              <a:rPr lang="lt-LT" dirty="0">
                <a:effectLst/>
              </a:rPr>
              <a:t> </a:t>
            </a:r>
            <a:r>
              <a:rPr lang="lt-LT" dirty="0" err="1">
                <a:effectLst/>
              </a:rPr>
              <a:t>September</a:t>
            </a:r>
            <a:r>
              <a:rPr lang="lt-LT" dirty="0">
                <a:effectLst/>
              </a:rPr>
              <a:t> 22  1875 </a:t>
            </a:r>
            <a:r>
              <a:rPr lang="lt-LT" dirty="0" err="1">
                <a:effectLst/>
              </a:rPr>
              <a:t>in</a:t>
            </a:r>
            <a:r>
              <a:rPr lang="lt-LT" dirty="0">
                <a:effectLst/>
              </a:rPr>
              <a:t> Varėna—</a:t>
            </a:r>
            <a:r>
              <a:rPr lang="lt-LT" dirty="0" err="1">
                <a:effectLst/>
              </a:rPr>
              <a:t>died</a:t>
            </a:r>
            <a:r>
              <a:rPr lang="lt-LT" dirty="0">
                <a:effectLst/>
              </a:rPr>
              <a:t> </a:t>
            </a:r>
            <a:r>
              <a:rPr lang="lt-LT" dirty="0" err="1">
                <a:effectLst/>
              </a:rPr>
              <a:t>April</a:t>
            </a:r>
            <a:r>
              <a:rPr lang="lt-LT" dirty="0">
                <a:effectLst/>
              </a:rPr>
              <a:t> 10 1911 </a:t>
            </a:r>
            <a:r>
              <a:rPr lang="lt-LT" dirty="0" err="1">
                <a:effectLst/>
              </a:rPr>
              <a:t>was</a:t>
            </a:r>
            <a:r>
              <a:rPr lang="lt-LT" dirty="0">
                <a:effectLst/>
              </a:rPr>
              <a:t> a Lithuanian </a:t>
            </a:r>
            <a:r>
              <a:rPr lang="lt-LT" dirty="0" err="1">
                <a:effectLst/>
              </a:rPr>
              <a:t>painter</a:t>
            </a:r>
            <a:r>
              <a:rPr lang="lt-LT" dirty="0">
                <a:effectLst/>
              </a:rPr>
              <a:t> </a:t>
            </a:r>
            <a:r>
              <a:rPr lang="lt-LT" dirty="0" err="1">
                <a:effectLst/>
              </a:rPr>
              <a:t>and</a:t>
            </a:r>
            <a:r>
              <a:rPr lang="lt-LT" dirty="0">
                <a:effectLst/>
              </a:rPr>
              <a:t> </a:t>
            </a:r>
            <a:r>
              <a:rPr lang="lt-LT" dirty="0" err="1">
                <a:effectLst/>
              </a:rPr>
              <a:t>composer</a:t>
            </a:r>
            <a:r>
              <a:rPr lang="lt-LT" dirty="0">
                <a:effectLst/>
              </a:rPr>
              <a:t>. </a:t>
            </a:r>
            <a:r>
              <a:rPr lang="lt-LT" dirty="0" err="1">
                <a:effectLst/>
              </a:rPr>
              <a:t>During</a:t>
            </a:r>
            <a:r>
              <a:rPr lang="lt-LT" dirty="0">
                <a:effectLst/>
              </a:rPr>
              <a:t> </a:t>
            </a:r>
            <a:r>
              <a:rPr lang="lt-LT" dirty="0" err="1">
                <a:effectLst/>
              </a:rPr>
              <a:t>his</a:t>
            </a:r>
            <a:r>
              <a:rPr lang="lt-LT" dirty="0">
                <a:effectLst/>
              </a:rPr>
              <a:t> </a:t>
            </a:r>
            <a:r>
              <a:rPr lang="lt-LT" dirty="0" err="1">
                <a:effectLst/>
              </a:rPr>
              <a:t>short</a:t>
            </a:r>
            <a:r>
              <a:rPr lang="lt-LT" dirty="0">
                <a:effectLst/>
              </a:rPr>
              <a:t> </a:t>
            </a:r>
            <a:r>
              <a:rPr lang="lt-LT" dirty="0" err="1">
                <a:effectLst/>
              </a:rPr>
              <a:t>life</a:t>
            </a:r>
            <a:r>
              <a:rPr lang="lt-LT" dirty="0">
                <a:effectLst/>
              </a:rPr>
              <a:t> </a:t>
            </a:r>
            <a:r>
              <a:rPr lang="lt-LT" dirty="0" err="1">
                <a:effectLst/>
              </a:rPr>
              <a:t>he</a:t>
            </a:r>
            <a:r>
              <a:rPr lang="lt-LT" dirty="0">
                <a:effectLst/>
              </a:rPr>
              <a:t> </a:t>
            </a:r>
            <a:r>
              <a:rPr lang="lt-LT" dirty="0" err="1">
                <a:effectLst/>
              </a:rPr>
              <a:t>created</a:t>
            </a:r>
            <a:r>
              <a:rPr lang="lt-LT" dirty="0">
                <a:effectLst/>
              </a:rPr>
              <a:t> </a:t>
            </a:r>
            <a:r>
              <a:rPr lang="lt-LT" dirty="0" err="1">
                <a:effectLst/>
              </a:rPr>
              <a:t>about</a:t>
            </a:r>
            <a:r>
              <a:rPr lang="lt-LT" dirty="0">
                <a:effectLst/>
              </a:rPr>
              <a:t> 200 </a:t>
            </a:r>
            <a:r>
              <a:rPr lang="lt-LT" dirty="0" err="1">
                <a:effectLst/>
              </a:rPr>
              <a:t>pieces</a:t>
            </a:r>
            <a:r>
              <a:rPr lang="lt-LT" dirty="0">
                <a:effectLst/>
              </a:rPr>
              <a:t> </a:t>
            </a:r>
            <a:r>
              <a:rPr lang="lt-LT" dirty="0" err="1">
                <a:effectLst/>
              </a:rPr>
              <a:t>of</a:t>
            </a:r>
            <a:r>
              <a:rPr lang="lt-LT" dirty="0">
                <a:effectLst/>
              </a:rPr>
              <a:t> </a:t>
            </a:r>
            <a:r>
              <a:rPr lang="lt-LT" dirty="0" err="1">
                <a:effectLst/>
              </a:rPr>
              <a:t>music</a:t>
            </a:r>
            <a:r>
              <a:rPr lang="lt-LT" dirty="0">
                <a:effectLst/>
              </a:rPr>
              <a:t>. </a:t>
            </a:r>
            <a:r>
              <a:rPr lang="lt-LT" dirty="0" err="1">
                <a:effectLst/>
              </a:rPr>
              <a:t>His</a:t>
            </a:r>
            <a:r>
              <a:rPr lang="lt-LT" dirty="0">
                <a:effectLst/>
              </a:rPr>
              <a:t> </a:t>
            </a:r>
            <a:r>
              <a:rPr lang="lt-LT" dirty="0" err="1">
                <a:effectLst/>
              </a:rPr>
              <a:t>works</a:t>
            </a:r>
            <a:r>
              <a:rPr lang="lt-LT" dirty="0">
                <a:effectLst/>
              </a:rPr>
              <a:t> </a:t>
            </a:r>
            <a:r>
              <a:rPr lang="lt-LT" dirty="0" err="1">
                <a:effectLst/>
              </a:rPr>
              <a:t>have</a:t>
            </a:r>
            <a:r>
              <a:rPr lang="lt-LT" dirty="0">
                <a:effectLst/>
              </a:rPr>
              <a:t> </a:t>
            </a:r>
            <a:r>
              <a:rPr lang="lt-LT" dirty="0" err="1">
                <a:effectLst/>
              </a:rPr>
              <a:t>had</a:t>
            </a:r>
            <a:r>
              <a:rPr lang="lt-LT" dirty="0">
                <a:effectLst/>
              </a:rPr>
              <a:t> </a:t>
            </a:r>
            <a:r>
              <a:rPr lang="lt-LT" dirty="0" err="1">
                <a:effectLst/>
              </a:rPr>
              <a:t>profound</a:t>
            </a:r>
            <a:r>
              <a:rPr lang="lt-LT" dirty="0">
                <a:effectLst/>
              </a:rPr>
              <a:t> </a:t>
            </a:r>
            <a:r>
              <a:rPr lang="lt-LT" dirty="0" err="1">
                <a:effectLst/>
              </a:rPr>
              <a:t>influence</a:t>
            </a:r>
            <a:r>
              <a:rPr lang="lt-LT" dirty="0">
                <a:effectLst/>
              </a:rPr>
              <a:t> </a:t>
            </a:r>
            <a:r>
              <a:rPr lang="lt-LT" dirty="0" err="1">
                <a:effectLst/>
              </a:rPr>
              <a:t>on</a:t>
            </a:r>
            <a:r>
              <a:rPr lang="lt-LT" dirty="0">
                <a:effectLst/>
              </a:rPr>
              <a:t> </a:t>
            </a:r>
            <a:r>
              <a:rPr lang="lt-LT" dirty="0" err="1">
                <a:effectLst/>
              </a:rPr>
              <a:t>modern</a:t>
            </a:r>
            <a:r>
              <a:rPr lang="lt-LT" dirty="0">
                <a:effectLst/>
              </a:rPr>
              <a:t> Lithuanian </a:t>
            </a:r>
            <a:r>
              <a:rPr lang="lt-LT" dirty="0" err="1">
                <a:effectLst/>
              </a:rPr>
              <a:t>culture</a:t>
            </a:r>
            <a:r>
              <a:rPr lang="lt-LT" dirty="0">
                <a:effectLst/>
              </a:rPr>
              <a:t>.</a:t>
            </a:r>
          </a:p>
          <a:p>
            <a:r>
              <a:rPr lang="lt-LT" dirty="0">
                <a:effectLst/>
              </a:rPr>
              <a:t>. </a:t>
            </a:r>
            <a:endParaRPr lang="en-US" dirty="0"/>
          </a:p>
        </p:txBody>
      </p:sp>
      <p:sp>
        <p:nvSpPr>
          <p:cNvPr id="9" name="TextBox 8">
            <a:extLst>
              <a:ext uri="{FF2B5EF4-FFF2-40B4-BE49-F238E27FC236}">
                <a16:creationId xmlns:a16="http://schemas.microsoft.com/office/drawing/2014/main" id="{1E40CBF9-3DBD-D140-BA1A-48B528B59CCE}"/>
              </a:ext>
            </a:extLst>
          </p:cNvPr>
          <p:cNvSpPr txBox="1"/>
          <p:nvPr/>
        </p:nvSpPr>
        <p:spPr>
          <a:xfrm>
            <a:off x="6887039" y="2029523"/>
            <a:ext cx="4151075" cy="344962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B8FD36AF-374C-4C4E-B03F-286422742ADF}"/>
              </a:ext>
            </a:extLst>
          </p:cNvPr>
          <p:cNvSpPr txBox="1"/>
          <p:nvPr/>
        </p:nvSpPr>
        <p:spPr>
          <a:xfrm>
            <a:off x="6090676" y="2323172"/>
            <a:ext cx="4151075" cy="2862322"/>
          </a:xfrm>
          <a:prstGeom prst="rect">
            <a:avLst/>
          </a:prstGeom>
          <a:noFill/>
        </p:spPr>
        <p:txBody>
          <a:bodyPr wrap="square" rtlCol="0">
            <a:spAutoFit/>
          </a:bodyPr>
          <a:lstStyle/>
          <a:p>
            <a:r>
              <a:rPr lang="lt-LT" b="1" dirty="0"/>
              <a:t>Bronius Kutavičius</a:t>
            </a:r>
            <a:r>
              <a:rPr lang="lt-LT" dirty="0"/>
              <a:t> </a:t>
            </a:r>
            <a:r>
              <a:rPr lang="lt-LT" dirty="0" err="1"/>
              <a:t>born</a:t>
            </a:r>
            <a:r>
              <a:rPr lang="lt-LT" dirty="0"/>
              <a:t> 1932 </a:t>
            </a:r>
            <a:r>
              <a:rPr lang="lt-LT" dirty="0" err="1"/>
              <a:t>in</a:t>
            </a:r>
            <a:r>
              <a:rPr lang="lt-LT" dirty="0"/>
              <a:t> </a:t>
            </a:r>
            <a:r>
              <a:rPr lang="lt-LT" dirty="0" err="1"/>
              <a:t>Molainiai</a:t>
            </a:r>
            <a:r>
              <a:rPr lang="lt-LT" dirty="0"/>
              <a:t>, </a:t>
            </a:r>
            <a:r>
              <a:rPr lang="lt-LT" dirty="0" err="1"/>
              <a:t>is</a:t>
            </a:r>
            <a:r>
              <a:rPr lang="lt-LT" dirty="0"/>
              <a:t> a Lithuanian </a:t>
            </a:r>
            <a:r>
              <a:rPr lang="lt-LT" dirty="0" err="1"/>
              <a:t>composer</a:t>
            </a:r>
            <a:r>
              <a:rPr lang="lt-LT" dirty="0"/>
              <a:t>. </a:t>
            </a:r>
            <a:r>
              <a:rPr lang="lt-LT" dirty="0" err="1"/>
              <a:t>From</a:t>
            </a:r>
            <a:r>
              <a:rPr lang="lt-LT" dirty="0"/>
              <a:t> 1959 to 1964 Kutavičius </a:t>
            </a:r>
            <a:r>
              <a:rPr lang="lt-LT" dirty="0" err="1"/>
              <a:t>studied</a:t>
            </a:r>
            <a:r>
              <a:rPr lang="lt-LT" dirty="0"/>
              <a:t> </a:t>
            </a:r>
            <a:r>
              <a:rPr lang="lt-LT" dirty="0" err="1"/>
              <a:t>Music</a:t>
            </a:r>
            <a:r>
              <a:rPr lang="lt-LT" dirty="0"/>
              <a:t> </a:t>
            </a:r>
            <a:r>
              <a:rPr lang="lt-LT" dirty="0" err="1"/>
              <a:t>composition</a:t>
            </a:r>
            <a:r>
              <a:rPr lang="lt-LT" dirty="0"/>
              <a:t> at </a:t>
            </a:r>
            <a:r>
              <a:rPr lang="lt-LT" dirty="0" err="1"/>
              <a:t>the</a:t>
            </a:r>
            <a:r>
              <a:rPr lang="lt-LT" dirty="0"/>
              <a:t> Lithuanian </a:t>
            </a:r>
            <a:r>
              <a:rPr lang="lt-LT" dirty="0" err="1"/>
              <a:t>stateConverticion</a:t>
            </a:r>
            <a:r>
              <a:rPr lang="lt-LT" dirty="0"/>
              <a:t> </a:t>
            </a:r>
            <a:r>
              <a:rPr lang="lt-LT" dirty="0" err="1"/>
              <a:t>in</a:t>
            </a:r>
            <a:r>
              <a:rPr lang="lt-LT" dirty="0"/>
              <a:t> </a:t>
            </a:r>
            <a:r>
              <a:rPr lang="lt-LT" dirty="0" err="1"/>
              <a:t>composition</a:t>
            </a:r>
            <a:r>
              <a:rPr lang="lt-LT" dirty="0"/>
              <a:t> </a:t>
            </a:r>
            <a:r>
              <a:rPr lang="lt-LT" dirty="0" err="1"/>
              <a:t>class</a:t>
            </a:r>
            <a:r>
              <a:rPr lang="lt-LT" dirty="0"/>
              <a:t> </a:t>
            </a:r>
            <a:r>
              <a:rPr lang="lt-LT" dirty="0" err="1"/>
              <a:t>in</a:t>
            </a:r>
            <a:r>
              <a:rPr lang="lt-LT" dirty="0"/>
              <a:t> Vilnius. </a:t>
            </a:r>
            <a:r>
              <a:rPr lang="lt-LT" dirty="0" err="1"/>
              <a:t>He</a:t>
            </a:r>
            <a:r>
              <a:rPr lang="lt-LT" dirty="0"/>
              <a:t> </a:t>
            </a:r>
            <a:r>
              <a:rPr lang="lt-LT" dirty="0" err="1"/>
              <a:t>has</a:t>
            </a:r>
            <a:r>
              <a:rPr lang="lt-LT" dirty="0"/>
              <a:t> </a:t>
            </a:r>
            <a:r>
              <a:rPr lang="lt-LT" dirty="0" err="1"/>
              <a:t>written</a:t>
            </a:r>
            <a:r>
              <a:rPr lang="lt-LT" dirty="0"/>
              <a:t> </a:t>
            </a:r>
            <a:r>
              <a:rPr lang="lt-LT" dirty="0" err="1"/>
              <a:t>numerous</a:t>
            </a:r>
            <a:r>
              <a:rPr lang="lt-LT" dirty="0"/>
              <a:t> </a:t>
            </a:r>
            <a:r>
              <a:rPr lang="lt-LT" dirty="0" err="1"/>
              <a:t>oratorios</a:t>
            </a:r>
            <a:r>
              <a:rPr lang="lt-LT" dirty="0"/>
              <a:t> </a:t>
            </a:r>
            <a:r>
              <a:rPr lang="lt-LT" dirty="0" err="1"/>
              <a:t>and</a:t>
            </a:r>
            <a:r>
              <a:rPr lang="lt-LT" dirty="0"/>
              <a:t> operas, </a:t>
            </a:r>
            <a:r>
              <a:rPr lang="lt-LT" dirty="0" err="1"/>
              <a:t>among</a:t>
            </a:r>
            <a:r>
              <a:rPr lang="lt-LT" dirty="0"/>
              <a:t> </a:t>
            </a:r>
            <a:r>
              <a:rPr lang="lt-LT" dirty="0" err="1"/>
              <a:t>them</a:t>
            </a:r>
            <a:r>
              <a:rPr lang="lt-LT" dirty="0"/>
              <a:t> </a:t>
            </a:r>
            <a:r>
              <a:rPr lang="lt-LT" i="1" dirty="0" err="1"/>
              <a:t>The</a:t>
            </a:r>
            <a:r>
              <a:rPr lang="lt-LT" i="1" dirty="0"/>
              <a:t> </a:t>
            </a:r>
            <a:r>
              <a:rPr lang="lt-LT" i="1" dirty="0" err="1"/>
              <a:t>Last</a:t>
            </a:r>
            <a:r>
              <a:rPr lang="lt-LT" i="1" dirty="0"/>
              <a:t> </a:t>
            </a:r>
            <a:r>
              <a:rPr lang="lt-LT" i="1" dirty="0" err="1"/>
              <a:t>Pagan</a:t>
            </a:r>
            <a:r>
              <a:rPr lang="lt-LT" i="1" dirty="0"/>
              <a:t> Rites</a:t>
            </a:r>
            <a:r>
              <a:rPr lang="lt-LT" dirty="0"/>
              <a:t>, </a:t>
            </a:r>
            <a:r>
              <a:rPr lang="lt-LT" i="1" dirty="0"/>
              <a:t>Lokys </a:t>
            </a:r>
            <a:r>
              <a:rPr lang="lt-LT" i="1" dirty="0" err="1"/>
              <a:t>the</a:t>
            </a:r>
            <a:r>
              <a:rPr lang="lt-LT" i="1" dirty="0"/>
              <a:t> </a:t>
            </a:r>
            <a:r>
              <a:rPr lang="lt-LT" i="1" dirty="0" err="1"/>
              <a:t>Bear</a:t>
            </a:r>
            <a:r>
              <a:rPr lang="lt-LT" dirty="0"/>
              <a:t> </a:t>
            </a:r>
            <a:r>
              <a:rPr lang="lt-LT" dirty="0" err="1"/>
              <a:t>and</a:t>
            </a:r>
            <a:r>
              <a:rPr lang="lt-LT" dirty="0"/>
              <a:t> </a:t>
            </a:r>
            <a:r>
              <a:rPr lang="lt-LT" i="1" dirty="0" err="1"/>
              <a:t>The</a:t>
            </a:r>
            <a:r>
              <a:rPr lang="lt-LT" i="1" dirty="0"/>
              <a:t> </a:t>
            </a:r>
            <a:r>
              <a:rPr lang="lt-LT" i="1" dirty="0" err="1"/>
              <a:t>Gates</a:t>
            </a:r>
            <a:r>
              <a:rPr lang="lt-LT" i="1" dirty="0"/>
              <a:t> </a:t>
            </a:r>
            <a:r>
              <a:rPr lang="lt-LT" i="1" dirty="0" err="1"/>
              <a:t>of</a:t>
            </a:r>
            <a:r>
              <a:rPr lang="lt-LT" i="1" dirty="0"/>
              <a:t> </a:t>
            </a:r>
            <a:r>
              <a:rPr lang="lt-LT" i="1" dirty="0" err="1"/>
              <a:t>Jerusalem</a:t>
            </a:r>
            <a:r>
              <a:rPr lang="lt-LT" dirty="0"/>
              <a:t> </a:t>
            </a:r>
            <a:endParaRPr lang="en-US" dirty="0"/>
          </a:p>
        </p:txBody>
      </p:sp>
    </p:spTree>
    <p:extLst>
      <p:ext uri="{BB962C8B-B14F-4D97-AF65-F5344CB8AC3E}">
        <p14:creationId xmlns:p14="http://schemas.microsoft.com/office/powerpoint/2010/main" val="213238575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AAB80-3470-448F-AD1D-F12CD289A8AE}"/>
              </a:ext>
            </a:extLst>
          </p:cNvPr>
          <p:cNvSpPr>
            <a:spLocks noGrp="1"/>
          </p:cNvSpPr>
          <p:nvPr>
            <p:ph type="title"/>
          </p:nvPr>
        </p:nvSpPr>
        <p:spPr/>
        <p:txBody>
          <a:bodyPr>
            <a:normAutofit/>
          </a:bodyPr>
          <a:lstStyle/>
          <a:p>
            <a:r>
              <a:rPr lang="en-US" dirty="0"/>
              <a:t>Well</a:t>
            </a:r>
            <a:r>
              <a:rPr lang="lt-LT" dirty="0"/>
              <a:t> - </a:t>
            </a:r>
            <a:r>
              <a:rPr lang="en-US" dirty="0"/>
              <a:t>known</a:t>
            </a:r>
            <a:r>
              <a:rPr lang="lt-LT" dirty="0"/>
              <a:t> </a:t>
            </a:r>
            <a:r>
              <a:rPr lang="en-US" dirty="0"/>
              <a:t>artists</a:t>
            </a:r>
          </a:p>
        </p:txBody>
      </p:sp>
      <p:sp>
        <p:nvSpPr>
          <p:cNvPr id="3" name="Text Placeholder 2">
            <a:extLst>
              <a:ext uri="{FF2B5EF4-FFF2-40B4-BE49-F238E27FC236}">
                <a16:creationId xmlns:a16="http://schemas.microsoft.com/office/drawing/2014/main" id="{DA2FA715-F06B-457C-AAE6-1D1AC605D1A0}"/>
              </a:ext>
            </a:extLst>
          </p:cNvPr>
          <p:cNvSpPr>
            <a:spLocks noGrp="1"/>
          </p:cNvSpPr>
          <p:nvPr>
            <p:ph type="body" idx="1"/>
          </p:nvPr>
        </p:nvSpPr>
        <p:spPr/>
        <p:txBody>
          <a:bodyPr/>
          <a:lstStyle/>
          <a:p>
            <a:r>
              <a:rPr lang="en-US" dirty="0"/>
              <a:t>Past</a:t>
            </a:r>
          </a:p>
        </p:txBody>
      </p:sp>
      <p:sp>
        <p:nvSpPr>
          <p:cNvPr id="4" name="Content Placeholder 3">
            <a:extLst>
              <a:ext uri="{FF2B5EF4-FFF2-40B4-BE49-F238E27FC236}">
                <a16:creationId xmlns:a16="http://schemas.microsoft.com/office/drawing/2014/main" id="{DDFE2516-F829-49CF-9513-52BEDADFDBEF}"/>
              </a:ext>
            </a:extLst>
          </p:cNvPr>
          <p:cNvSpPr>
            <a:spLocks noGrp="1"/>
          </p:cNvSpPr>
          <p:nvPr>
            <p:ph sz="half" idx="2"/>
          </p:nvPr>
        </p:nvSpPr>
        <p:spPr/>
        <p:txBody>
          <a:bodyPr/>
          <a:lstStyle/>
          <a:p>
            <a:pPr marL="36900" indent="0" algn="ctr">
              <a:buNone/>
            </a:pPr>
            <a:r>
              <a:rPr lang="lt-LT" dirty="0"/>
              <a:t>Petras Kalpokas </a:t>
            </a:r>
          </a:p>
          <a:p>
            <a:pPr marL="36900" indent="0" algn="just">
              <a:buNone/>
            </a:pPr>
            <a:r>
              <a:rPr lang="lt-LT" dirty="0"/>
              <a:t>M</a:t>
            </a:r>
            <a:r>
              <a:rPr lang="en-US" dirty="0" err="1"/>
              <a:t>ost</a:t>
            </a:r>
            <a:r>
              <a:rPr lang="en-US" dirty="0"/>
              <a:t> of </a:t>
            </a:r>
            <a:r>
              <a:rPr lang="en-US" dirty="0" err="1"/>
              <a:t>Kalpokas</a:t>
            </a:r>
            <a:r>
              <a:rPr lang="en-US" dirty="0"/>
              <a:t>' works are landscapes and portraits, but he experimented with diverse genres and techniques. Landscapes of </a:t>
            </a:r>
            <a:r>
              <a:rPr lang="en-US" dirty="0" err="1"/>
              <a:t>Kalpokas</a:t>
            </a:r>
            <a:r>
              <a:rPr lang="en-US" dirty="0"/>
              <a:t> are lyric. Some of them are realistic, others have features of impressionism.</a:t>
            </a:r>
            <a:endParaRPr lang="lt-LT" dirty="0"/>
          </a:p>
          <a:p>
            <a:pPr algn="just"/>
            <a:r>
              <a:rPr lang="en-US" dirty="0">
                <a:effectLst/>
              </a:rPr>
              <a:t>The Golden Birch Tree (1907)</a:t>
            </a:r>
          </a:p>
          <a:p>
            <a:pPr algn="just"/>
            <a:r>
              <a:rPr lang="en-US" dirty="0">
                <a:effectLst/>
              </a:rPr>
              <a:t>Rivulet in Spring (1907)</a:t>
            </a:r>
          </a:p>
          <a:p>
            <a:pPr algn="just"/>
            <a:r>
              <a:rPr lang="en-US" dirty="0">
                <a:effectLst/>
              </a:rPr>
              <a:t>Sylvan way (1912)</a:t>
            </a:r>
          </a:p>
          <a:p>
            <a:pPr marL="36900" indent="0">
              <a:buNone/>
            </a:pPr>
            <a:endParaRPr lang="lt-LT" dirty="0"/>
          </a:p>
        </p:txBody>
      </p:sp>
      <p:sp>
        <p:nvSpPr>
          <p:cNvPr id="5" name="Text Placeholder 4">
            <a:extLst>
              <a:ext uri="{FF2B5EF4-FFF2-40B4-BE49-F238E27FC236}">
                <a16:creationId xmlns:a16="http://schemas.microsoft.com/office/drawing/2014/main" id="{F8311533-45C2-4C31-B2C0-2C71A34BAFAD}"/>
              </a:ext>
            </a:extLst>
          </p:cNvPr>
          <p:cNvSpPr>
            <a:spLocks noGrp="1"/>
          </p:cNvSpPr>
          <p:nvPr>
            <p:ph type="body" sz="quarter" idx="3"/>
          </p:nvPr>
        </p:nvSpPr>
        <p:spPr/>
        <p:txBody>
          <a:bodyPr/>
          <a:lstStyle/>
          <a:p>
            <a:r>
              <a:rPr lang="en-US" dirty="0"/>
              <a:t>Present</a:t>
            </a:r>
          </a:p>
        </p:txBody>
      </p:sp>
      <p:sp>
        <p:nvSpPr>
          <p:cNvPr id="6" name="Content Placeholder 5">
            <a:extLst>
              <a:ext uri="{FF2B5EF4-FFF2-40B4-BE49-F238E27FC236}">
                <a16:creationId xmlns:a16="http://schemas.microsoft.com/office/drawing/2014/main" id="{BFDF4BB0-E64C-4D26-8F8D-16D5CCA2EA2F}"/>
              </a:ext>
            </a:extLst>
          </p:cNvPr>
          <p:cNvSpPr>
            <a:spLocks noGrp="1"/>
          </p:cNvSpPr>
          <p:nvPr>
            <p:ph sz="quarter" idx="4"/>
          </p:nvPr>
        </p:nvSpPr>
        <p:spPr/>
        <p:txBody>
          <a:bodyPr/>
          <a:lstStyle/>
          <a:p>
            <a:pPr marL="36900" indent="0" algn="ctr">
              <a:buNone/>
            </a:pPr>
            <a:r>
              <a:rPr lang="en-US" dirty="0" err="1"/>
              <a:t>Stasys</a:t>
            </a:r>
            <a:r>
              <a:rPr lang="en-US" dirty="0"/>
              <a:t> </a:t>
            </a:r>
            <a:r>
              <a:rPr lang="en-US" dirty="0" err="1"/>
              <a:t>Eidrigevičius</a:t>
            </a:r>
            <a:endParaRPr lang="lt-LT" dirty="0"/>
          </a:p>
          <a:p>
            <a:pPr marL="36900" indent="0" algn="just">
              <a:buNone/>
            </a:pPr>
            <a:r>
              <a:rPr lang="en-US" dirty="0"/>
              <a:t>Th</a:t>
            </a:r>
            <a:r>
              <a:rPr lang="lt-LT" dirty="0"/>
              <a:t>e</a:t>
            </a:r>
            <a:r>
              <a:rPr lang="en-US" dirty="0"/>
              <a:t> author has been awarded</a:t>
            </a:r>
            <a:r>
              <a:rPr lang="lt-LT" dirty="0"/>
              <a:t> a lot </a:t>
            </a:r>
            <a:r>
              <a:rPr lang="en-US" dirty="0"/>
              <a:t>of awards for his illustrations and paintings</a:t>
            </a:r>
            <a:r>
              <a:rPr lang="lt-LT" dirty="0"/>
              <a:t>. </a:t>
            </a:r>
            <a:r>
              <a:rPr lang="en-US" dirty="0"/>
              <a:t>The main</a:t>
            </a:r>
            <a:r>
              <a:rPr lang="lt-LT" dirty="0"/>
              <a:t> </a:t>
            </a:r>
            <a:r>
              <a:rPr lang="en-US" dirty="0"/>
              <a:t>motives of creation</a:t>
            </a:r>
            <a:r>
              <a:rPr lang="lt-LT" dirty="0"/>
              <a:t> </a:t>
            </a:r>
            <a:r>
              <a:rPr lang="en-US" dirty="0"/>
              <a:t>- loneliness, alienation, sadness, contemplation.</a:t>
            </a:r>
            <a:r>
              <a:rPr lang="lt-LT" dirty="0"/>
              <a:t> </a:t>
            </a:r>
            <a:r>
              <a:rPr lang="en-US" dirty="0"/>
              <a:t>Mostly he did illustrations for children</a:t>
            </a:r>
            <a:r>
              <a:rPr lang="lt-LT" dirty="0"/>
              <a:t> </a:t>
            </a:r>
            <a:r>
              <a:rPr lang="en-US" dirty="0"/>
              <a:t>books.</a:t>
            </a:r>
          </a:p>
          <a:p>
            <a:pPr algn="just"/>
            <a:r>
              <a:rPr lang="lt-LT" dirty="0"/>
              <a:t>Vytautė Žilinskaitė. Robotas </a:t>
            </a:r>
          </a:p>
          <a:p>
            <a:pPr marL="36900" indent="0" algn="just">
              <a:buNone/>
            </a:pPr>
            <a:r>
              <a:rPr lang="lt-LT" dirty="0"/>
              <a:t>ir peteliškė</a:t>
            </a:r>
          </a:p>
          <a:p>
            <a:pPr algn="just"/>
            <a:endParaRPr lang="en-US" dirty="0"/>
          </a:p>
        </p:txBody>
      </p:sp>
      <p:pic>
        <p:nvPicPr>
          <p:cNvPr id="7" name="Picture 6">
            <a:extLst>
              <a:ext uri="{FF2B5EF4-FFF2-40B4-BE49-F238E27FC236}">
                <a16:creationId xmlns:a16="http://schemas.microsoft.com/office/drawing/2014/main" id="{ED20E638-7F56-446B-9C91-D3F2E726DA1D}"/>
              </a:ext>
            </a:extLst>
          </p:cNvPr>
          <p:cNvPicPr>
            <a:picLocks noChangeAspect="1"/>
          </p:cNvPicPr>
          <p:nvPr/>
        </p:nvPicPr>
        <p:blipFill rotWithShape="1">
          <a:blip r:embed="rId2"/>
          <a:srcRect b="12960"/>
          <a:stretch/>
        </p:blipFill>
        <p:spPr>
          <a:xfrm>
            <a:off x="4546443" y="3978521"/>
            <a:ext cx="1335773" cy="1812680"/>
          </a:xfrm>
          <a:prstGeom prst="rect">
            <a:avLst/>
          </a:prstGeom>
        </p:spPr>
      </p:pic>
      <p:pic>
        <p:nvPicPr>
          <p:cNvPr id="8" name="Picture 7">
            <a:extLst>
              <a:ext uri="{FF2B5EF4-FFF2-40B4-BE49-F238E27FC236}">
                <a16:creationId xmlns:a16="http://schemas.microsoft.com/office/drawing/2014/main" id="{3A9E862B-C640-431F-98DE-671303D1F4A1}"/>
              </a:ext>
            </a:extLst>
          </p:cNvPr>
          <p:cNvPicPr>
            <a:picLocks noChangeAspect="1"/>
          </p:cNvPicPr>
          <p:nvPr/>
        </p:nvPicPr>
        <p:blipFill>
          <a:blip r:embed="rId3"/>
          <a:stretch>
            <a:fillRect/>
          </a:stretch>
        </p:blipFill>
        <p:spPr>
          <a:xfrm>
            <a:off x="9718552" y="3978521"/>
            <a:ext cx="1298989" cy="1812679"/>
          </a:xfrm>
          <a:prstGeom prst="rect">
            <a:avLst/>
          </a:prstGeom>
        </p:spPr>
      </p:pic>
    </p:spTree>
    <p:extLst>
      <p:ext uri="{BB962C8B-B14F-4D97-AF65-F5344CB8AC3E}">
        <p14:creationId xmlns:p14="http://schemas.microsoft.com/office/powerpoint/2010/main" val="3365208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03FC-1A3E-4CB6-AF1D-AF1B9CDACAFF}"/>
              </a:ext>
            </a:extLst>
          </p:cNvPr>
          <p:cNvSpPr>
            <a:spLocks noGrp="1"/>
          </p:cNvSpPr>
          <p:nvPr>
            <p:ph type="title"/>
          </p:nvPr>
        </p:nvSpPr>
        <p:spPr/>
        <p:txBody>
          <a:bodyPr/>
          <a:lstStyle/>
          <a:p>
            <a:r>
              <a:rPr lang="en-US" dirty="0"/>
              <a:t>Well – </a:t>
            </a:r>
            <a:r>
              <a:rPr lang="lt-LT" dirty="0" err="1"/>
              <a:t>known</a:t>
            </a:r>
            <a:r>
              <a:rPr lang="lt-LT" dirty="0"/>
              <a:t> </a:t>
            </a:r>
            <a:r>
              <a:rPr lang="lt-LT" dirty="0" err="1"/>
              <a:t>actors</a:t>
            </a:r>
            <a:endParaRPr lang="en-US" dirty="0"/>
          </a:p>
        </p:txBody>
      </p:sp>
      <p:sp>
        <p:nvSpPr>
          <p:cNvPr id="3" name="Text Placeholder 2">
            <a:extLst>
              <a:ext uri="{FF2B5EF4-FFF2-40B4-BE49-F238E27FC236}">
                <a16:creationId xmlns:a16="http://schemas.microsoft.com/office/drawing/2014/main" id="{025B24D9-18A3-40F7-956E-911520EA57D2}"/>
              </a:ext>
            </a:extLst>
          </p:cNvPr>
          <p:cNvSpPr>
            <a:spLocks noGrp="1"/>
          </p:cNvSpPr>
          <p:nvPr>
            <p:ph type="body" idx="1"/>
          </p:nvPr>
        </p:nvSpPr>
        <p:spPr/>
        <p:txBody>
          <a:bodyPr/>
          <a:lstStyle/>
          <a:p>
            <a:r>
              <a:rPr lang="lt-LT" dirty="0" err="1"/>
              <a:t>Past</a:t>
            </a:r>
            <a:endParaRPr lang="en-US" dirty="0"/>
          </a:p>
        </p:txBody>
      </p:sp>
      <p:sp>
        <p:nvSpPr>
          <p:cNvPr id="4" name="Content Placeholder 3">
            <a:extLst>
              <a:ext uri="{FF2B5EF4-FFF2-40B4-BE49-F238E27FC236}">
                <a16:creationId xmlns:a16="http://schemas.microsoft.com/office/drawing/2014/main" id="{9C087038-236E-42B4-AC06-20915A796468}"/>
              </a:ext>
            </a:extLst>
          </p:cNvPr>
          <p:cNvSpPr>
            <a:spLocks noGrp="1"/>
          </p:cNvSpPr>
          <p:nvPr>
            <p:ph sz="half" idx="2"/>
          </p:nvPr>
        </p:nvSpPr>
        <p:spPr/>
        <p:txBody>
          <a:bodyPr/>
          <a:lstStyle/>
          <a:p>
            <a:pPr marL="36900" indent="0" algn="ctr">
              <a:buNone/>
            </a:pPr>
            <a:r>
              <a:rPr lang="en-US" dirty="0" err="1"/>
              <a:t>Donatas</a:t>
            </a:r>
            <a:r>
              <a:rPr lang="en-US" dirty="0"/>
              <a:t> </a:t>
            </a:r>
            <a:r>
              <a:rPr lang="en-US" dirty="0" err="1"/>
              <a:t>Banionis</a:t>
            </a:r>
            <a:endParaRPr lang="lt-LT" dirty="0"/>
          </a:p>
          <a:p>
            <a:pPr marL="36900" indent="0" algn="just">
              <a:buNone/>
            </a:pPr>
            <a:r>
              <a:rPr lang="en-US" dirty="0" err="1"/>
              <a:t>Banionis</a:t>
            </a:r>
            <a:r>
              <a:rPr lang="en-US" dirty="0"/>
              <a:t> began his career with some films in Lithuanian, but he would later play mainly in Russian language films</a:t>
            </a:r>
            <a:r>
              <a:rPr lang="lt-LT" dirty="0"/>
              <a:t> </a:t>
            </a:r>
            <a:r>
              <a:rPr lang="en-US" dirty="0"/>
              <a:t>although his voice was dubbed by Russian actors.</a:t>
            </a:r>
            <a:r>
              <a:rPr lang="lt-LT" dirty="0"/>
              <a:t> </a:t>
            </a:r>
            <a:r>
              <a:rPr lang="en-US" dirty="0"/>
              <a:t>In 1947, </a:t>
            </a:r>
            <a:r>
              <a:rPr lang="en-US" dirty="0" err="1"/>
              <a:t>Banionis</a:t>
            </a:r>
            <a:r>
              <a:rPr lang="en-US" dirty="0"/>
              <a:t> appeared in the film </a:t>
            </a:r>
            <a:r>
              <a:rPr lang="en-US" dirty="0" err="1"/>
              <a:t>Marytė</a:t>
            </a:r>
            <a:r>
              <a:rPr lang="lt-LT" dirty="0"/>
              <a:t>.</a:t>
            </a:r>
          </a:p>
          <a:p>
            <a:pPr algn="just"/>
            <a:r>
              <a:rPr lang="en-US" dirty="0"/>
              <a:t>Nobody Wanted to Die (1966)</a:t>
            </a:r>
          </a:p>
          <a:p>
            <a:pPr algn="just"/>
            <a:r>
              <a:rPr lang="en-US" dirty="0"/>
              <a:t>Beware of the Car (1966)</a:t>
            </a:r>
          </a:p>
          <a:p>
            <a:pPr algn="just"/>
            <a:r>
              <a:rPr lang="en-US" dirty="0"/>
              <a:t>Dead Season (1968)</a:t>
            </a:r>
          </a:p>
        </p:txBody>
      </p:sp>
      <p:sp>
        <p:nvSpPr>
          <p:cNvPr id="5" name="Text Placeholder 4">
            <a:extLst>
              <a:ext uri="{FF2B5EF4-FFF2-40B4-BE49-F238E27FC236}">
                <a16:creationId xmlns:a16="http://schemas.microsoft.com/office/drawing/2014/main" id="{E0A901B8-560E-4DDE-8973-9DB67F438E79}"/>
              </a:ext>
            </a:extLst>
          </p:cNvPr>
          <p:cNvSpPr>
            <a:spLocks noGrp="1"/>
          </p:cNvSpPr>
          <p:nvPr>
            <p:ph type="body" sz="quarter" idx="3"/>
          </p:nvPr>
        </p:nvSpPr>
        <p:spPr/>
        <p:txBody>
          <a:bodyPr/>
          <a:lstStyle/>
          <a:p>
            <a:r>
              <a:rPr lang="lt-LT" dirty="0" err="1"/>
              <a:t>Present</a:t>
            </a:r>
            <a:endParaRPr lang="en-US" dirty="0"/>
          </a:p>
        </p:txBody>
      </p:sp>
      <p:sp>
        <p:nvSpPr>
          <p:cNvPr id="6" name="Content Placeholder 5">
            <a:extLst>
              <a:ext uri="{FF2B5EF4-FFF2-40B4-BE49-F238E27FC236}">
                <a16:creationId xmlns:a16="http://schemas.microsoft.com/office/drawing/2014/main" id="{86555D87-9BE2-4B9E-B28F-C4080C466FB4}"/>
              </a:ext>
            </a:extLst>
          </p:cNvPr>
          <p:cNvSpPr>
            <a:spLocks noGrp="1"/>
          </p:cNvSpPr>
          <p:nvPr>
            <p:ph sz="quarter" idx="4"/>
          </p:nvPr>
        </p:nvSpPr>
        <p:spPr/>
        <p:txBody>
          <a:bodyPr/>
          <a:lstStyle/>
          <a:p>
            <a:pPr marL="36900" indent="0" algn="ctr">
              <a:buNone/>
            </a:pPr>
            <a:r>
              <a:rPr lang="lt-LT" dirty="0"/>
              <a:t>Jokūbas Bareikis</a:t>
            </a:r>
          </a:p>
          <a:p>
            <a:pPr marL="36900" indent="0" algn="just">
              <a:buNone/>
            </a:pPr>
            <a:r>
              <a:rPr lang="en-US" dirty="0" err="1"/>
              <a:t>Bareikis</a:t>
            </a:r>
            <a:r>
              <a:rPr lang="en-US" dirty="0"/>
              <a:t> started his acting on stage in 2002 ‘‘</a:t>
            </a:r>
            <a:r>
              <a:rPr lang="en-US" dirty="0" err="1"/>
              <a:t>Talentai</a:t>
            </a:r>
            <a:r>
              <a:rPr lang="en-US" dirty="0"/>
              <a:t> </a:t>
            </a:r>
            <a:r>
              <a:rPr lang="en-US" dirty="0" err="1"/>
              <a:t>ir</a:t>
            </a:r>
            <a:r>
              <a:rPr lang="en-US" dirty="0"/>
              <a:t> </a:t>
            </a:r>
            <a:r>
              <a:rPr lang="en-US" dirty="0" err="1"/>
              <a:t>gerbėjai</a:t>
            </a:r>
            <a:r>
              <a:rPr lang="en-US" dirty="0"/>
              <a:t>“. His main</a:t>
            </a:r>
            <a:r>
              <a:rPr lang="lt-LT" dirty="0"/>
              <a:t> </a:t>
            </a:r>
            <a:r>
              <a:rPr lang="en-US" dirty="0"/>
              <a:t>acting is in comedies.</a:t>
            </a:r>
            <a:endParaRPr lang="lt-LT" dirty="0"/>
          </a:p>
          <a:p>
            <a:r>
              <a:rPr lang="en-US" dirty="0" err="1">
                <a:effectLst/>
              </a:rPr>
              <a:t>Nauji</a:t>
            </a:r>
            <a:r>
              <a:rPr lang="en-US" dirty="0">
                <a:effectLst/>
              </a:rPr>
              <a:t> </a:t>
            </a:r>
            <a:r>
              <a:rPr lang="en-US" dirty="0" err="1">
                <a:effectLst/>
              </a:rPr>
              <a:t>Robino</a:t>
            </a:r>
            <a:r>
              <a:rPr lang="en-US" dirty="0">
                <a:effectLst/>
              </a:rPr>
              <a:t> </a:t>
            </a:r>
            <a:r>
              <a:rPr lang="en-US" dirty="0" err="1">
                <a:effectLst/>
              </a:rPr>
              <a:t>Hudo</a:t>
            </a:r>
            <a:r>
              <a:rPr lang="en-US" dirty="0">
                <a:effectLst/>
              </a:rPr>
              <a:t> </a:t>
            </a:r>
            <a:r>
              <a:rPr lang="en-US" dirty="0" err="1">
                <a:effectLst/>
              </a:rPr>
              <a:t>nuotykiai</a:t>
            </a:r>
            <a:endParaRPr lang="lt-LT" dirty="0">
              <a:effectLst/>
            </a:endParaRPr>
          </a:p>
          <a:p>
            <a:r>
              <a:rPr lang="en-US" dirty="0">
                <a:effectLst/>
              </a:rPr>
              <a:t>De Facto</a:t>
            </a:r>
          </a:p>
          <a:p>
            <a:r>
              <a:rPr lang="en-US" dirty="0" err="1">
                <a:effectLst/>
              </a:rPr>
              <a:t>Likimo</a:t>
            </a:r>
            <a:r>
              <a:rPr lang="en-US" dirty="0">
                <a:effectLst/>
              </a:rPr>
              <a:t> </a:t>
            </a:r>
            <a:r>
              <a:rPr lang="en-US" dirty="0" err="1">
                <a:effectLst/>
              </a:rPr>
              <a:t>valsas</a:t>
            </a:r>
            <a:endParaRPr lang="en-US" dirty="0">
              <a:effectLst/>
            </a:endParaRPr>
          </a:p>
          <a:p>
            <a:pPr algn="just"/>
            <a:endParaRPr lang="en-US" dirty="0"/>
          </a:p>
        </p:txBody>
      </p:sp>
      <p:pic>
        <p:nvPicPr>
          <p:cNvPr id="7" name="Picture 6">
            <a:extLst>
              <a:ext uri="{FF2B5EF4-FFF2-40B4-BE49-F238E27FC236}">
                <a16:creationId xmlns:a16="http://schemas.microsoft.com/office/drawing/2014/main" id="{A2940B60-F1D8-4504-B232-7F668A32071F}"/>
              </a:ext>
            </a:extLst>
          </p:cNvPr>
          <p:cNvPicPr>
            <a:picLocks noChangeAspect="1"/>
          </p:cNvPicPr>
          <p:nvPr/>
        </p:nvPicPr>
        <p:blipFill>
          <a:blip r:embed="rId2"/>
          <a:stretch>
            <a:fillRect/>
          </a:stretch>
        </p:blipFill>
        <p:spPr>
          <a:xfrm>
            <a:off x="4496500" y="4043495"/>
            <a:ext cx="1207082" cy="1747706"/>
          </a:xfrm>
          <a:prstGeom prst="rect">
            <a:avLst/>
          </a:prstGeom>
        </p:spPr>
      </p:pic>
      <p:pic>
        <p:nvPicPr>
          <p:cNvPr id="8" name="Picture 7">
            <a:extLst>
              <a:ext uri="{FF2B5EF4-FFF2-40B4-BE49-F238E27FC236}">
                <a16:creationId xmlns:a16="http://schemas.microsoft.com/office/drawing/2014/main" id="{1C475716-4836-48DE-BEFA-60C84E93AA7B}"/>
              </a:ext>
            </a:extLst>
          </p:cNvPr>
          <p:cNvPicPr>
            <a:picLocks noChangeAspect="1"/>
          </p:cNvPicPr>
          <p:nvPr/>
        </p:nvPicPr>
        <p:blipFill>
          <a:blip r:embed="rId3"/>
          <a:stretch>
            <a:fillRect/>
          </a:stretch>
        </p:blipFill>
        <p:spPr>
          <a:xfrm>
            <a:off x="8632271" y="4122194"/>
            <a:ext cx="2509782" cy="1669005"/>
          </a:xfrm>
          <a:prstGeom prst="rect">
            <a:avLst/>
          </a:prstGeom>
        </p:spPr>
      </p:pic>
    </p:spTree>
    <p:extLst>
      <p:ext uri="{BB962C8B-B14F-4D97-AF65-F5344CB8AC3E}">
        <p14:creationId xmlns:p14="http://schemas.microsoft.com/office/powerpoint/2010/main" val="256071754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3EC20-F747-49D7-A7E8-62DC0A2B7A26}"/>
              </a:ext>
            </a:extLst>
          </p:cNvPr>
          <p:cNvSpPr>
            <a:spLocks noGrp="1"/>
          </p:cNvSpPr>
          <p:nvPr>
            <p:ph type="title"/>
          </p:nvPr>
        </p:nvSpPr>
        <p:spPr/>
        <p:txBody>
          <a:bodyPr/>
          <a:lstStyle/>
          <a:p>
            <a:r>
              <a:rPr lang="lt-LT" dirty="0" err="1"/>
              <a:t>Well</a:t>
            </a:r>
            <a:r>
              <a:rPr lang="lt-LT" dirty="0"/>
              <a:t> - </a:t>
            </a:r>
            <a:r>
              <a:rPr lang="lt-LT" dirty="0" err="1"/>
              <a:t>know</a:t>
            </a:r>
            <a:r>
              <a:rPr lang="lt-LT" dirty="0"/>
              <a:t> </a:t>
            </a:r>
            <a:r>
              <a:rPr lang="lt-LT" dirty="0" err="1"/>
              <a:t>musicians</a:t>
            </a:r>
            <a:endParaRPr lang="en-US" dirty="0"/>
          </a:p>
        </p:txBody>
      </p:sp>
      <p:sp>
        <p:nvSpPr>
          <p:cNvPr id="3" name="Text Placeholder 2">
            <a:extLst>
              <a:ext uri="{FF2B5EF4-FFF2-40B4-BE49-F238E27FC236}">
                <a16:creationId xmlns:a16="http://schemas.microsoft.com/office/drawing/2014/main" id="{D6015E63-ADC4-42E9-8B8D-8C97229D38EC}"/>
              </a:ext>
            </a:extLst>
          </p:cNvPr>
          <p:cNvSpPr>
            <a:spLocks noGrp="1"/>
          </p:cNvSpPr>
          <p:nvPr>
            <p:ph type="body" idx="1"/>
          </p:nvPr>
        </p:nvSpPr>
        <p:spPr/>
        <p:txBody>
          <a:bodyPr/>
          <a:lstStyle/>
          <a:p>
            <a:r>
              <a:rPr lang="lt-LT" dirty="0" err="1"/>
              <a:t>Past</a:t>
            </a:r>
            <a:endParaRPr lang="en-US" dirty="0"/>
          </a:p>
        </p:txBody>
      </p:sp>
      <p:sp>
        <p:nvSpPr>
          <p:cNvPr id="4" name="Content Placeholder 3">
            <a:extLst>
              <a:ext uri="{FF2B5EF4-FFF2-40B4-BE49-F238E27FC236}">
                <a16:creationId xmlns:a16="http://schemas.microsoft.com/office/drawing/2014/main" id="{33C67553-1D8E-487B-B897-8DF9514E7A2E}"/>
              </a:ext>
            </a:extLst>
          </p:cNvPr>
          <p:cNvSpPr>
            <a:spLocks noGrp="1"/>
          </p:cNvSpPr>
          <p:nvPr>
            <p:ph sz="half" idx="2"/>
          </p:nvPr>
        </p:nvSpPr>
        <p:spPr/>
        <p:txBody>
          <a:bodyPr>
            <a:normAutofit/>
          </a:bodyPr>
          <a:lstStyle/>
          <a:p>
            <a:pPr marL="36900" indent="0" algn="ctr">
              <a:buNone/>
            </a:pPr>
            <a:r>
              <a:rPr lang="en-US" dirty="0" err="1">
                <a:effectLst/>
              </a:rPr>
              <a:t>Mikalojus</a:t>
            </a:r>
            <a:r>
              <a:rPr lang="en-US" dirty="0">
                <a:effectLst/>
              </a:rPr>
              <a:t> </a:t>
            </a:r>
            <a:r>
              <a:rPr lang="en-US" dirty="0" err="1">
                <a:effectLst/>
              </a:rPr>
              <a:t>Konstantinas</a:t>
            </a:r>
            <a:r>
              <a:rPr lang="en-US" dirty="0">
                <a:effectLst/>
              </a:rPr>
              <a:t> </a:t>
            </a:r>
            <a:r>
              <a:rPr lang="en-US" dirty="0" err="1">
                <a:effectLst/>
              </a:rPr>
              <a:t>Čiurlionis</a:t>
            </a:r>
            <a:endParaRPr lang="lt-LT" dirty="0"/>
          </a:p>
          <a:p>
            <a:pPr marL="36900" indent="0" algn="just">
              <a:buNone/>
            </a:pPr>
            <a:r>
              <a:rPr lang="en-US" dirty="0"/>
              <a:t>The precise number of </a:t>
            </a:r>
            <a:r>
              <a:rPr lang="en-US" dirty="0" err="1"/>
              <a:t>Čiurlionis</a:t>
            </a:r>
            <a:r>
              <a:rPr lang="en-US" dirty="0"/>
              <a:t> musical compositions is not known – a substantial part of his manuscripts did not survive, while others, assumingly, perished in the fire during the war, or were lost.</a:t>
            </a:r>
            <a:endParaRPr lang="lt-LT" dirty="0"/>
          </a:p>
          <a:p>
            <a:r>
              <a:rPr lang="en-US" dirty="0">
                <a:effectLst/>
              </a:rPr>
              <a:t>Nocturne in C sharp minor</a:t>
            </a:r>
          </a:p>
          <a:p>
            <a:r>
              <a:rPr lang="en-US" dirty="0">
                <a:effectLst/>
              </a:rPr>
              <a:t>Prelude in F sharp major</a:t>
            </a:r>
          </a:p>
          <a:p>
            <a:r>
              <a:rPr lang="en-US" dirty="0">
                <a:effectLst/>
              </a:rPr>
              <a:t>Nocturne in F minor</a:t>
            </a:r>
          </a:p>
          <a:p>
            <a:pPr algn="just"/>
            <a:endParaRPr lang="en-US" dirty="0"/>
          </a:p>
        </p:txBody>
      </p:sp>
      <p:sp>
        <p:nvSpPr>
          <p:cNvPr id="5" name="Text Placeholder 4">
            <a:extLst>
              <a:ext uri="{FF2B5EF4-FFF2-40B4-BE49-F238E27FC236}">
                <a16:creationId xmlns:a16="http://schemas.microsoft.com/office/drawing/2014/main" id="{B0D59419-700A-4CD6-88F5-B19AE03597C4}"/>
              </a:ext>
            </a:extLst>
          </p:cNvPr>
          <p:cNvSpPr>
            <a:spLocks noGrp="1"/>
          </p:cNvSpPr>
          <p:nvPr>
            <p:ph type="body" sz="quarter" idx="3"/>
          </p:nvPr>
        </p:nvSpPr>
        <p:spPr/>
        <p:txBody>
          <a:bodyPr/>
          <a:lstStyle/>
          <a:p>
            <a:r>
              <a:rPr lang="lt-LT" dirty="0" err="1"/>
              <a:t>Present</a:t>
            </a:r>
            <a:endParaRPr lang="en-US" dirty="0"/>
          </a:p>
        </p:txBody>
      </p:sp>
      <p:sp>
        <p:nvSpPr>
          <p:cNvPr id="6" name="Content Placeholder 5">
            <a:extLst>
              <a:ext uri="{FF2B5EF4-FFF2-40B4-BE49-F238E27FC236}">
                <a16:creationId xmlns:a16="http://schemas.microsoft.com/office/drawing/2014/main" id="{FA72793C-F8F6-4EB0-BCB4-1C0588A1F382}"/>
              </a:ext>
            </a:extLst>
          </p:cNvPr>
          <p:cNvSpPr>
            <a:spLocks noGrp="1"/>
          </p:cNvSpPr>
          <p:nvPr>
            <p:ph sz="quarter" idx="4"/>
          </p:nvPr>
        </p:nvSpPr>
        <p:spPr/>
        <p:txBody>
          <a:bodyPr>
            <a:normAutofit fontScale="92500" lnSpcReduction="10000"/>
          </a:bodyPr>
          <a:lstStyle/>
          <a:p>
            <a:pPr marL="36900" indent="0" algn="ctr">
              <a:buNone/>
            </a:pPr>
            <a:r>
              <a:rPr lang="en-US" dirty="0">
                <a:effectLst/>
              </a:rPr>
              <a:t>Andrius </a:t>
            </a:r>
            <a:r>
              <a:rPr lang="en-US" dirty="0" err="1">
                <a:effectLst/>
              </a:rPr>
              <a:t>Mamontovas</a:t>
            </a:r>
            <a:endParaRPr lang="en-US" dirty="0">
              <a:effectLst/>
            </a:endParaRPr>
          </a:p>
          <a:p>
            <a:pPr marL="36900" indent="0" algn="just">
              <a:buNone/>
            </a:pPr>
            <a:r>
              <a:rPr lang="en-US" dirty="0">
                <a:effectLst/>
              </a:rPr>
              <a:t>In 1983, Andrius </a:t>
            </a:r>
            <a:r>
              <a:rPr lang="en-US" dirty="0" err="1">
                <a:effectLst/>
              </a:rPr>
              <a:t>Mamontovas</a:t>
            </a:r>
            <a:r>
              <a:rPr lang="en-US" dirty="0">
                <a:effectLst/>
              </a:rPr>
              <a:t> began his musical quest by forming </a:t>
            </a:r>
            <a:r>
              <a:rPr lang="en-US" dirty="0" err="1">
                <a:effectLst/>
              </a:rPr>
              <a:t>Foje</a:t>
            </a:r>
            <a:r>
              <a:rPr lang="en-US" dirty="0">
                <a:effectLst/>
              </a:rPr>
              <a:t>, one of the most popular bands in Lithuania.</a:t>
            </a:r>
            <a:r>
              <a:rPr lang="lt-LT" dirty="0">
                <a:effectLst/>
              </a:rPr>
              <a:t> </a:t>
            </a:r>
            <a:r>
              <a:rPr lang="en-US" dirty="0">
                <a:effectLst/>
              </a:rPr>
              <a:t>After </a:t>
            </a:r>
            <a:r>
              <a:rPr lang="en-US" dirty="0" err="1">
                <a:effectLst/>
              </a:rPr>
              <a:t>Foje</a:t>
            </a:r>
            <a:r>
              <a:rPr lang="en-US" dirty="0">
                <a:effectLst/>
              </a:rPr>
              <a:t> was disbanded, </a:t>
            </a:r>
            <a:r>
              <a:rPr lang="en-US" dirty="0" err="1">
                <a:effectLst/>
              </a:rPr>
              <a:t>Mamontovas</a:t>
            </a:r>
            <a:r>
              <a:rPr lang="en-US" dirty="0">
                <a:effectLst/>
              </a:rPr>
              <a:t> began his solo career and has since been nominated and awarded best solo act in the national music awards. He currently holds 15 Bravo Awards</a:t>
            </a:r>
            <a:r>
              <a:rPr lang="lt-LT" dirty="0">
                <a:effectLst/>
              </a:rPr>
              <a:t> </a:t>
            </a:r>
            <a:r>
              <a:rPr lang="en-US" dirty="0">
                <a:effectLst/>
              </a:rPr>
              <a:t>the Lithuanian equivalent to the Grammy Award</a:t>
            </a:r>
            <a:r>
              <a:rPr lang="lt-LT" dirty="0">
                <a:effectLst/>
              </a:rPr>
              <a:t>.</a:t>
            </a:r>
          </a:p>
          <a:p>
            <a:pPr algn="just"/>
            <a:r>
              <a:rPr lang="en-US" dirty="0" err="1"/>
              <a:t>Tyla</a:t>
            </a:r>
            <a:r>
              <a:rPr lang="en-US" dirty="0"/>
              <a:t> </a:t>
            </a:r>
            <a:endParaRPr lang="lt-LT" dirty="0"/>
          </a:p>
          <a:p>
            <a:pPr algn="just"/>
            <a:r>
              <a:rPr lang="en-US" dirty="0" err="1"/>
              <a:t>Geltona</a:t>
            </a:r>
            <a:r>
              <a:rPr lang="en-US" dirty="0"/>
              <a:t>. </a:t>
            </a:r>
            <a:r>
              <a:rPr lang="en-US" dirty="0" err="1"/>
              <a:t>Žalia</a:t>
            </a:r>
            <a:r>
              <a:rPr lang="en-US" dirty="0"/>
              <a:t>. </a:t>
            </a:r>
            <a:r>
              <a:rPr lang="en-US" dirty="0" err="1"/>
              <a:t>Raudona</a:t>
            </a:r>
            <a:r>
              <a:rPr lang="en-US" dirty="0"/>
              <a:t> </a:t>
            </a:r>
            <a:endParaRPr lang="lt-LT" dirty="0"/>
          </a:p>
          <a:p>
            <a:pPr algn="just"/>
            <a:r>
              <a:rPr lang="en-US" dirty="0" err="1"/>
              <a:t>Elektroninis</a:t>
            </a:r>
            <a:r>
              <a:rPr lang="en-US" dirty="0"/>
              <a:t> </a:t>
            </a:r>
            <a:r>
              <a:rPr lang="en-US" dirty="0" err="1"/>
              <a:t>dievas</a:t>
            </a:r>
            <a:endParaRPr lang="en-US" dirty="0"/>
          </a:p>
        </p:txBody>
      </p:sp>
      <p:pic>
        <p:nvPicPr>
          <p:cNvPr id="7" name="Picture 6">
            <a:extLst>
              <a:ext uri="{FF2B5EF4-FFF2-40B4-BE49-F238E27FC236}">
                <a16:creationId xmlns:a16="http://schemas.microsoft.com/office/drawing/2014/main" id="{1708C8F2-09A6-4069-9CDF-72A452B9AAE4}"/>
              </a:ext>
            </a:extLst>
          </p:cNvPr>
          <p:cNvPicPr>
            <a:picLocks noChangeAspect="1"/>
          </p:cNvPicPr>
          <p:nvPr/>
        </p:nvPicPr>
        <p:blipFill>
          <a:blip r:embed="rId2"/>
          <a:stretch>
            <a:fillRect/>
          </a:stretch>
        </p:blipFill>
        <p:spPr>
          <a:xfrm>
            <a:off x="4367120" y="3988269"/>
            <a:ext cx="1261894" cy="1802932"/>
          </a:xfrm>
          <a:prstGeom prst="rect">
            <a:avLst/>
          </a:prstGeom>
        </p:spPr>
      </p:pic>
      <p:pic>
        <p:nvPicPr>
          <p:cNvPr id="8" name="Picture 7">
            <a:extLst>
              <a:ext uri="{FF2B5EF4-FFF2-40B4-BE49-F238E27FC236}">
                <a16:creationId xmlns:a16="http://schemas.microsoft.com/office/drawing/2014/main" id="{9BA6B4F6-72C8-407B-8BA6-32E4A47AA3F9}"/>
              </a:ext>
            </a:extLst>
          </p:cNvPr>
          <p:cNvPicPr>
            <a:picLocks noChangeAspect="1"/>
          </p:cNvPicPr>
          <p:nvPr/>
        </p:nvPicPr>
        <p:blipFill>
          <a:blip r:embed="rId3"/>
          <a:stretch>
            <a:fillRect/>
          </a:stretch>
        </p:blipFill>
        <p:spPr>
          <a:xfrm>
            <a:off x="9352655" y="4488110"/>
            <a:ext cx="1670629" cy="1303090"/>
          </a:xfrm>
          <a:prstGeom prst="rect">
            <a:avLst/>
          </a:prstGeom>
        </p:spPr>
      </p:pic>
    </p:spTree>
    <p:extLst>
      <p:ext uri="{BB962C8B-B14F-4D97-AF65-F5344CB8AC3E}">
        <p14:creationId xmlns:p14="http://schemas.microsoft.com/office/powerpoint/2010/main" val="373497423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6A588-0EA5-4EC2-B146-57382F352F80}"/>
              </a:ext>
            </a:extLst>
          </p:cNvPr>
          <p:cNvSpPr>
            <a:spLocks noGrp="1"/>
          </p:cNvSpPr>
          <p:nvPr>
            <p:ph type="title"/>
          </p:nvPr>
        </p:nvSpPr>
        <p:spPr/>
        <p:txBody>
          <a:bodyPr/>
          <a:lstStyle/>
          <a:p>
            <a:r>
              <a:rPr lang="en-US" dirty="0"/>
              <a:t>Well</a:t>
            </a:r>
            <a:r>
              <a:rPr lang="lt-LT" dirty="0"/>
              <a:t> - </a:t>
            </a:r>
            <a:r>
              <a:rPr lang="en-US" dirty="0"/>
              <a:t>known</a:t>
            </a:r>
            <a:r>
              <a:rPr lang="lt-LT" dirty="0"/>
              <a:t> </a:t>
            </a:r>
            <a:r>
              <a:rPr lang="en-US" dirty="0"/>
              <a:t>artists</a:t>
            </a:r>
          </a:p>
        </p:txBody>
      </p:sp>
      <p:pic>
        <p:nvPicPr>
          <p:cNvPr id="8" name="Turinio vietos rezervavimo ženklas 7" descr="Paveikslėlis, kuriame yra vyras, asmuo, akiniai, kaklaraištis&#10;&#10;Automatiškai sugeneruotas aprašymas">
            <a:extLst>
              <a:ext uri="{FF2B5EF4-FFF2-40B4-BE49-F238E27FC236}">
                <a16:creationId xmlns:a16="http://schemas.microsoft.com/office/drawing/2014/main" id="{ECAA0E01-4140-4868-B1CF-F696A62D4A31}"/>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492597" y="3690298"/>
            <a:ext cx="1245594" cy="2100903"/>
          </a:xfrm>
        </p:spPr>
      </p:pic>
      <p:sp>
        <p:nvSpPr>
          <p:cNvPr id="3" name="Text Placeholder 2">
            <a:extLst>
              <a:ext uri="{FF2B5EF4-FFF2-40B4-BE49-F238E27FC236}">
                <a16:creationId xmlns:a16="http://schemas.microsoft.com/office/drawing/2014/main" id="{4CD79867-3F97-44B1-A51C-61B37D4D4B3A}"/>
              </a:ext>
            </a:extLst>
          </p:cNvPr>
          <p:cNvSpPr>
            <a:spLocks noGrp="1"/>
          </p:cNvSpPr>
          <p:nvPr>
            <p:ph type="body" idx="1"/>
          </p:nvPr>
        </p:nvSpPr>
        <p:spPr/>
        <p:txBody>
          <a:bodyPr/>
          <a:lstStyle/>
          <a:p>
            <a:r>
              <a:rPr lang="en-US" dirty="0"/>
              <a:t>Past</a:t>
            </a:r>
          </a:p>
        </p:txBody>
      </p:sp>
      <p:sp>
        <p:nvSpPr>
          <p:cNvPr id="4" name="Content Placeholder 3">
            <a:extLst>
              <a:ext uri="{FF2B5EF4-FFF2-40B4-BE49-F238E27FC236}">
                <a16:creationId xmlns:a16="http://schemas.microsoft.com/office/drawing/2014/main" id="{18BA606C-4343-490B-8A86-54AFAFCB2284}"/>
              </a:ext>
            </a:extLst>
          </p:cNvPr>
          <p:cNvSpPr>
            <a:spLocks noGrp="1"/>
          </p:cNvSpPr>
          <p:nvPr>
            <p:ph sz="half" idx="2"/>
          </p:nvPr>
        </p:nvSpPr>
        <p:spPr/>
        <p:txBody>
          <a:bodyPr/>
          <a:lstStyle/>
          <a:p>
            <a:pPr marL="36900" indent="0" algn="ctr">
              <a:buNone/>
            </a:pPr>
            <a:r>
              <a:rPr lang="lt-LT" dirty="0">
                <a:effectLst/>
                <a:latin typeface="Times New Roman" panose="02020603050405020304" pitchFamily="18" charset="0"/>
                <a:cs typeface="Times New Roman" panose="02020603050405020304" pitchFamily="18" charset="0"/>
              </a:rPr>
              <a:t>Juozas Bagdonas</a:t>
            </a:r>
            <a:endParaRPr lang="en-US" dirty="0">
              <a:effectLst/>
              <a:latin typeface="Times New Roman" panose="02020603050405020304" pitchFamily="18" charset="0"/>
              <a:cs typeface="Times New Roman" panose="02020603050405020304" pitchFamily="18" charset="0"/>
            </a:endParaRPr>
          </a:p>
          <a:p>
            <a:pPr marL="36900" indent="0" algn="just">
              <a:buNone/>
            </a:pPr>
            <a:r>
              <a:rPr lang="en-US" dirty="0">
                <a:effectLst/>
              </a:rPr>
              <a:t>He was a Lithuanian painter and founder of the Samogitian Museum of Art. He had exhibited his art in a lot of different </a:t>
            </a:r>
            <a:r>
              <a:rPr lang="en-US" dirty="0" err="1">
                <a:effectLst/>
              </a:rPr>
              <a:t>countr</a:t>
            </a:r>
            <a:r>
              <a:rPr lang="lt-LT" dirty="0" err="1">
                <a:effectLst/>
              </a:rPr>
              <a:t>ie</a:t>
            </a:r>
            <a:r>
              <a:rPr lang="en-US" dirty="0">
                <a:effectLst/>
              </a:rPr>
              <a:t>s and almost all </a:t>
            </a:r>
            <a:r>
              <a:rPr lang="lt-LT" dirty="0">
                <a:effectLst/>
              </a:rPr>
              <a:t>L</a:t>
            </a:r>
            <a:r>
              <a:rPr lang="en-US" dirty="0" err="1">
                <a:effectLst/>
              </a:rPr>
              <a:t>ithuanian</a:t>
            </a:r>
            <a:r>
              <a:rPr lang="en-US" dirty="0">
                <a:effectLst/>
              </a:rPr>
              <a:t> cities</a:t>
            </a:r>
            <a:r>
              <a:rPr lang="en-US" sz="1600" dirty="0">
                <a:effectLst/>
              </a:rPr>
              <a:t>.</a:t>
            </a:r>
            <a:endParaRPr lang="lt-LT" sz="1600" dirty="0">
              <a:effectLst/>
            </a:endParaRPr>
          </a:p>
          <a:p>
            <a:pPr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"Returning from the Sea</a:t>
            </a:r>
            <a:r>
              <a:rPr lang="lt-LT" sz="2000" dirty="0">
                <a:latin typeface="Times New Roman" panose="02020603050405020304" pitchFamily="18" charset="0"/>
                <a:cs typeface="Times New Roman" panose="02020603050405020304" pitchFamily="18" charset="0"/>
              </a:rPr>
              <a:t>‘‘</a:t>
            </a:r>
          </a:p>
          <a:p>
            <a:pPr marL="36900" indent="0" algn="just">
              <a:buNone/>
            </a:pPr>
            <a:endParaRPr lang="en-US" dirty="0">
              <a:latin typeface="Times New Roman" panose="02020603050405020304" pitchFamily="18" charset="0"/>
              <a:cs typeface="Times New Roman" panose="02020603050405020304" pitchFamily="18" charset="0"/>
            </a:endParaRPr>
          </a:p>
        </p:txBody>
      </p:sp>
      <p:sp>
        <p:nvSpPr>
          <p:cNvPr id="5" name="Text Placeholder 4">
            <a:extLst>
              <a:ext uri="{FF2B5EF4-FFF2-40B4-BE49-F238E27FC236}">
                <a16:creationId xmlns:a16="http://schemas.microsoft.com/office/drawing/2014/main" id="{363AD055-5231-410D-A92B-37FF0CE9E4A3}"/>
              </a:ext>
            </a:extLst>
          </p:cNvPr>
          <p:cNvSpPr>
            <a:spLocks noGrp="1"/>
          </p:cNvSpPr>
          <p:nvPr>
            <p:ph type="body" sz="quarter" idx="3"/>
          </p:nvPr>
        </p:nvSpPr>
        <p:spPr/>
        <p:txBody>
          <a:bodyPr/>
          <a:lstStyle/>
          <a:p>
            <a:r>
              <a:rPr lang="en-US" dirty="0"/>
              <a:t>Present</a:t>
            </a:r>
          </a:p>
        </p:txBody>
      </p:sp>
      <p:sp>
        <p:nvSpPr>
          <p:cNvPr id="9" name="TextBox 8">
            <a:extLst>
              <a:ext uri="{FF2B5EF4-FFF2-40B4-BE49-F238E27FC236}">
                <a16:creationId xmlns:a16="http://schemas.microsoft.com/office/drawing/2014/main" id="{C30D1669-8334-4A74-9401-09DFA431D05F}"/>
              </a:ext>
            </a:extLst>
          </p:cNvPr>
          <p:cNvSpPr txBox="1"/>
          <p:nvPr/>
        </p:nvSpPr>
        <p:spPr>
          <a:xfrm>
            <a:off x="6294967" y="2380137"/>
            <a:ext cx="4757346" cy="2369880"/>
          </a:xfrm>
          <a:prstGeom prst="rect">
            <a:avLst/>
          </a:prstGeom>
          <a:noFill/>
        </p:spPr>
        <p:txBody>
          <a:bodyPr wrap="square" rtlCol="0">
            <a:spAutoFit/>
          </a:bodyPr>
          <a:lstStyle/>
          <a:p>
            <a:pPr algn="ctr"/>
            <a:r>
              <a:rPr lang="lt-LT" dirty="0">
                <a:solidFill>
                  <a:schemeClr val="tx2">
                    <a:lumMod val="90000"/>
                  </a:schemeClr>
                </a:solidFill>
                <a:latin typeface="Times New Roman" panose="02020603050405020304" pitchFamily="18" charset="0"/>
                <a:cs typeface="Times New Roman" panose="02020603050405020304" pitchFamily="18" charset="0"/>
              </a:rPr>
              <a:t>Michalina Adomavičienė-</a:t>
            </a:r>
            <a:r>
              <a:rPr lang="lt-LT" dirty="0" err="1">
                <a:solidFill>
                  <a:schemeClr val="tx2">
                    <a:lumMod val="90000"/>
                  </a:schemeClr>
                </a:solidFill>
                <a:latin typeface="Times New Roman" panose="02020603050405020304" pitchFamily="18" charset="0"/>
                <a:cs typeface="Times New Roman" panose="02020603050405020304" pitchFamily="18" charset="0"/>
              </a:rPr>
              <a:t>Sorakaitė</a:t>
            </a:r>
            <a:endParaRPr lang="lt-LT" dirty="0">
              <a:solidFill>
                <a:schemeClr val="tx2">
                  <a:lumMod val="90000"/>
                </a:schemeClr>
              </a:solidFill>
              <a:latin typeface="Times New Roman" panose="02020603050405020304" pitchFamily="18" charset="0"/>
              <a:cs typeface="Times New Roman" panose="02020603050405020304" pitchFamily="18" charset="0"/>
            </a:endParaRPr>
          </a:p>
          <a:p>
            <a:pPr algn="just"/>
            <a:endParaRPr lang="lt-LT" dirty="0">
              <a:solidFill>
                <a:schemeClr val="tx2">
                  <a:lumMod val="90000"/>
                </a:schemeClr>
              </a:solidFill>
              <a:latin typeface="Times New Roman" panose="02020603050405020304" pitchFamily="18" charset="0"/>
              <a:cs typeface="Times New Roman" panose="02020603050405020304" pitchFamily="18" charset="0"/>
            </a:endParaRPr>
          </a:p>
          <a:p>
            <a:pPr algn="just"/>
            <a:r>
              <a:rPr lang="lt-LT" dirty="0" err="1">
                <a:solidFill>
                  <a:schemeClr val="tx2">
                    <a:lumMod val="90000"/>
                  </a:schemeClr>
                </a:solidFill>
                <a:cs typeface="Times New Roman" panose="02020603050405020304" pitchFamily="18" charset="0"/>
              </a:rPr>
              <a:t>She</a:t>
            </a:r>
            <a:r>
              <a:rPr lang="lt-LT" dirty="0">
                <a:solidFill>
                  <a:schemeClr val="tx2">
                    <a:lumMod val="90000"/>
                  </a:schemeClr>
                </a:solidFill>
                <a:cs typeface="Times New Roman" panose="02020603050405020304" pitchFamily="18" charset="0"/>
              </a:rPr>
              <a:t> l</a:t>
            </a:r>
            <a:r>
              <a:rPr lang="en-US" dirty="0" err="1">
                <a:solidFill>
                  <a:schemeClr val="tx2">
                    <a:lumMod val="90000"/>
                  </a:schemeClr>
                </a:solidFill>
                <a:cs typeface="Times New Roman" panose="02020603050405020304" pitchFamily="18" charset="0"/>
              </a:rPr>
              <a:t>ithuanian</a:t>
            </a:r>
            <a:r>
              <a:rPr lang="en-US" dirty="0">
                <a:solidFill>
                  <a:schemeClr val="tx2">
                    <a:lumMod val="90000"/>
                  </a:schemeClr>
                </a:solidFill>
                <a:cs typeface="Times New Roman" panose="02020603050405020304" pitchFamily="18" charset="0"/>
              </a:rPr>
              <a:t> artist, art critic</a:t>
            </a:r>
            <a:r>
              <a:rPr lang="lt-LT" dirty="0">
                <a:solidFill>
                  <a:schemeClr val="tx2">
                    <a:lumMod val="90000"/>
                  </a:schemeClr>
                </a:solidFill>
                <a:cs typeface="Times New Roman" panose="02020603050405020304" pitchFamily="18" charset="0"/>
              </a:rPr>
              <a:t>.</a:t>
            </a:r>
            <a:r>
              <a:rPr lang="en-US" dirty="0">
                <a:solidFill>
                  <a:schemeClr val="tx2">
                    <a:lumMod val="90000"/>
                  </a:schemeClr>
                </a:solidFill>
                <a:cs typeface="Times New Roman" panose="02020603050405020304" pitchFamily="18" charset="0"/>
              </a:rPr>
              <a:t> She participates in watercolor exhibitions in Lithuania and abroad. Since 1993 held eight solo exhibitions.</a:t>
            </a:r>
            <a:endParaRPr lang="lt-LT" dirty="0">
              <a:solidFill>
                <a:schemeClr val="tx2">
                  <a:lumMod val="90000"/>
                </a:schemeClr>
              </a:solidFill>
              <a:cs typeface="Times New Roman" panose="02020603050405020304" pitchFamily="18" charset="0"/>
            </a:endParaRPr>
          </a:p>
          <a:p>
            <a:pPr algn="just"/>
            <a:endParaRPr lang="lt-LT" dirty="0">
              <a:solidFill>
                <a:schemeClr val="tx2">
                  <a:lumMod val="90000"/>
                </a:schemeClr>
              </a:solidFill>
              <a:latin typeface="Times New Roman" panose="02020603050405020304" pitchFamily="18" charset="0"/>
              <a:cs typeface="Times New Roman" panose="02020603050405020304" pitchFamily="18" charset="0"/>
            </a:endParaRPr>
          </a:p>
          <a:p>
            <a:pPr marL="285750" indent="-285750" algn="just">
              <a:buClr>
                <a:schemeClr val="tx1"/>
              </a:buClr>
              <a:buFont typeface="Arial" panose="020B0604020202020204" pitchFamily="34" charset="0"/>
              <a:buChar char="•"/>
            </a:pPr>
            <a:r>
              <a:rPr lang="en-US" sz="2000" dirty="0">
                <a:solidFill>
                  <a:schemeClr val="tx2">
                    <a:lumMod val="90000"/>
                  </a:schemeClr>
                </a:solidFill>
                <a:latin typeface="Times New Roman" panose="02020603050405020304" pitchFamily="18" charset="0"/>
                <a:cs typeface="Times New Roman" panose="02020603050405020304" pitchFamily="18" charset="0"/>
              </a:rPr>
              <a:t>"Sunflower</a:t>
            </a:r>
            <a:r>
              <a:rPr lang="lt-LT" sz="2000" dirty="0">
                <a:solidFill>
                  <a:schemeClr val="tx2">
                    <a:lumMod val="90000"/>
                  </a:schemeClr>
                </a:solidFill>
                <a:latin typeface="Times New Roman" panose="02020603050405020304" pitchFamily="18" charset="0"/>
                <a:cs typeface="Times New Roman" panose="02020603050405020304" pitchFamily="18" charset="0"/>
              </a:rPr>
              <a:t>s‘‘</a:t>
            </a:r>
          </a:p>
          <a:p>
            <a:pPr marL="342900" indent="-342900" algn="just">
              <a:buClr>
                <a:schemeClr val="tx1"/>
              </a:buClr>
              <a:buFont typeface="Arial" panose="020B0604020202020204" pitchFamily="34" charset="0"/>
              <a:buChar char="•"/>
            </a:pPr>
            <a:r>
              <a:rPr lang="lt-LT" sz="2000" dirty="0">
                <a:solidFill>
                  <a:schemeClr val="tx2">
                    <a:lumMod val="90000"/>
                  </a:schemeClr>
                </a:solidFill>
                <a:latin typeface="Times New Roman" panose="02020603050405020304" pitchFamily="18" charset="0"/>
                <a:cs typeface="Times New Roman" panose="02020603050405020304" pitchFamily="18" charset="0"/>
              </a:rPr>
              <a:t>‘‘</a:t>
            </a:r>
            <a:r>
              <a:rPr lang="en-US" sz="2000" dirty="0">
                <a:solidFill>
                  <a:schemeClr val="tx2">
                    <a:lumMod val="90000"/>
                  </a:schemeClr>
                </a:solidFill>
                <a:latin typeface="Times New Roman" panose="02020603050405020304" pitchFamily="18" charset="0"/>
                <a:cs typeface="Times New Roman" panose="02020603050405020304" pitchFamily="18" charset="0"/>
              </a:rPr>
              <a:t>Winter</a:t>
            </a:r>
            <a:r>
              <a:rPr lang="lt-LT" sz="2000" dirty="0">
                <a:solidFill>
                  <a:schemeClr val="tx2">
                    <a:lumMod val="90000"/>
                  </a:schemeClr>
                </a:solidFill>
                <a:latin typeface="Times New Roman" panose="02020603050405020304" pitchFamily="18" charset="0"/>
                <a:cs typeface="Times New Roman" panose="02020603050405020304" pitchFamily="18" charset="0"/>
              </a:rPr>
              <a:t>‘‘</a:t>
            </a:r>
            <a:endParaRPr lang="en-US" sz="2000" dirty="0">
              <a:solidFill>
                <a:schemeClr val="tx2">
                  <a:lumMod val="9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092782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6A588-0EA5-4EC2-B146-57382F352F80}"/>
              </a:ext>
            </a:extLst>
          </p:cNvPr>
          <p:cNvSpPr>
            <a:spLocks noGrp="1"/>
          </p:cNvSpPr>
          <p:nvPr>
            <p:ph type="title"/>
          </p:nvPr>
        </p:nvSpPr>
        <p:spPr/>
        <p:txBody>
          <a:bodyPr/>
          <a:lstStyle/>
          <a:p>
            <a:r>
              <a:rPr lang="en-US" dirty="0"/>
              <a:t>Well – </a:t>
            </a:r>
            <a:r>
              <a:rPr lang="lt-LT" dirty="0" err="1"/>
              <a:t>known</a:t>
            </a:r>
            <a:r>
              <a:rPr lang="lt-LT" dirty="0"/>
              <a:t> </a:t>
            </a:r>
            <a:r>
              <a:rPr lang="lt-LT" dirty="0" err="1"/>
              <a:t>actors</a:t>
            </a:r>
            <a:endParaRPr lang="en-US" dirty="0"/>
          </a:p>
        </p:txBody>
      </p:sp>
      <p:sp>
        <p:nvSpPr>
          <p:cNvPr id="3" name="Text Placeholder 2">
            <a:extLst>
              <a:ext uri="{FF2B5EF4-FFF2-40B4-BE49-F238E27FC236}">
                <a16:creationId xmlns:a16="http://schemas.microsoft.com/office/drawing/2014/main" id="{4CD79867-3F97-44B1-A51C-61B37D4D4B3A}"/>
              </a:ext>
            </a:extLst>
          </p:cNvPr>
          <p:cNvSpPr>
            <a:spLocks noGrp="1"/>
          </p:cNvSpPr>
          <p:nvPr>
            <p:ph type="body" idx="1"/>
          </p:nvPr>
        </p:nvSpPr>
        <p:spPr/>
        <p:txBody>
          <a:bodyPr/>
          <a:lstStyle/>
          <a:p>
            <a:r>
              <a:rPr lang="lt-LT" dirty="0" err="1"/>
              <a:t>Past</a:t>
            </a:r>
            <a:endParaRPr lang="en-US" dirty="0"/>
          </a:p>
        </p:txBody>
      </p:sp>
      <p:sp>
        <p:nvSpPr>
          <p:cNvPr id="4" name="Content Placeholder 3">
            <a:extLst>
              <a:ext uri="{FF2B5EF4-FFF2-40B4-BE49-F238E27FC236}">
                <a16:creationId xmlns:a16="http://schemas.microsoft.com/office/drawing/2014/main" id="{18BA606C-4343-490B-8A86-54AFAFCB2284}"/>
              </a:ext>
            </a:extLst>
          </p:cNvPr>
          <p:cNvSpPr>
            <a:spLocks noGrp="1"/>
          </p:cNvSpPr>
          <p:nvPr>
            <p:ph sz="half" idx="2"/>
          </p:nvPr>
        </p:nvSpPr>
        <p:spPr/>
        <p:txBody>
          <a:bodyPr/>
          <a:lstStyle/>
          <a:p>
            <a:pPr marL="36900" indent="0" algn="ctr">
              <a:buNone/>
            </a:pPr>
            <a:r>
              <a:rPr lang="en-US" dirty="0"/>
              <a:t>Jonas </a:t>
            </a:r>
            <a:r>
              <a:rPr lang="en-US" dirty="0" err="1"/>
              <a:t>Alekna</a:t>
            </a:r>
            <a:endParaRPr lang="lt-LT" dirty="0"/>
          </a:p>
          <a:p>
            <a:pPr marL="36900" indent="0" algn="just">
              <a:buNone/>
            </a:pPr>
            <a:r>
              <a:rPr lang="en-US" dirty="0"/>
              <a:t> Lithuanian theater actor, director, artist. He studied ceramics at Kaunas Craft School and attended </a:t>
            </a:r>
            <a:r>
              <a:rPr lang="lt-LT" dirty="0" err="1"/>
              <a:t>an</a:t>
            </a:r>
            <a:r>
              <a:rPr lang="en-US" dirty="0"/>
              <a:t> acting studio at the Kaunas Labor Chamber</a:t>
            </a:r>
            <a:r>
              <a:rPr lang="lt-LT" dirty="0"/>
              <a:t>. </a:t>
            </a:r>
          </a:p>
          <a:p>
            <a:pPr algn="just"/>
            <a:r>
              <a:rPr lang="en-US" dirty="0"/>
              <a:t>E. </a:t>
            </a:r>
            <a:r>
              <a:rPr lang="en-US" dirty="0" err="1"/>
              <a:t>Borisova</a:t>
            </a:r>
            <a:r>
              <a:rPr lang="en-US" dirty="0"/>
              <a:t>. </a:t>
            </a:r>
            <a:r>
              <a:rPr lang="lt-LT" dirty="0"/>
              <a:t>‘‘</a:t>
            </a:r>
            <a:r>
              <a:rPr lang="en-US" dirty="0"/>
              <a:t>Secret of the black Lake</a:t>
            </a:r>
            <a:r>
              <a:rPr lang="lt-LT" dirty="0"/>
              <a:t>‘‘</a:t>
            </a:r>
          </a:p>
          <a:p>
            <a:pPr algn="just"/>
            <a:r>
              <a:rPr lang="en-US" dirty="0"/>
              <a:t>S</a:t>
            </a:r>
            <a:r>
              <a:rPr lang="lt-LT" dirty="0" err="1"/>
              <a:t>teponas</a:t>
            </a:r>
            <a:r>
              <a:rPr lang="en-US" dirty="0"/>
              <a:t> </a:t>
            </a:r>
            <a:r>
              <a:rPr lang="en-US" dirty="0" err="1"/>
              <a:t>Kosmauskas</a:t>
            </a:r>
            <a:r>
              <a:rPr lang="en-US" dirty="0"/>
              <a:t>. </a:t>
            </a:r>
            <a:r>
              <a:rPr lang="lt-LT" dirty="0"/>
              <a:t>‘‘</a:t>
            </a:r>
            <a:r>
              <a:rPr lang="en-US" dirty="0"/>
              <a:t>Who am I to blame?</a:t>
            </a:r>
            <a:r>
              <a:rPr lang="lt-LT" dirty="0"/>
              <a:t>‘‘</a:t>
            </a:r>
            <a:endParaRPr lang="en-US" dirty="0"/>
          </a:p>
        </p:txBody>
      </p:sp>
      <p:sp>
        <p:nvSpPr>
          <p:cNvPr id="5" name="Text Placeholder 4">
            <a:extLst>
              <a:ext uri="{FF2B5EF4-FFF2-40B4-BE49-F238E27FC236}">
                <a16:creationId xmlns:a16="http://schemas.microsoft.com/office/drawing/2014/main" id="{363AD055-5231-410D-A92B-37FF0CE9E4A3}"/>
              </a:ext>
            </a:extLst>
          </p:cNvPr>
          <p:cNvSpPr>
            <a:spLocks noGrp="1"/>
          </p:cNvSpPr>
          <p:nvPr>
            <p:ph type="body" sz="quarter" idx="3"/>
          </p:nvPr>
        </p:nvSpPr>
        <p:spPr/>
        <p:txBody>
          <a:bodyPr/>
          <a:lstStyle/>
          <a:p>
            <a:r>
              <a:rPr lang="lt-LT" dirty="0" err="1"/>
              <a:t>Present</a:t>
            </a:r>
            <a:endParaRPr lang="en-US" dirty="0"/>
          </a:p>
        </p:txBody>
      </p:sp>
      <p:sp>
        <p:nvSpPr>
          <p:cNvPr id="6" name="Content Placeholder 5">
            <a:extLst>
              <a:ext uri="{FF2B5EF4-FFF2-40B4-BE49-F238E27FC236}">
                <a16:creationId xmlns:a16="http://schemas.microsoft.com/office/drawing/2014/main" id="{3A6D6C8D-991A-44ED-B31B-358DB056D950}"/>
              </a:ext>
            </a:extLst>
          </p:cNvPr>
          <p:cNvSpPr>
            <a:spLocks noGrp="1"/>
          </p:cNvSpPr>
          <p:nvPr>
            <p:ph sz="quarter" idx="4"/>
          </p:nvPr>
        </p:nvSpPr>
        <p:spPr/>
        <p:txBody>
          <a:bodyPr/>
          <a:lstStyle/>
          <a:p>
            <a:pPr marL="36900" indent="0" algn="ctr">
              <a:buNone/>
            </a:pPr>
            <a:r>
              <a:rPr lang="lt-LT" dirty="0">
                <a:effectLst/>
              </a:rPr>
              <a:t>Ramūnas Abukevičius</a:t>
            </a:r>
          </a:p>
          <a:p>
            <a:pPr marL="36900" indent="0">
              <a:buNone/>
            </a:pPr>
            <a:r>
              <a:rPr lang="en-US" dirty="0"/>
              <a:t>Lithuanian theater actor, director.</a:t>
            </a:r>
            <a:r>
              <a:rPr lang="lt-LT" dirty="0"/>
              <a:t> </a:t>
            </a:r>
            <a:r>
              <a:rPr lang="en-US" dirty="0"/>
              <a:t>Attended the drama studio of director </a:t>
            </a:r>
            <a:r>
              <a:rPr lang="en-US" dirty="0" err="1"/>
              <a:t>Juozas</a:t>
            </a:r>
            <a:r>
              <a:rPr lang="en-US" dirty="0"/>
              <a:t> </a:t>
            </a:r>
            <a:r>
              <a:rPr lang="en-US" dirty="0" err="1"/>
              <a:t>Miltinis</a:t>
            </a:r>
            <a:r>
              <a:rPr lang="en-US" dirty="0"/>
              <a:t> at </a:t>
            </a:r>
            <a:r>
              <a:rPr lang="en-US" dirty="0" err="1"/>
              <a:t>Panevėžys</a:t>
            </a:r>
            <a:r>
              <a:rPr lang="en-US" dirty="0"/>
              <a:t> Drama Theater, graduated from the Lithuanian Conservatoire, defended his Master's degree in Theater at </a:t>
            </a:r>
            <a:r>
              <a:rPr lang="en-US" dirty="0" err="1"/>
              <a:t>Klaipėda</a:t>
            </a:r>
            <a:r>
              <a:rPr lang="en-US" dirty="0"/>
              <a:t> University</a:t>
            </a:r>
            <a:endParaRPr lang="lt-LT" dirty="0"/>
          </a:p>
          <a:p>
            <a:r>
              <a:rPr lang="en-US" dirty="0" err="1"/>
              <a:t>Tenesis</a:t>
            </a:r>
            <a:r>
              <a:rPr lang="en-US" dirty="0"/>
              <a:t> </a:t>
            </a:r>
            <a:r>
              <a:rPr lang="en-US" dirty="0" err="1"/>
              <a:t>Viljamsas</a:t>
            </a:r>
            <a:r>
              <a:rPr lang="lt-LT" dirty="0"/>
              <a:t>, ‘‘</a:t>
            </a:r>
            <a:r>
              <a:rPr lang="lt-LT" dirty="0" err="1"/>
              <a:t>Summer</a:t>
            </a:r>
            <a:r>
              <a:rPr lang="lt-LT" dirty="0"/>
              <a:t> </a:t>
            </a:r>
            <a:r>
              <a:rPr lang="lt-LT" dirty="0" err="1"/>
              <a:t>and</a:t>
            </a:r>
            <a:r>
              <a:rPr lang="lt-LT" dirty="0"/>
              <a:t> </a:t>
            </a:r>
            <a:r>
              <a:rPr lang="lt-LT" dirty="0" err="1"/>
              <a:t>Smoke</a:t>
            </a:r>
            <a:r>
              <a:rPr lang="lt-LT" dirty="0"/>
              <a:t>‘‘.</a:t>
            </a:r>
          </a:p>
          <a:p>
            <a:r>
              <a:rPr lang="en-US" dirty="0"/>
              <a:t>E. Schwa</a:t>
            </a:r>
            <a:r>
              <a:rPr lang="lt-LT" dirty="0" err="1"/>
              <a:t>rcas</a:t>
            </a:r>
            <a:r>
              <a:rPr lang="en-US" dirty="0"/>
              <a:t>. "Snow Queen</a:t>
            </a:r>
            <a:r>
              <a:rPr lang="lt-LT" dirty="0"/>
              <a:t>‘‘.</a:t>
            </a:r>
            <a:endParaRPr lang="en-US" dirty="0"/>
          </a:p>
        </p:txBody>
      </p:sp>
    </p:spTree>
    <p:extLst>
      <p:ext uri="{BB962C8B-B14F-4D97-AF65-F5344CB8AC3E}">
        <p14:creationId xmlns:p14="http://schemas.microsoft.com/office/powerpoint/2010/main" val="365488156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6A588-0EA5-4EC2-B146-57382F352F80}"/>
              </a:ext>
            </a:extLst>
          </p:cNvPr>
          <p:cNvSpPr>
            <a:spLocks noGrp="1"/>
          </p:cNvSpPr>
          <p:nvPr>
            <p:ph type="title"/>
          </p:nvPr>
        </p:nvSpPr>
        <p:spPr/>
        <p:txBody>
          <a:bodyPr/>
          <a:lstStyle/>
          <a:p>
            <a:r>
              <a:rPr lang="en-US" dirty="0"/>
              <a:t>Well – </a:t>
            </a:r>
            <a:r>
              <a:rPr lang="lt-LT" dirty="0" err="1"/>
              <a:t>known</a:t>
            </a:r>
            <a:r>
              <a:rPr lang="lt-LT" dirty="0"/>
              <a:t> </a:t>
            </a:r>
            <a:r>
              <a:rPr lang="lt-LT" dirty="0" err="1" smtClean="0"/>
              <a:t>musicians</a:t>
            </a:r>
            <a:endParaRPr lang="en-US" dirty="0"/>
          </a:p>
        </p:txBody>
      </p:sp>
      <p:sp>
        <p:nvSpPr>
          <p:cNvPr id="3" name="Text Placeholder 2">
            <a:extLst>
              <a:ext uri="{FF2B5EF4-FFF2-40B4-BE49-F238E27FC236}">
                <a16:creationId xmlns:a16="http://schemas.microsoft.com/office/drawing/2014/main" id="{4CD79867-3F97-44B1-A51C-61B37D4D4B3A}"/>
              </a:ext>
            </a:extLst>
          </p:cNvPr>
          <p:cNvSpPr>
            <a:spLocks noGrp="1"/>
          </p:cNvSpPr>
          <p:nvPr>
            <p:ph type="body" idx="1"/>
          </p:nvPr>
        </p:nvSpPr>
        <p:spPr/>
        <p:txBody>
          <a:bodyPr/>
          <a:lstStyle/>
          <a:p>
            <a:r>
              <a:rPr lang="lt-LT" dirty="0" err="1"/>
              <a:t>Past</a:t>
            </a:r>
            <a:endParaRPr lang="en-US" dirty="0"/>
          </a:p>
        </p:txBody>
      </p:sp>
      <p:sp>
        <p:nvSpPr>
          <p:cNvPr id="4" name="Content Placeholder 3">
            <a:extLst>
              <a:ext uri="{FF2B5EF4-FFF2-40B4-BE49-F238E27FC236}">
                <a16:creationId xmlns:a16="http://schemas.microsoft.com/office/drawing/2014/main" id="{18BA606C-4343-490B-8A86-54AFAFCB2284}"/>
              </a:ext>
            </a:extLst>
          </p:cNvPr>
          <p:cNvSpPr>
            <a:spLocks noGrp="1"/>
          </p:cNvSpPr>
          <p:nvPr>
            <p:ph sz="half" idx="2"/>
          </p:nvPr>
        </p:nvSpPr>
        <p:spPr/>
        <p:txBody>
          <a:bodyPr/>
          <a:lstStyle/>
          <a:p>
            <a:pPr marL="36900" indent="0" algn="ctr">
              <a:buNone/>
            </a:pPr>
            <a:r>
              <a:rPr lang="lt-LT" dirty="0"/>
              <a:t>Vincas Kudirka</a:t>
            </a:r>
          </a:p>
          <a:p>
            <a:pPr marL="36900" indent="0" algn="just">
              <a:buNone/>
            </a:pPr>
            <a:r>
              <a:rPr lang="en-US" dirty="0"/>
              <a:t>He was a Lithuanian poet and physician, author of both the Lithuanian national anthem, as well as music and lyrics. In Lithuania, he is considered a national hero.</a:t>
            </a:r>
            <a:endParaRPr lang="lt-LT" dirty="0"/>
          </a:p>
          <a:p>
            <a:pPr algn="just"/>
            <a:r>
              <a:rPr lang="en-US" dirty="0"/>
              <a:t>The</a:t>
            </a:r>
            <a:r>
              <a:rPr lang="lt-LT" dirty="0"/>
              <a:t> </a:t>
            </a:r>
            <a:r>
              <a:rPr lang="en-US" dirty="0"/>
              <a:t>national </a:t>
            </a:r>
            <a:r>
              <a:rPr lang="lt-LT" dirty="0"/>
              <a:t>L</a:t>
            </a:r>
            <a:r>
              <a:rPr lang="en-US" dirty="0" err="1"/>
              <a:t>ithuanian</a:t>
            </a:r>
            <a:endParaRPr lang="lt-LT" dirty="0"/>
          </a:p>
          <a:p>
            <a:pPr marL="36900" indent="0" algn="just">
              <a:buNone/>
            </a:pPr>
            <a:r>
              <a:rPr lang="en-US" dirty="0"/>
              <a:t>anthem</a:t>
            </a:r>
            <a:endParaRPr lang="lt-LT" dirty="0"/>
          </a:p>
          <a:p>
            <a:pPr algn="just"/>
            <a:endParaRPr lang="en-US" dirty="0"/>
          </a:p>
        </p:txBody>
      </p:sp>
      <p:sp>
        <p:nvSpPr>
          <p:cNvPr id="5" name="Text Placeholder 4">
            <a:extLst>
              <a:ext uri="{FF2B5EF4-FFF2-40B4-BE49-F238E27FC236}">
                <a16:creationId xmlns:a16="http://schemas.microsoft.com/office/drawing/2014/main" id="{363AD055-5231-410D-A92B-37FF0CE9E4A3}"/>
              </a:ext>
            </a:extLst>
          </p:cNvPr>
          <p:cNvSpPr>
            <a:spLocks noGrp="1"/>
          </p:cNvSpPr>
          <p:nvPr>
            <p:ph type="body" sz="quarter" idx="3"/>
          </p:nvPr>
        </p:nvSpPr>
        <p:spPr/>
        <p:txBody>
          <a:bodyPr/>
          <a:lstStyle/>
          <a:p>
            <a:r>
              <a:rPr lang="lt-LT" dirty="0" err="1"/>
              <a:t>Present</a:t>
            </a:r>
            <a:endParaRPr lang="en-US" dirty="0"/>
          </a:p>
        </p:txBody>
      </p:sp>
      <p:sp>
        <p:nvSpPr>
          <p:cNvPr id="6" name="Content Placeholder 5">
            <a:extLst>
              <a:ext uri="{FF2B5EF4-FFF2-40B4-BE49-F238E27FC236}">
                <a16:creationId xmlns:a16="http://schemas.microsoft.com/office/drawing/2014/main" id="{3A6D6C8D-991A-44ED-B31B-358DB056D950}"/>
              </a:ext>
            </a:extLst>
          </p:cNvPr>
          <p:cNvSpPr>
            <a:spLocks noGrp="1"/>
          </p:cNvSpPr>
          <p:nvPr>
            <p:ph sz="quarter" idx="4"/>
          </p:nvPr>
        </p:nvSpPr>
        <p:spPr/>
        <p:txBody>
          <a:bodyPr/>
          <a:lstStyle/>
          <a:p>
            <a:pPr marL="36900" indent="0" algn="ctr">
              <a:buNone/>
            </a:pPr>
            <a:r>
              <a:rPr lang="lt-LT" dirty="0">
                <a:effectLst/>
              </a:rPr>
              <a:t>Justinas Jarutis</a:t>
            </a:r>
          </a:p>
          <a:p>
            <a:pPr marL="36900" indent="0" algn="just">
              <a:buNone/>
            </a:pPr>
            <a:r>
              <a:rPr lang="en-US" dirty="0">
                <a:effectLst/>
              </a:rPr>
              <a:t>Lithuanian singer, performer, actor, vocalist, composer, judge of </a:t>
            </a:r>
            <a:r>
              <a:rPr lang="lt-LT" dirty="0">
                <a:effectLst/>
              </a:rPr>
              <a:t>‘</a:t>
            </a:r>
            <a:r>
              <a:rPr lang="en-US" dirty="0">
                <a:effectLst/>
              </a:rPr>
              <a:t>the Voice of Lithuania</a:t>
            </a:r>
            <a:r>
              <a:rPr lang="lt-LT" dirty="0">
                <a:effectLst/>
              </a:rPr>
              <a:t>‘</a:t>
            </a:r>
            <a:r>
              <a:rPr lang="en-US" dirty="0">
                <a:effectLst/>
              </a:rPr>
              <a:t> project. He is one of the founders of Freaks On Floor</a:t>
            </a:r>
            <a:r>
              <a:rPr lang="lt-LT" dirty="0">
                <a:effectLst/>
              </a:rPr>
              <a:t> </a:t>
            </a:r>
            <a:r>
              <a:rPr lang="lt-LT" dirty="0" err="1">
                <a:effectLst/>
              </a:rPr>
              <a:t>group</a:t>
            </a:r>
            <a:r>
              <a:rPr lang="en-US" dirty="0">
                <a:effectLst/>
              </a:rPr>
              <a:t>, a vocalist and guitarist currently pursuing a solo career. In 2018 he released his first solo album.</a:t>
            </a:r>
            <a:endParaRPr lang="lt-LT" dirty="0">
              <a:effectLst/>
            </a:endParaRPr>
          </a:p>
          <a:p>
            <a:pPr algn="just"/>
            <a:r>
              <a:rPr lang="lt-LT" dirty="0">
                <a:effectLst/>
              </a:rPr>
              <a:t>‘‘</a:t>
            </a:r>
            <a:r>
              <a:rPr lang="lt-LT" dirty="0" err="1">
                <a:effectLst/>
              </a:rPr>
              <a:t>Tell</a:t>
            </a:r>
            <a:r>
              <a:rPr lang="lt-LT" dirty="0">
                <a:effectLst/>
              </a:rPr>
              <a:t> me </a:t>
            </a:r>
            <a:r>
              <a:rPr lang="lt-LT" dirty="0" err="1">
                <a:effectLst/>
              </a:rPr>
              <a:t>your</a:t>
            </a:r>
            <a:r>
              <a:rPr lang="lt-LT" dirty="0">
                <a:effectLst/>
              </a:rPr>
              <a:t> story‘‘</a:t>
            </a:r>
          </a:p>
          <a:p>
            <a:pPr algn="just"/>
            <a:r>
              <a:rPr lang="lt-LT" dirty="0">
                <a:effectLst/>
              </a:rPr>
              <a:t>‘‘</a:t>
            </a:r>
            <a:r>
              <a:rPr lang="lt-LT" dirty="0" err="1">
                <a:effectLst/>
              </a:rPr>
              <a:t>Angel</a:t>
            </a:r>
            <a:r>
              <a:rPr lang="lt-LT" dirty="0">
                <a:effectLst/>
              </a:rPr>
              <a:t>‘‘</a:t>
            </a:r>
          </a:p>
          <a:p>
            <a:pPr algn="just"/>
            <a:endParaRPr lang="lt-LT" dirty="0">
              <a:effectLst/>
            </a:endParaRPr>
          </a:p>
          <a:p>
            <a:pPr algn="just"/>
            <a:endParaRPr lang="lt-LT" dirty="0">
              <a:effectLst/>
            </a:endParaRPr>
          </a:p>
          <a:p>
            <a:pPr marL="36900" indent="0">
              <a:buNone/>
            </a:pPr>
            <a:endParaRPr lang="en-US" dirty="0"/>
          </a:p>
        </p:txBody>
      </p:sp>
      <p:pic>
        <p:nvPicPr>
          <p:cNvPr id="8" name="Paveikslėlis 7" descr="Paveikslėlis, kuriame yra asmuo, vyras, nuotrauka, dėvėjimas&#10;&#10;Automatiškai sugeneruotas aprašymas">
            <a:extLst>
              <a:ext uri="{FF2B5EF4-FFF2-40B4-BE49-F238E27FC236}">
                <a16:creationId xmlns:a16="http://schemas.microsoft.com/office/drawing/2014/main" id="{EA78A20C-EBA4-41C8-B1DA-280EF62CC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9798" y="3789570"/>
            <a:ext cx="1477713" cy="2001630"/>
          </a:xfrm>
          <a:prstGeom prst="rect">
            <a:avLst/>
          </a:prstGeom>
        </p:spPr>
      </p:pic>
      <p:pic>
        <p:nvPicPr>
          <p:cNvPr id="10" name="Paveikslėlis 9" descr="Paveikslėlis, kuriame yra asmuo, vyras, kamera, nuotrauka&#10;&#10;Automatiškai sugeneruotas aprašymas">
            <a:extLst>
              <a:ext uri="{FF2B5EF4-FFF2-40B4-BE49-F238E27FC236}">
                <a16:creationId xmlns:a16="http://schemas.microsoft.com/office/drawing/2014/main" id="{7CD43AA6-20B5-47F5-963E-A76F14847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0441" y="4338340"/>
            <a:ext cx="1991629" cy="1245793"/>
          </a:xfrm>
          <a:prstGeom prst="rect">
            <a:avLst/>
          </a:prstGeom>
        </p:spPr>
      </p:pic>
    </p:spTree>
    <p:extLst>
      <p:ext uri="{BB962C8B-B14F-4D97-AF65-F5344CB8AC3E}">
        <p14:creationId xmlns:p14="http://schemas.microsoft.com/office/powerpoint/2010/main" val="42760901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Main architectural styles in Lithuania</a:t>
            </a:r>
            <a:endParaRPr lang="lt-LT" dirty="0"/>
          </a:p>
        </p:txBody>
      </p:sp>
      <p:sp>
        <p:nvSpPr>
          <p:cNvPr id="3" name="Content Placeholder 2"/>
          <p:cNvSpPr>
            <a:spLocks noGrp="1"/>
          </p:cNvSpPr>
          <p:nvPr>
            <p:ph idx="1"/>
          </p:nvPr>
        </p:nvSpPr>
        <p:spPr>
          <a:xfrm>
            <a:off x="1981200" y="1600200"/>
            <a:ext cx="8229600" cy="4709120"/>
          </a:xfrm>
        </p:spPr>
        <p:txBody>
          <a:bodyPr>
            <a:normAutofit fontScale="92500" lnSpcReduction="10000"/>
          </a:bodyPr>
          <a:lstStyle/>
          <a:p>
            <a:r>
              <a:rPr lang="lt-LT" sz="2200" b="1" dirty="0"/>
              <a:t>Gothic architecture </a:t>
            </a:r>
            <a:r>
              <a:rPr lang="lt-LT" sz="2200" dirty="0"/>
              <a:t>- </a:t>
            </a:r>
            <a:r>
              <a:rPr lang="en-US" sz="1800" dirty="0"/>
              <a:t>Gothic spread in Lithuania in the 14th century, and since the 15th century began to dominate</a:t>
            </a:r>
            <a:r>
              <a:rPr lang="lt-LT" sz="1800" dirty="0"/>
              <a:t> in</a:t>
            </a:r>
            <a:r>
              <a:rPr lang="en-US" sz="1800" dirty="0"/>
              <a:t> the architecture of castles, churches and dwellings</a:t>
            </a:r>
            <a:r>
              <a:rPr lang="lt-LT" sz="1800" dirty="0"/>
              <a:t>. </a:t>
            </a:r>
            <a:r>
              <a:rPr lang="en-US" sz="1800" dirty="0"/>
              <a:t>The late Lithuanian Gothic is characterized by double-arched arches, with geometric black brick patterns on the walls</a:t>
            </a:r>
            <a:r>
              <a:rPr lang="lt-LT" sz="1800" dirty="0"/>
              <a:t>.</a:t>
            </a:r>
            <a:r>
              <a:rPr lang="en-US" sz="1800" dirty="0"/>
              <a:t> The most significant Gothic church</a:t>
            </a:r>
            <a:r>
              <a:rPr lang="lt-LT" sz="1800" dirty="0"/>
              <a:t>es are</a:t>
            </a:r>
            <a:r>
              <a:rPr lang="en-US" sz="1800" dirty="0"/>
              <a:t> St. Anna and Bernardine</a:t>
            </a:r>
            <a:r>
              <a:rPr lang="lt-LT" sz="1800" dirty="0"/>
              <a:t>.</a:t>
            </a:r>
          </a:p>
          <a:p>
            <a:r>
              <a:rPr lang="en-US" sz="2200" b="1" dirty="0"/>
              <a:t>Baroque architecture </a:t>
            </a:r>
            <a:r>
              <a:rPr lang="lt-LT" sz="2200" dirty="0"/>
              <a:t>- </a:t>
            </a:r>
            <a:r>
              <a:rPr lang="en-US" sz="1800" dirty="0"/>
              <a:t>Baroque architecture reached Lithuania at the end of the 17th century. Lithuanian Baroque is divided into early (1600-1650), mature (1650-1730) and late (1730-1790). </a:t>
            </a:r>
            <a:endParaRPr lang="lt-LT" sz="1800" dirty="0"/>
          </a:p>
          <a:p>
            <a:r>
              <a:rPr lang="lt-LT" sz="1800" b="1" dirty="0"/>
              <a:t>E</a:t>
            </a:r>
            <a:r>
              <a:rPr lang="en-US" sz="1800" b="1" dirty="0" err="1"/>
              <a:t>arly</a:t>
            </a:r>
            <a:r>
              <a:rPr lang="en-US" sz="1800" b="1" dirty="0"/>
              <a:t> Baroque</a:t>
            </a:r>
            <a:r>
              <a:rPr lang="lt-LT" sz="1800" b="1" dirty="0"/>
              <a:t> -</a:t>
            </a:r>
            <a:r>
              <a:rPr lang="en-US" sz="1800" b="1" dirty="0"/>
              <a:t> </a:t>
            </a:r>
            <a:r>
              <a:rPr lang="en-US" sz="1800" dirty="0"/>
              <a:t>The most important purchaser</a:t>
            </a:r>
            <a:r>
              <a:rPr lang="lt-LT" sz="1800" dirty="0"/>
              <a:t>s </a:t>
            </a:r>
            <a:r>
              <a:rPr lang="en-US" sz="1800" dirty="0"/>
              <a:t>of early Baroque architecture were the Jesuits</a:t>
            </a:r>
            <a:r>
              <a:rPr lang="lt-LT" sz="1800" dirty="0"/>
              <a:t>. They built churches like </a:t>
            </a:r>
            <a:r>
              <a:rPr lang="en-US" sz="1800" dirty="0"/>
              <a:t>St. Casimir Church in Vilnius</a:t>
            </a:r>
            <a:r>
              <a:rPr lang="lt-LT" sz="1800" dirty="0"/>
              <a:t>.</a:t>
            </a:r>
            <a:r>
              <a:rPr lang="en-US" sz="1800" dirty="0"/>
              <a:t> </a:t>
            </a:r>
            <a:endParaRPr lang="lt-LT" sz="1800" dirty="0"/>
          </a:p>
          <a:p>
            <a:r>
              <a:rPr lang="lt-LT" sz="1800" b="1" dirty="0"/>
              <a:t>M</a:t>
            </a:r>
            <a:r>
              <a:rPr lang="en-US" sz="1800" b="1" dirty="0" err="1"/>
              <a:t>ature</a:t>
            </a:r>
            <a:r>
              <a:rPr lang="en-US" sz="1800" b="1" dirty="0"/>
              <a:t> baroque</a:t>
            </a:r>
            <a:r>
              <a:rPr lang="lt-LT" sz="1800" b="1" dirty="0"/>
              <a:t> -</a:t>
            </a:r>
            <a:r>
              <a:rPr lang="en-US" sz="1800" b="1" dirty="0"/>
              <a:t> </a:t>
            </a:r>
            <a:r>
              <a:rPr lang="en-US" sz="1800" dirty="0"/>
              <a:t>In the mature baroque</a:t>
            </a:r>
            <a:r>
              <a:rPr lang="lt-LT" sz="1800" dirty="0"/>
              <a:t> t</a:t>
            </a:r>
            <a:r>
              <a:rPr lang="en-US" sz="1800" dirty="0"/>
              <a:t>he most important customers were the Catholic relatives of the families</a:t>
            </a:r>
            <a:r>
              <a:rPr lang="lt-LT" sz="1800" dirty="0"/>
              <a:t> who </a:t>
            </a:r>
            <a:r>
              <a:rPr lang="en-US" sz="1800" dirty="0"/>
              <a:t>had power</a:t>
            </a:r>
            <a:r>
              <a:rPr lang="lt-LT" sz="1800" dirty="0"/>
              <a:t> at a time</a:t>
            </a:r>
            <a:r>
              <a:rPr lang="en-US" sz="1800" dirty="0"/>
              <a:t> - </a:t>
            </a:r>
            <a:r>
              <a:rPr lang="en-US" sz="1800" dirty="0" err="1"/>
              <a:t>Pacas</a:t>
            </a:r>
            <a:r>
              <a:rPr lang="en-US" sz="1800" dirty="0"/>
              <a:t>, </a:t>
            </a:r>
            <a:r>
              <a:rPr lang="en-US" sz="1800" dirty="0" err="1"/>
              <a:t>Sapiegas</a:t>
            </a:r>
            <a:r>
              <a:rPr lang="en-US" sz="1800" dirty="0"/>
              <a:t>, </a:t>
            </a:r>
            <a:r>
              <a:rPr lang="en-US" sz="1800" dirty="0" err="1"/>
              <a:t>Bžostovskiai</a:t>
            </a:r>
            <a:r>
              <a:rPr lang="en-US" sz="1800" dirty="0"/>
              <a:t>.</a:t>
            </a:r>
            <a:r>
              <a:rPr lang="lt-LT" sz="1800" dirty="0"/>
              <a:t> They built churches like </a:t>
            </a:r>
            <a:r>
              <a:rPr lang="en-US" sz="1800" dirty="0"/>
              <a:t>Vilnius St. Peter and Paul Church</a:t>
            </a:r>
            <a:r>
              <a:rPr lang="lt-LT" sz="1800" dirty="0"/>
              <a:t>.</a:t>
            </a:r>
          </a:p>
          <a:p>
            <a:r>
              <a:rPr lang="lt-LT" sz="1800" b="1" dirty="0"/>
              <a:t>Late Baroque - </a:t>
            </a:r>
            <a:r>
              <a:rPr lang="en-US" sz="1800" dirty="0"/>
              <a:t>Vilnius Baroque School became the most important center of late Baroque architecture</a:t>
            </a:r>
            <a:r>
              <a:rPr lang="lt-LT" sz="1800" dirty="0"/>
              <a:t>. </a:t>
            </a:r>
            <a:r>
              <a:rPr lang="en-US" sz="1800" dirty="0"/>
              <a:t>The most famous representative of the late Lithuanian Baroque and Vilnius Baroque schools is Jonas </a:t>
            </a:r>
            <a:r>
              <a:rPr lang="en-US" sz="1800" dirty="0" err="1"/>
              <a:t>Kristupas</a:t>
            </a:r>
            <a:r>
              <a:rPr lang="en-US" sz="1800" dirty="0"/>
              <a:t> </a:t>
            </a:r>
            <a:r>
              <a:rPr lang="en-US" sz="1800" dirty="0" err="1"/>
              <a:t>Glaubicas</a:t>
            </a:r>
            <a:r>
              <a:rPr lang="lt-LT" sz="1800" dirty="0"/>
              <a:t>. </a:t>
            </a:r>
            <a:r>
              <a:rPr lang="en-US" sz="1800" dirty="0"/>
              <a:t>The Missionary Church is the church of this period</a:t>
            </a:r>
            <a:r>
              <a:rPr lang="lt-LT" sz="1800" dirty="0"/>
              <a:t>.</a:t>
            </a:r>
          </a:p>
        </p:txBody>
      </p:sp>
    </p:spTree>
    <p:extLst>
      <p:ext uri="{BB962C8B-B14F-4D97-AF65-F5344CB8AC3E}">
        <p14:creationId xmlns:p14="http://schemas.microsoft.com/office/powerpoint/2010/main" val="396576498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60649"/>
            <a:ext cx="8229600" cy="6550987"/>
          </a:xfrm>
        </p:spPr>
        <p:txBody>
          <a:bodyPr>
            <a:normAutofit fontScale="85000" lnSpcReduction="20000"/>
          </a:bodyPr>
          <a:lstStyle/>
          <a:p>
            <a:endParaRPr lang="lt-LT" sz="2400" b="1" dirty="0"/>
          </a:p>
          <a:p>
            <a:endParaRPr lang="lt-LT" sz="2400" b="1" dirty="0"/>
          </a:p>
          <a:p>
            <a:r>
              <a:rPr lang="lt-LT" sz="2600" b="1" dirty="0"/>
              <a:t>Gothic churches –</a:t>
            </a:r>
          </a:p>
          <a:p>
            <a:endParaRPr lang="lt-LT" sz="2400" b="1" dirty="0"/>
          </a:p>
          <a:p>
            <a:endParaRPr lang="lt-LT" sz="2400" b="1" dirty="0"/>
          </a:p>
          <a:p>
            <a:endParaRPr lang="lt-LT" sz="2400" b="1" dirty="0"/>
          </a:p>
          <a:p>
            <a:endParaRPr lang="lt-LT" sz="2400" b="1" dirty="0"/>
          </a:p>
          <a:p>
            <a:endParaRPr lang="lt-LT" sz="2400" b="1" dirty="0"/>
          </a:p>
          <a:p>
            <a:endParaRPr lang="lt-LT" sz="2400" b="1" dirty="0"/>
          </a:p>
          <a:p>
            <a:r>
              <a:rPr lang="lt-LT" sz="2400" b="1" dirty="0"/>
              <a:t>Baroque Churches-</a:t>
            </a:r>
          </a:p>
          <a:p>
            <a:endParaRPr lang="lt-LT" sz="2400" b="1" dirty="0"/>
          </a:p>
          <a:p>
            <a:endParaRPr lang="lt-LT" sz="2400" b="1" dirty="0"/>
          </a:p>
          <a:p>
            <a:endParaRPr lang="lt-LT" sz="2400" b="1" dirty="0"/>
          </a:p>
          <a:p>
            <a:endParaRPr lang="lt-LT" sz="2400" b="1" dirty="0"/>
          </a:p>
          <a:p>
            <a:pPr marL="0" indent="0">
              <a:buNone/>
            </a:pPr>
            <a:endParaRPr lang="lt-LT" sz="2400" b="1" dirty="0"/>
          </a:p>
          <a:p>
            <a:pPr marL="0" indent="0">
              <a:buNone/>
            </a:pPr>
            <a:endParaRPr lang="lt-LT" sz="2400" b="1" dirty="0"/>
          </a:p>
          <a:p>
            <a:pPr marL="0" indent="0">
              <a:buNone/>
            </a:pPr>
            <a:r>
              <a:rPr lang="lt-LT" sz="2400" b="1" dirty="0"/>
              <a:t>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3250" y="476672"/>
            <a:ext cx="3312368" cy="2213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4273" y="332658"/>
            <a:ext cx="1777728" cy="2664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586885" y="2699866"/>
            <a:ext cx="1837362" cy="369332"/>
          </a:xfrm>
          <a:prstGeom prst="rect">
            <a:avLst/>
          </a:prstGeom>
        </p:spPr>
        <p:txBody>
          <a:bodyPr wrap="none">
            <a:spAutoFit/>
          </a:bodyPr>
          <a:lstStyle/>
          <a:p>
            <a:r>
              <a:rPr lang="lt-LT" dirty="0"/>
              <a:t>St. Anna church </a:t>
            </a:r>
          </a:p>
        </p:txBody>
      </p:sp>
      <p:sp>
        <p:nvSpPr>
          <p:cNvPr id="5" name="Rectangle 4"/>
          <p:cNvSpPr/>
          <p:nvPr/>
        </p:nvSpPr>
        <p:spPr>
          <a:xfrm>
            <a:off x="8447995" y="3029778"/>
            <a:ext cx="2060436" cy="369332"/>
          </a:xfrm>
          <a:prstGeom prst="rect">
            <a:avLst/>
          </a:prstGeom>
        </p:spPr>
        <p:txBody>
          <a:bodyPr wrap="none">
            <a:spAutoFit/>
          </a:bodyPr>
          <a:lstStyle/>
          <a:p>
            <a:r>
              <a:rPr lang="lt-LT" dirty="0"/>
              <a:t>Bernardine church </a:t>
            </a:r>
          </a:p>
        </p:txBody>
      </p:sp>
      <p:sp>
        <p:nvSpPr>
          <p:cNvPr id="6" name="Rectangle 5"/>
          <p:cNvSpPr/>
          <p:nvPr/>
        </p:nvSpPr>
        <p:spPr>
          <a:xfrm>
            <a:off x="1943105" y="6063627"/>
            <a:ext cx="3068404" cy="646331"/>
          </a:xfrm>
          <a:prstGeom prst="rect">
            <a:avLst/>
          </a:prstGeom>
        </p:spPr>
        <p:txBody>
          <a:bodyPr wrap="none">
            <a:spAutoFit/>
          </a:bodyPr>
          <a:lstStyle/>
          <a:p>
            <a:r>
              <a:rPr lang="en-US" dirty="0"/>
              <a:t>St. Casimir Church in Vilnius</a:t>
            </a:r>
            <a:endParaRPr lang="lt-LT" dirty="0"/>
          </a:p>
          <a:p>
            <a:r>
              <a:rPr lang="lt-LT" dirty="0"/>
              <a:t>          (Early Baroque) </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536" y="4077073"/>
            <a:ext cx="2839698" cy="1891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8002849" y="6165305"/>
            <a:ext cx="2717026" cy="646331"/>
          </a:xfrm>
          <a:prstGeom prst="rect">
            <a:avLst/>
          </a:prstGeom>
        </p:spPr>
        <p:txBody>
          <a:bodyPr wrap="none">
            <a:spAutoFit/>
          </a:bodyPr>
          <a:lstStyle/>
          <a:p>
            <a:r>
              <a:rPr lang="en-US" dirty="0"/>
              <a:t>St. Peter and Paul Church</a:t>
            </a:r>
            <a:endParaRPr lang="lt-LT" dirty="0"/>
          </a:p>
          <a:p>
            <a:r>
              <a:rPr lang="lt-LT" dirty="0"/>
              <a:t>        (Mature baroque) </a:t>
            </a: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1390" y="3631550"/>
            <a:ext cx="1894579" cy="2529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396615" y="6067615"/>
            <a:ext cx="2518638" cy="646331"/>
          </a:xfrm>
          <a:prstGeom prst="rect">
            <a:avLst/>
          </a:prstGeom>
        </p:spPr>
        <p:txBody>
          <a:bodyPr wrap="none">
            <a:spAutoFit/>
          </a:bodyPr>
          <a:lstStyle/>
          <a:p>
            <a:r>
              <a:rPr lang="lt-LT" dirty="0"/>
              <a:t>The Missionary Church</a:t>
            </a:r>
          </a:p>
          <a:p>
            <a:r>
              <a:rPr lang="lt-LT" dirty="0"/>
              <a:t>       (Late Baroque) </a:t>
            </a: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9645" y="3360366"/>
            <a:ext cx="1759577" cy="2703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9837564"/>
      </p:ext>
    </p:extLst>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TM04033929[[fn=Slate]]</Template>
  <TotalTime>267</TotalTime>
  <Words>1075</Words>
  <Application>Microsoft Office PowerPoint</Application>
  <PresentationFormat>Plačiaekranė</PresentationFormat>
  <Paragraphs>179</Paragraphs>
  <Slides>18</Slides>
  <Notes>0</Notes>
  <HiddenSlides>0</HiddenSlides>
  <MMClips>0</MMClips>
  <ScaleCrop>false</ScaleCrop>
  <HeadingPairs>
    <vt:vector size="6" baseType="variant">
      <vt:variant>
        <vt:lpstr>Naudojami šriftai</vt:lpstr>
      </vt:variant>
      <vt:variant>
        <vt:i4>5</vt:i4>
      </vt:variant>
      <vt:variant>
        <vt:lpstr>Tema</vt:lpstr>
      </vt:variant>
      <vt:variant>
        <vt:i4>1</vt:i4>
      </vt:variant>
      <vt:variant>
        <vt:lpstr>Skaidrių pavadinimai</vt:lpstr>
      </vt:variant>
      <vt:variant>
        <vt:i4>18</vt:i4>
      </vt:variant>
    </vt:vector>
  </HeadingPairs>
  <TitlesOfParts>
    <vt:vector size="24" baseType="lpstr">
      <vt:lpstr>Arial</vt:lpstr>
      <vt:lpstr>Calisto MT</vt:lpstr>
      <vt:lpstr>Times New Roman</vt:lpstr>
      <vt:lpstr>Trebuchet MS</vt:lpstr>
      <vt:lpstr>Wingdings 2</vt:lpstr>
      <vt:lpstr>Slate</vt:lpstr>
      <vt:lpstr>Lithuanian arts</vt:lpstr>
      <vt:lpstr>Well - known artists</vt:lpstr>
      <vt:lpstr>Well – known actors</vt:lpstr>
      <vt:lpstr>Well - know musicians</vt:lpstr>
      <vt:lpstr>Well - known artists</vt:lpstr>
      <vt:lpstr>Well – known actors</vt:lpstr>
      <vt:lpstr>Well – known musicians</vt:lpstr>
      <vt:lpstr>Main architectural styles in Lithuania</vt:lpstr>
      <vt:lpstr>„PowerPoint“ pateiktis</vt:lpstr>
      <vt:lpstr>„PowerPoint“ pateiktis</vt:lpstr>
      <vt:lpstr>„PowerPoint“ pateiktis</vt:lpstr>
      <vt:lpstr>The most important architectural building</vt:lpstr>
      <vt:lpstr>Lithuanian folk art</vt:lpstr>
      <vt:lpstr>„PowerPoint“ pateiktis</vt:lpstr>
      <vt:lpstr>Lithuanian paintings </vt:lpstr>
      <vt:lpstr>„PowerPoint“ pateiktis</vt:lpstr>
      <vt:lpstr>Lithuanian music</vt:lpstr>
      <vt:lpstr>Most famous Lithuanian musicians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Lithuanian arts</dc:title>
  <dc:creator>Kajus</dc:creator>
  <cp:lastModifiedBy>Mokinys</cp:lastModifiedBy>
  <cp:revision>18</cp:revision>
  <dcterms:created xsi:type="dcterms:W3CDTF">2020-01-29T15:17:55Z</dcterms:created>
  <dcterms:modified xsi:type="dcterms:W3CDTF">2020-02-03T07:16:58Z</dcterms:modified>
</cp:coreProperties>
</file>