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508000" y="4165600"/>
            <a:ext cx="7200900" cy="2413000"/>
          </a:xfrm>
          <a:prstGeom prst="rect">
            <a:avLst/>
          </a:prstGeom>
          <a:effectLst>
            <a:outerShdw blurRad="63500" dist="25400" dir="5400000" rotWithShape="0">
              <a:srgbClr val="000000">
                <a:alpha val="50000"/>
              </a:srgbClr>
            </a:outerShdw>
          </a:effectLst>
        </p:spPr>
        <p:txBody>
          <a:bodyPr/>
          <a:lstStyle>
            <a:lvl1pPr algn="ctr">
              <a:defRPr sz="5200">
                <a:solidFill>
                  <a:srgbClr val="000000"/>
                </a:solidFill>
                <a:latin typeface="Bodoni SvtyTwo ITC TT-Bold"/>
                <a:ea typeface="Bodoni SvtyTwo ITC TT-Bold"/>
                <a:cs typeface="Bodoni SvtyTwo ITC TT-Bold"/>
                <a:sym typeface="Bodoni SvtyTwo ITC TT-Bold"/>
              </a:defRPr>
            </a:lvl1pPr>
          </a:lstStyle>
          <a:p>
            <a:pPr lvl="0">
              <a:defRPr sz="1800"/>
            </a:pPr>
            <a:r>
              <a:rPr sz="5200"/>
              <a:t>FAMILY/EVERYDAY LIFE</a:t>
            </a:r>
          </a:p>
        </p:txBody>
      </p:sp>
      <p:pic>
        <p:nvPicPr>
          <p:cNvPr id="44" name="pasted-image.png"/>
          <p:cNvPicPr/>
          <p:nvPr/>
        </p:nvPicPr>
        <p:blipFill>
          <a:blip r:embed="rId2"/>
          <a:stretch>
            <a:fillRect/>
          </a:stretch>
        </p:blipFill>
        <p:spPr>
          <a:xfrm>
            <a:off x="7923525" y="4097163"/>
            <a:ext cx="4752350" cy="2486374"/>
          </a:xfrm>
          <a:prstGeom prst="rect">
            <a:avLst/>
          </a:prstGeom>
          <a:ln w="12700">
            <a:miter lim="400000"/>
          </a:ln>
          <a:effectLst>
            <a:outerShdw blurRad="63500" dist="25400" dir="5400000" rotWithShape="0">
              <a:srgbClr val="000000">
                <a:alpha val="50000"/>
              </a:srgbClr>
            </a:outerShdw>
          </a:effectLst>
        </p:spPr>
      </p:pic>
      <p:sp>
        <p:nvSpPr>
          <p:cNvPr id="2" name="TextBox 1"/>
          <p:cNvSpPr txBox="1"/>
          <p:nvPr/>
        </p:nvSpPr>
        <p:spPr>
          <a:xfrm>
            <a:off x="726510" y="7289142"/>
            <a:ext cx="11949365"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414141"/>
                </a:solidFill>
                <a:effectLst/>
                <a:uFillTx/>
                <a:latin typeface="Palatino"/>
                <a:ea typeface="Palatino"/>
                <a:cs typeface="Palatino"/>
                <a:sym typeface="Palatino"/>
              </a:rPr>
              <a:t>By</a:t>
            </a:r>
            <a:r>
              <a:rPr kumimoji="0" lang="en-US" sz="2400" b="0" i="0" u="none" strike="noStrike" cap="none" spc="0" normalizeH="0" baseline="0" dirty="0" smtClean="0">
                <a:ln>
                  <a:noFill/>
                </a:ln>
                <a:solidFill>
                  <a:srgbClr val="414141"/>
                </a:solidFill>
                <a:effectLst/>
                <a:uFillTx/>
                <a:latin typeface="Palatino"/>
                <a:ea typeface="Palatino"/>
                <a:cs typeface="Palatino"/>
                <a:sym typeface="Palatino"/>
              </a:rPr>
              <a:t> </a:t>
            </a:r>
            <a:r>
              <a:rPr kumimoji="0" lang="en-US" sz="2400" b="1" i="0" u="none" strike="noStrike" cap="none" spc="0" normalizeH="0" baseline="0" dirty="0" err="1" smtClean="0">
                <a:ln>
                  <a:noFill/>
                </a:ln>
                <a:solidFill>
                  <a:srgbClr val="414141"/>
                </a:solidFill>
                <a:effectLst/>
                <a:uFillTx/>
                <a:latin typeface="Palatino"/>
                <a:ea typeface="Palatino"/>
                <a:cs typeface="Palatino"/>
                <a:sym typeface="Palatino"/>
              </a:rPr>
              <a:t>Titas</a:t>
            </a:r>
            <a:r>
              <a:rPr kumimoji="0" lang="en-US" sz="2400" b="1" i="0" u="none" strike="noStrike" cap="none" spc="0" normalizeH="0" baseline="0" dirty="0" smtClean="0">
                <a:ln>
                  <a:noFill/>
                </a:ln>
                <a:solidFill>
                  <a:srgbClr val="414141"/>
                </a:solidFill>
                <a:effectLst/>
                <a:uFillTx/>
                <a:latin typeface="Palatino"/>
                <a:ea typeface="Palatino"/>
                <a:cs typeface="Palatino"/>
                <a:sym typeface="Palatino"/>
              </a:rPr>
              <a:t> Vid</a:t>
            </a:r>
            <a:r>
              <a:rPr kumimoji="0" lang="lt-LT" sz="2400" b="1" i="0" u="none" strike="noStrike" cap="none" spc="0" normalizeH="0" baseline="0" dirty="0" err="1" smtClean="0">
                <a:ln>
                  <a:noFill/>
                </a:ln>
                <a:solidFill>
                  <a:srgbClr val="414141"/>
                </a:solidFill>
                <a:effectLst/>
                <a:uFillTx/>
                <a:latin typeface="Palatino"/>
                <a:ea typeface="Palatino"/>
                <a:cs typeface="Palatino"/>
                <a:sym typeface="Palatino"/>
              </a:rPr>
              <a:t>žiūnas</a:t>
            </a:r>
            <a:r>
              <a:rPr kumimoji="0" lang="lt-LT" sz="2400" b="1" i="0" u="none" strike="noStrike" cap="none" spc="0" normalizeH="0" baseline="0" dirty="0" smtClean="0">
                <a:ln>
                  <a:noFill/>
                </a:ln>
                <a:solidFill>
                  <a:srgbClr val="414141"/>
                </a:solidFill>
                <a:effectLst/>
                <a:uFillTx/>
                <a:latin typeface="Palatino"/>
                <a:ea typeface="Palatino"/>
                <a:cs typeface="Palatino"/>
                <a:sym typeface="Palatino"/>
              </a:rPr>
              <a:t>,</a:t>
            </a:r>
            <a:r>
              <a:rPr kumimoji="0" lang="lt-LT" sz="2400" b="1" i="0" u="none" strike="noStrike" cap="none" spc="0" normalizeH="0" dirty="0" smtClean="0">
                <a:ln>
                  <a:noFill/>
                </a:ln>
                <a:solidFill>
                  <a:srgbClr val="414141"/>
                </a:solidFill>
                <a:effectLst/>
                <a:uFillTx/>
                <a:latin typeface="Palatino"/>
                <a:ea typeface="Palatino"/>
                <a:cs typeface="Palatino"/>
                <a:sym typeface="Palatino"/>
              </a:rPr>
              <a:t> Martynas </a:t>
            </a:r>
            <a:r>
              <a:rPr kumimoji="0" lang="lt-LT" sz="2400" b="1" i="0" u="none" strike="noStrike" cap="none" spc="0" normalizeH="0" dirty="0" err="1" smtClean="0">
                <a:ln>
                  <a:noFill/>
                </a:ln>
                <a:solidFill>
                  <a:srgbClr val="414141"/>
                </a:solidFill>
                <a:effectLst/>
                <a:uFillTx/>
                <a:latin typeface="Palatino"/>
                <a:ea typeface="Palatino"/>
                <a:cs typeface="Palatino"/>
                <a:sym typeface="Palatino"/>
              </a:rPr>
              <a:t>Stūrys</a:t>
            </a:r>
            <a:r>
              <a:rPr kumimoji="0" lang="lt-LT" sz="2400" b="1" i="0" u="none" strike="noStrike" cap="none" spc="0" normalizeH="0" dirty="0" smtClean="0">
                <a:ln>
                  <a:noFill/>
                </a:ln>
                <a:solidFill>
                  <a:srgbClr val="414141"/>
                </a:solidFill>
                <a:effectLst/>
                <a:uFillTx/>
                <a:latin typeface="Palatino"/>
                <a:ea typeface="Palatino"/>
                <a:cs typeface="Palatino"/>
                <a:sym typeface="Palatino"/>
              </a:rPr>
              <a:t>, Kamilė </a:t>
            </a:r>
            <a:r>
              <a:rPr kumimoji="0" lang="lt-LT" sz="2400" b="1" i="0" u="none" strike="noStrike" cap="none" spc="0" normalizeH="0" dirty="0" err="1" smtClean="0">
                <a:ln>
                  <a:noFill/>
                </a:ln>
                <a:solidFill>
                  <a:srgbClr val="414141"/>
                </a:solidFill>
                <a:effectLst/>
                <a:uFillTx/>
                <a:latin typeface="Palatino"/>
                <a:ea typeface="Palatino"/>
                <a:cs typeface="Palatino"/>
                <a:sym typeface="Palatino"/>
              </a:rPr>
              <a:t>Višnevskaja</a:t>
            </a:r>
            <a:r>
              <a:rPr kumimoji="0" lang="lt-LT" sz="2400" b="1" i="0" u="none" strike="noStrike" cap="none" spc="0" normalizeH="0" dirty="0" smtClean="0">
                <a:ln>
                  <a:noFill/>
                </a:ln>
                <a:solidFill>
                  <a:srgbClr val="414141"/>
                </a:solidFill>
                <a:effectLst/>
                <a:uFillTx/>
                <a:latin typeface="Palatino"/>
                <a:ea typeface="Palatino"/>
                <a:cs typeface="Palatino"/>
                <a:sym typeface="Palatino"/>
              </a:rPr>
              <a:t>, </a:t>
            </a:r>
          </a:p>
          <a:p>
            <a:pPr marL="0" marR="0" indent="0" algn="ctr" defTabSz="584200" rtl="0" fontAlgn="auto" latinLnBrk="1" hangingPunct="0">
              <a:lnSpc>
                <a:spcPct val="100000"/>
              </a:lnSpc>
              <a:spcBef>
                <a:spcPts val="0"/>
              </a:spcBef>
              <a:spcAft>
                <a:spcPts val="0"/>
              </a:spcAft>
              <a:buClrTx/>
              <a:buSzTx/>
              <a:buFontTx/>
              <a:buNone/>
              <a:tabLst/>
            </a:pPr>
            <a:r>
              <a:rPr kumimoji="0" lang="lt-LT" sz="2400" b="1" i="0" u="none" strike="noStrike" cap="none" spc="0" normalizeH="0" dirty="0" smtClean="0">
                <a:ln>
                  <a:noFill/>
                </a:ln>
                <a:solidFill>
                  <a:srgbClr val="414141"/>
                </a:solidFill>
                <a:effectLst/>
                <a:uFillTx/>
                <a:latin typeface="Palatino"/>
                <a:ea typeface="Palatino"/>
                <a:cs typeface="Palatino"/>
                <a:sym typeface="Palatino"/>
              </a:rPr>
              <a:t>Urtė Aukštuolytė </a:t>
            </a:r>
            <a:r>
              <a:rPr kumimoji="0" lang="lt-LT" sz="2400" b="1" i="0" u="none" strike="noStrike" cap="none" spc="0" normalizeH="0" dirty="0" err="1" smtClean="0">
                <a:ln>
                  <a:noFill/>
                </a:ln>
                <a:solidFill>
                  <a:srgbClr val="414141"/>
                </a:solidFill>
                <a:effectLst/>
                <a:uFillTx/>
                <a:latin typeface="Palatino"/>
                <a:ea typeface="Palatino"/>
                <a:cs typeface="Palatino"/>
                <a:sym typeface="Palatino"/>
              </a:rPr>
              <a:t>and</a:t>
            </a:r>
            <a:r>
              <a:rPr kumimoji="0" lang="lt-LT" sz="2400" b="1" i="0" u="none" strike="noStrike" cap="none" spc="0" normalizeH="0" smtClean="0">
                <a:ln>
                  <a:noFill/>
                </a:ln>
                <a:solidFill>
                  <a:srgbClr val="414141"/>
                </a:solidFill>
                <a:effectLst/>
                <a:uFillTx/>
                <a:latin typeface="Palatino"/>
                <a:ea typeface="Palatino"/>
                <a:cs typeface="Palatino"/>
                <a:sym typeface="Palatino"/>
              </a:rPr>
              <a:t> </a:t>
            </a:r>
            <a:r>
              <a:rPr kumimoji="0" lang="lt-LT" sz="2400" b="1" i="0" u="none" strike="noStrike" cap="none" spc="0" normalizeH="0" smtClean="0">
                <a:ln>
                  <a:noFill/>
                </a:ln>
                <a:solidFill>
                  <a:srgbClr val="414141"/>
                </a:solidFill>
                <a:effectLst/>
                <a:uFillTx/>
                <a:latin typeface="Palatino"/>
                <a:ea typeface="Palatino"/>
                <a:cs typeface="Palatino"/>
                <a:sym typeface="Palatino"/>
              </a:rPr>
              <a:t>Daumantas </a:t>
            </a:r>
            <a:r>
              <a:rPr kumimoji="0" lang="lt-LT" sz="2400" b="1" i="0" u="none" strike="noStrike" cap="none" spc="0" normalizeH="0" dirty="0" err="1" smtClean="0">
                <a:ln>
                  <a:noFill/>
                </a:ln>
                <a:solidFill>
                  <a:srgbClr val="414141"/>
                </a:solidFill>
                <a:effectLst/>
                <a:uFillTx/>
                <a:latin typeface="Palatino"/>
                <a:ea typeface="Palatino"/>
                <a:cs typeface="Palatino"/>
                <a:sym typeface="Palatino"/>
              </a:rPr>
              <a:t>Barštys</a:t>
            </a:r>
            <a:endParaRPr kumimoji="0" lang="en-US" sz="2400" b="1" i="0" u="none" strike="noStrike" cap="none" spc="0" normalizeH="0" baseline="0" dirty="0">
              <a:ln>
                <a:noFill/>
              </a:ln>
              <a:solidFill>
                <a:srgbClr val="414141"/>
              </a:solidFill>
              <a:effectLst/>
              <a:uFillTx/>
              <a:latin typeface="Palatino"/>
              <a:ea typeface="Palatino"/>
              <a:cs typeface="Palatino"/>
              <a:sym typeface="Palatino"/>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lvl="0">
              <a:defRPr sz="1800"/>
            </a:pPr>
            <a:r>
              <a:rPr sz="5600"/>
              <a:t>DAILY ROUTINE</a:t>
            </a:r>
          </a:p>
        </p:txBody>
      </p:sp>
      <p:sp>
        <p:nvSpPr>
          <p:cNvPr id="47" name="Shape 47"/>
          <p:cNvSpPr>
            <a:spLocks noGrp="1"/>
          </p:cNvSpPr>
          <p:nvPr>
            <p:ph type="body" idx="1"/>
          </p:nvPr>
        </p:nvSpPr>
        <p:spPr>
          <a:prstGeom prst="rect">
            <a:avLst/>
          </a:prstGeom>
        </p:spPr>
        <p:txBody>
          <a:bodyPr>
            <a:normAutofit fontScale="92500"/>
          </a:bodyPr>
          <a:lstStyle/>
          <a:p>
            <a:pPr lvl="0" defTabSz="426466">
              <a:defRPr sz="1800">
                <a:solidFill>
                  <a:srgbClr val="000000"/>
                </a:solidFill>
              </a:defRPr>
            </a:pPr>
            <a:r>
              <a:rPr sz="1752" dirty="0">
                <a:latin typeface="Cochin"/>
                <a:ea typeface="Cochin"/>
                <a:cs typeface="Cochin"/>
                <a:sym typeface="Cochin"/>
              </a:rPr>
              <a:t>We go to school very differently, depending on the person –</a:t>
            </a:r>
          </a:p>
          <a:p>
            <a:pPr lvl="0" defTabSz="426466">
              <a:defRPr sz="1800">
                <a:solidFill>
                  <a:srgbClr val="000000"/>
                </a:solidFill>
              </a:defRPr>
            </a:pPr>
            <a:r>
              <a:rPr sz="1752" dirty="0">
                <a:latin typeface="Cochin"/>
                <a:ea typeface="Cochin"/>
                <a:cs typeface="Cochin"/>
                <a:sym typeface="Cochin"/>
              </a:rPr>
              <a:t>some of students go by bus or car, some of them go to school</a:t>
            </a:r>
          </a:p>
          <a:p>
            <a:pPr lvl="0" defTabSz="426466">
              <a:defRPr sz="1800">
                <a:solidFill>
                  <a:srgbClr val="000000"/>
                </a:solidFill>
              </a:defRPr>
            </a:pPr>
            <a:r>
              <a:rPr sz="1752" dirty="0">
                <a:latin typeface="Cochin"/>
                <a:ea typeface="Cochin"/>
                <a:cs typeface="Cochin"/>
                <a:sym typeface="Cochin"/>
              </a:rPr>
              <a:t>on foot.</a:t>
            </a:r>
          </a:p>
          <a:p>
            <a:pPr lvl="0" defTabSz="426466">
              <a:defRPr sz="1800">
                <a:solidFill>
                  <a:srgbClr val="000000"/>
                </a:solidFill>
              </a:defRPr>
            </a:pPr>
            <a:endParaRPr sz="1752" dirty="0">
              <a:latin typeface="Cochin"/>
              <a:ea typeface="Cochin"/>
              <a:cs typeface="Cochin"/>
              <a:sym typeface="Cochin"/>
            </a:endParaRPr>
          </a:p>
          <a:p>
            <a:pPr lvl="0" defTabSz="426466">
              <a:defRPr sz="1800">
                <a:solidFill>
                  <a:srgbClr val="000000"/>
                </a:solidFill>
              </a:defRPr>
            </a:pPr>
            <a:r>
              <a:rPr sz="1752" dirty="0">
                <a:latin typeface="Cochin"/>
                <a:ea typeface="Cochin"/>
                <a:cs typeface="Cochin"/>
                <a:sym typeface="Cochin"/>
              </a:rPr>
              <a:t>At school, we have consultations where we can repeat our</a:t>
            </a:r>
          </a:p>
          <a:p>
            <a:pPr lvl="0" defTabSz="426466">
              <a:defRPr sz="1800">
                <a:solidFill>
                  <a:srgbClr val="000000"/>
                </a:solidFill>
              </a:defRPr>
            </a:pPr>
            <a:r>
              <a:rPr sz="1752" dirty="0">
                <a:latin typeface="Cochin"/>
                <a:ea typeface="Cochin"/>
                <a:cs typeface="Cochin"/>
                <a:sym typeface="Cochin"/>
              </a:rPr>
              <a:t>topics and if someone wants to learn more they are given</a:t>
            </a:r>
          </a:p>
          <a:p>
            <a:pPr lvl="0" defTabSz="426466">
              <a:defRPr sz="1800">
                <a:solidFill>
                  <a:srgbClr val="000000"/>
                </a:solidFill>
              </a:defRPr>
            </a:pPr>
            <a:r>
              <a:rPr sz="1752" dirty="0">
                <a:latin typeface="Cochin"/>
                <a:ea typeface="Cochin"/>
                <a:cs typeface="Cochin"/>
                <a:sym typeface="Cochin"/>
              </a:rPr>
              <a:t>extra tasks.</a:t>
            </a:r>
          </a:p>
          <a:p>
            <a:pPr lvl="0" defTabSz="426466">
              <a:defRPr sz="1800">
                <a:solidFill>
                  <a:srgbClr val="000000"/>
                </a:solidFill>
              </a:defRPr>
            </a:pPr>
            <a:endParaRPr sz="1752" dirty="0">
              <a:latin typeface="Cochin"/>
              <a:ea typeface="Cochin"/>
              <a:cs typeface="Cochin"/>
              <a:sym typeface="Cochin"/>
            </a:endParaRPr>
          </a:p>
          <a:p>
            <a:pPr lvl="0" defTabSz="426466">
              <a:defRPr sz="1800">
                <a:solidFill>
                  <a:srgbClr val="000000"/>
                </a:solidFill>
              </a:defRPr>
            </a:pPr>
            <a:r>
              <a:rPr sz="1752" dirty="0">
                <a:latin typeface="Cochin"/>
                <a:ea typeface="Cochin"/>
                <a:cs typeface="Cochin"/>
                <a:sym typeface="Cochin"/>
              </a:rPr>
              <a:t>The lessons take 45 minutes, in lessons we learn  math,</a:t>
            </a:r>
          </a:p>
          <a:p>
            <a:pPr lvl="0" defTabSz="426466">
              <a:defRPr sz="1800">
                <a:solidFill>
                  <a:srgbClr val="000000"/>
                </a:solidFill>
              </a:defRPr>
            </a:pPr>
            <a:r>
              <a:rPr sz="1752" dirty="0">
                <a:latin typeface="Cochin"/>
                <a:ea typeface="Cochin"/>
                <a:cs typeface="Cochin"/>
                <a:sym typeface="Cochin"/>
              </a:rPr>
              <a:t>Lithuanian, biology, geography and many other subjects.</a:t>
            </a:r>
          </a:p>
          <a:p>
            <a:pPr lvl="0" defTabSz="426466">
              <a:defRPr sz="1800">
                <a:solidFill>
                  <a:srgbClr val="000000"/>
                </a:solidFill>
              </a:defRPr>
            </a:pPr>
            <a:endParaRPr sz="1752" dirty="0">
              <a:latin typeface="Cochin"/>
              <a:ea typeface="Cochin"/>
              <a:cs typeface="Cochin"/>
              <a:sym typeface="Cochin"/>
            </a:endParaRPr>
          </a:p>
          <a:p>
            <a:pPr lvl="0" defTabSz="426466">
              <a:defRPr sz="1800">
                <a:solidFill>
                  <a:srgbClr val="000000"/>
                </a:solidFill>
              </a:defRPr>
            </a:pPr>
            <a:r>
              <a:rPr sz="1752" dirty="0">
                <a:latin typeface="Cochin"/>
                <a:ea typeface="Cochin"/>
                <a:cs typeface="Cochin"/>
                <a:sym typeface="Cochin"/>
              </a:rPr>
              <a:t>After school, most of us do sports, go to after school clubs or</a:t>
            </a:r>
          </a:p>
          <a:p>
            <a:pPr lvl="0" defTabSz="426466">
              <a:defRPr sz="1800">
                <a:solidFill>
                  <a:srgbClr val="000000"/>
                </a:solidFill>
              </a:defRPr>
            </a:pPr>
            <a:r>
              <a:rPr sz="1752" dirty="0">
                <a:latin typeface="Cochin"/>
                <a:ea typeface="Cochin"/>
                <a:cs typeface="Cochin"/>
                <a:sym typeface="Cochin"/>
              </a:rPr>
              <a:t>just spend time with friends. When we get home, we do our</a:t>
            </a:r>
          </a:p>
          <a:p>
            <a:pPr lvl="0" defTabSz="426466">
              <a:defRPr sz="1800">
                <a:solidFill>
                  <a:srgbClr val="000000"/>
                </a:solidFill>
              </a:defRPr>
            </a:pPr>
            <a:r>
              <a:rPr sz="1752" dirty="0">
                <a:latin typeface="Cochin"/>
                <a:ea typeface="Cochin"/>
                <a:cs typeface="Cochin"/>
                <a:sym typeface="Cochin"/>
              </a:rPr>
              <a:t>homework and then go to bed. This is the most usual daily</a:t>
            </a:r>
          </a:p>
          <a:p>
            <a:pPr lvl="0" defTabSz="426466">
              <a:defRPr sz="1800">
                <a:solidFill>
                  <a:srgbClr val="000000"/>
                </a:solidFill>
              </a:defRPr>
            </a:pPr>
            <a:r>
              <a:rPr sz="1752" dirty="0">
                <a:latin typeface="Cochin"/>
                <a:ea typeface="Cochin"/>
                <a:cs typeface="Cochin"/>
                <a:sym typeface="Cochin"/>
              </a:rPr>
              <a:t>routine of students in our school.</a:t>
            </a:r>
          </a:p>
        </p:txBody>
      </p:sp>
      <p:pic>
        <p:nvPicPr>
          <p:cNvPr id="48" name="pasted-image.png"/>
          <p:cNvPicPr/>
          <p:nvPr/>
        </p:nvPicPr>
        <p:blipFill>
          <a:blip r:embed="rId2"/>
          <a:stretch>
            <a:fillRect/>
          </a:stretch>
        </p:blipFill>
        <p:spPr>
          <a:xfrm>
            <a:off x="7421135" y="1314450"/>
            <a:ext cx="4838701" cy="4838700"/>
          </a:xfrm>
          <a:prstGeom prst="rect">
            <a:avLst/>
          </a:prstGeom>
          <a:ln w="25400">
            <a:miter lim="400000"/>
          </a:ln>
          <a:effectLst>
            <a:reflection stA="50000" endPos="40000" dir="5400000" sy="-100000" algn="bl" rotWithShape="0"/>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kuciu-stalas-79942679.jpg"/>
          <p:cNvPicPr/>
          <p:nvPr/>
        </p:nvPicPr>
        <p:blipFill>
          <a:blip r:embed="rId2"/>
          <a:srcRect l="5284" r="5284"/>
          <a:stretch>
            <a:fillRect/>
          </a:stretch>
        </p:blipFill>
        <p:spPr>
          <a:xfrm>
            <a:off x="7723934" y="1446212"/>
            <a:ext cx="4593386" cy="6848320"/>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51" name="Shape 51"/>
          <p:cNvSpPr>
            <a:spLocks noGrp="1"/>
          </p:cNvSpPr>
          <p:nvPr>
            <p:ph type="title"/>
          </p:nvPr>
        </p:nvSpPr>
        <p:spPr>
          <a:prstGeom prst="rect">
            <a:avLst/>
          </a:prstGeom>
        </p:spPr>
        <p:txBody>
          <a:bodyPr/>
          <a:lstStyle>
            <a:lvl1pPr algn="ctr">
              <a:defRPr>
                <a:solidFill>
                  <a:srgbClr val="000000"/>
                </a:solidFill>
                <a:latin typeface="Bodoni SvtyTwo ITC TT-Bold"/>
                <a:ea typeface="Bodoni SvtyTwo ITC TT-Bold"/>
                <a:cs typeface="Bodoni SvtyTwo ITC TT-Bold"/>
                <a:sym typeface="Bodoni SvtyTwo ITC TT-Bold"/>
              </a:defRPr>
            </a:lvl1pPr>
          </a:lstStyle>
          <a:p>
            <a:pPr lvl="0">
              <a:defRPr sz="1800"/>
            </a:pPr>
            <a:r>
              <a:rPr sz="5600"/>
              <a:t>RITUALS IN FAMILY</a:t>
            </a:r>
          </a:p>
        </p:txBody>
      </p:sp>
      <p:sp>
        <p:nvSpPr>
          <p:cNvPr id="52" name="Shape 52"/>
          <p:cNvSpPr>
            <a:spLocks noGrp="1"/>
          </p:cNvSpPr>
          <p:nvPr>
            <p:ph type="body" idx="1"/>
          </p:nvPr>
        </p:nvSpPr>
        <p:spPr>
          <a:xfrm>
            <a:off x="473125" y="4876800"/>
            <a:ext cx="6204226" cy="4013200"/>
          </a:xfrm>
          <a:prstGeom prst="rect">
            <a:avLst/>
          </a:prstGeom>
        </p:spPr>
        <p:txBody>
          <a:bodyPr/>
          <a:lstStyle/>
          <a:p>
            <a:pPr lvl="0" defTabSz="724204">
              <a:lnSpc>
                <a:spcPct val="107916"/>
              </a:lnSpc>
              <a:spcBef>
                <a:spcPts val="700"/>
              </a:spcBef>
              <a:defRPr sz="1800">
                <a:solidFill>
                  <a:srgbClr val="000000"/>
                </a:solidFill>
              </a:defRPr>
            </a:pPr>
            <a:r>
              <a:rPr sz="2112" dirty="0">
                <a:uFill>
                  <a:solidFill/>
                </a:uFill>
                <a:latin typeface="Cochin"/>
                <a:ea typeface="Cochin"/>
                <a:cs typeface="Cochin"/>
                <a:sym typeface="Cochin"/>
              </a:rPr>
              <a:t>In every country there are some rituals in families. In Lithuania those rituals are quite simple. Sunday is our day with family and no work involved. A lot of people go to church on Sunday morning and those people usually pray before eating. Whenever there is a celebration for example Christmas Eve, </a:t>
            </a:r>
            <a:r>
              <a:rPr lang="lt-LT" sz="2112" dirty="0">
                <a:uFill>
                  <a:solidFill/>
                </a:uFill>
                <a:latin typeface="Cochin"/>
                <a:ea typeface="Cochin"/>
                <a:cs typeface="Cochin"/>
                <a:sym typeface="Cochin"/>
              </a:rPr>
              <a:t>a </a:t>
            </a:r>
            <a:r>
              <a:rPr sz="2112" dirty="0">
                <a:uFill>
                  <a:solidFill/>
                </a:uFill>
                <a:latin typeface="Cochin"/>
                <a:ea typeface="Cochin"/>
                <a:cs typeface="Cochin"/>
                <a:sym typeface="Cochin"/>
              </a:rPr>
              <a:t>birthday, </a:t>
            </a:r>
            <a:r>
              <a:rPr lang="lt-LT" sz="2112" dirty="0">
                <a:uFill>
                  <a:solidFill/>
                </a:uFill>
                <a:latin typeface="Cochin"/>
                <a:ea typeface="Cochin"/>
                <a:cs typeface="Cochin"/>
                <a:sym typeface="Cochin"/>
              </a:rPr>
              <a:t>a </a:t>
            </a:r>
            <a:r>
              <a:rPr sz="2112" dirty="0">
                <a:uFill>
                  <a:solidFill/>
                </a:uFill>
                <a:latin typeface="Cochin"/>
                <a:ea typeface="Cochin"/>
                <a:cs typeface="Cochin"/>
                <a:sym typeface="Cochin"/>
              </a:rPr>
              <a:t>family reunion we always make sure that our tables are full of delicious and our traditional food on it. We really respect our traditions so one of main rituals is making sure we don’t forget about them.</a:t>
            </a:r>
          </a:p>
        </p:txBody>
      </p:sp>
      <p:sp>
        <p:nvSpPr>
          <p:cNvPr id="53" name="Shape 53"/>
          <p:cNvSpPr/>
          <p:nvPr/>
        </p:nvSpPr>
        <p:spPr>
          <a:xfrm>
            <a:off x="9817100" y="8242299"/>
            <a:ext cx="2476500" cy="457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defTabSz="822960">
              <a:lnSpc>
                <a:spcPct val="107916"/>
              </a:lnSpc>
              <a:spcBef>
                <a:spcPts val="800"/>
              </a:spcBef>
              <a:defRPr sz="1800">
                <a:solidFill>
                  <a:srgbClr val="000000"/>
                </a:solidFill>
              </a:defRPr>
            </a:pPr>
            <a:r>
              <a:rPr sz="2400" b="1" i="1">
                <a:uFill>
                  <a:solidFill/>
                </a:uFill>
                <a:latin typeface="Cochin"/>
                <a:ea typeface="Cochin"/>
                <a:cs typeface="Cochin"/>
                <a:sym typeface="Cochin"/>
              </a:rPr>
              <a:t>Christmas Evening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7"/>
          <p:cNvGrpSpPr/>
          <p:nvPr/>
        </p:nvGrpSpPr>
        <p:grpSpPr>
          <a:xfrm>
            <a:off x="6692900" y="2565400"/>
            <a:ext cx="5842000" cy="6680200"/>
            <a:chOff x="-127000" y="-88900"/>
            <a:chExt cx="5842000" cy="6680200"/>
          </a:xfrm>
        </p:grpSpPr>
        <p:pic>
          <p:nvPicPr>
            <p:cNvPr id="56" name="NSUPX2YHYJG3PKD6PKWY63DPXM.jpg"/>
            <p:cNvPicPr/>
            <p:nvPr/>
          </p:nvPicPr>
          <p:blipFill>
            <a:blip r:embed="rId2"/>
            <a:srcRect l="11031" r="11031"/>
            <a:stretch>
              <a:fillRect/>
            </a:stretch>
          </p:blipFill>
          <p:spPr>
            <a:xfrm>
              <a:off x="0" y="0"/>
              <a:ext cx="5588000" cy="6350000"/>
            </a:xfrm>
            <a:prstGeom prst="rect">
              <a:avLst/>
            </a:prstGeom>
            <a:ln>
              <a:noFill/>
            </a:ln>
            <a:effectLst/>
          </p:spPr>
        </p:pic>
        <p:pic>
          <p:nvPicPr>
            <p:cNvPr id="55" name="Picture 54"/>
            <p:cNvPicPr/>
            <p:nvPr/>
          </p:nvPicPr>
          <p:blipFill>
            <a:blip r:embed="rId3"/>
            <a:stretch>
              <a:fillRect/>
            </a:stretch>
          </p:blipFill>
          <p:spPr>
            <a:xfrm>
              <a:off x="-127000" y="-88900"/>
              <a:ext cx="5842000" cy="6680200"/>
            </a:xfrm>
            <a:prstGeom prst="rect">
              <a:avLst/>
            </a:prstGeom>
            <a:effectLst/>
          </p:spPr>
        </p:pic>
      </p:grpSp>
      <p:sp>
        <p:nvSpPr>
          <p:cNvPr id="58" name="Shape 58"/>
          <p:cNvSpPr/>
          <p:nvPr/>
        </p:nvSpPr>
        <p:spPr>
          <a:xfrm>
            <a:off x="577850" y="3898900"/>
            <a:ext cx="5676900" cy="4013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gn="l" defTabSz="822960">
              <a:lnSpc>
                <a:spcPct val="107916"/>
              </a:lnSpc>
              <a:spcBef>
                <a:spcPts val="800"/>
              </a:spcBef>
              <a:defRPr>
                <a:solidFill>
                  <a:srgbClr val="000000"/>
                </a:solidFill>
                <a:uFill>
                  <a:solidFill/>
                </a:uFill>
                <a:latin typeface="Cochin"/>
                <a:ea typeface="Cochin"/>
                <a:cs typeface="Cochin"/>
                <a:sym typeface="Cochin"/>
              </a:defRPr>
            </a:lvl1pPr>
          </a:lstStyle>
          <a:p>
            <a:pPr lvl="0">
              <a:defRPr sz="1800">
                <a:uFillTx/>
              </a:defRPr>
            </a:pPr>
            <a:r>
              <a:rPr sz="2400">
                <a:uFill>
                  <a:solidFill/>
                </a:uFill>
              </a:rPr>
              <a:t>In our families there are no special roles assigned to the fathers, mothers or grandparents. They are all equally involved and can do anything you need at that time for a family. There are a lot of love and the most important thing in the families are to share it with each other.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lvl1pPr algn="ctr" defTabSz="479044">
              <a:spcBef>
                <a:spcPts val="1300"/>
              </a:spcBef>
              <a:defRPr sz="4592">
                <a:solidFill>
                  <a:srgbClr val="000000"/>
                </a:solidFill>
                <a:latin typeface="Bodoni SvtyTwo ITC TT-Bold"/>
                <a:ea typeface="Bodoni SvtyTwo ITC TT-Bold"/>
                <a:cs typeface="Bodoni SvtyTwo ITC TT-Bold"/>
                <a:sym typeface="Bodoni SvtyTwo ITC TT-Bold"/>
              </a:defRPr>
            </a:lvl1pPr>
          </a:lstStyle>
          <a:p>
            <a:pPr lvl="0">
              <a:defRPr sz="1800"/>
            </a:pPr>
            <a:r>
              <a:rPr sz="4592"/>
              <a:t>AVERAGE NUMBER OF CHILDREN PER FAMILY</a:t>
            </a:r>
          </a:p>
        </p:txBody>
      </p:sp>
      <p:sp>
        <p:nvSpPr>
          <p:cNvPr id="61" name="Shape 61"/>
          <p:cNvSpPr>
            <a:spLocks noGrp="1"/>
          </p:cNvSpPr>
          <p:nvPr>
            <p:ph type="body" idx="1"/>
          </p:nvPr>
        </p:nvSpPr>
        <p:spPr>
          <a:prstGeom prst="rect">
            <a:avLst/>
          </a:prstGeom>
        </p:spPr>
        <p:txBody>
          <a:bodyPr/>
          <a:lstStyle>
            <a:lvl1pPr defTabSz="914400">
              <a:defRPr>
                <a:solidFill>
                  <a:srgbClr val="000000"/>
                </a:solidFill>
                <a:latin typeface="Cochin"/>
                <a:ea typeface="Cochin"/>
                <a:cs typeface="Cochin"/>
                <a:sym typeface="Cochin"/>
              </a:defRPr>
            </a:lvl1pPr>
          </a:lstStyle>
          <a:p>
            <a:pPr lvl="0">
              <a:defRPr sz="1800"/>
            </a:pPr>
            <a:r>
              <a:rPr sz="2400"/>
              <a:t>So basically, average number of children per family in our class is about 2-3 children per family, but in a very accurate case it would be the number of 2. Our class students mostly have brothers, less have sisters, but very few have none. In case, average number of children per family in our country, Lithuania, is also 2.</a:t>
            </a:r>
          </a:p>
        </p:txBody>
      </p:sp>
      <p:pic>
        <p:nvPicPr>
          <p:cNvPr id="62" name="pasted-image.png"/>
          <p:cNvPicPr/>
          <p:nvPr/>
        </p:nvPicPr>
        <p:blipFill>
          <a:blip r:embed="rId2"/>
          <a:stretch>
            <a:fillRect/>
          </a:stretch>
        </p:blipFill>
        <p:spPr>
          <a:xfrm>
            <a:off x="6481571" y="2736850"/>
            <a:ext cx="6264658" cy="3720215"/>
          </a:xfrm>
          <a:prstGeom prst="rect">
            <a:avLst/>
          </a:prstGeom>
          <a:ln w="25400">
            <a:miter lim="400000"/>
          </a:ln>
          <a:effectLst>
            <a:reflection stA="50000" endPos="40000" dir="5400000" sy="-100000" algn="bl" rotWithShape="0"/>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asted-image.png"/>
          <p:cNvPicPr/>
          <p:nvPr/>
        </p:nvPicPr>
        <p:blipFill>
          <a:blip r:embed="rId2"/>
          <a:srcRect l="14810" r="14810"/>
          <a:stretch>
            <a:fillRect/>
          </a:stretch>
        </p:blipFill>
        <p:spPr>
          <a:xfrm>
            <a:off x="7738070" y="1600199"/>
            <a:ext cx="4175940" cy="6225948"/>
          </a:xfrm>
          <a:prstGeom prst="rect">
            <a:avLst/>
          </a:prstGeom>
          <a:ln w="25400">
            <a:miter lim="400000"/>
          </a:ln>
          <a:effectLst>
            <a:reflection stA="50000" endPos="40000" dir="5400000" sy="-100000" algn="bl" rotWithShape="0"/>
          </a:effectLst>
        </p:spPr>
      </p:pic>
      <p:sp>
        <p:nvSpPr>
          <p:cNvPr id="65" name="Shape 65"/>
          <p:cNvSpPr>
            <a:spLocks noGrp="1"/>
          </p:cNvSpPr>
          <p:nvPr>
            <p:ph type="title"/>
          </p:nvPr>
        </p:nvSpPr>
        <p:spPr>
          <a:prstGeom prst="rect">
            <a:avLst/>
          </a:prstGeom>
        </p:spPr>
        <p:txBody>
          <a:bodyPr/>
          <a:lstStyle>
            <a:lvl1pPr>
              <a:defRPr>
                <a:solidFill>
                  <a:srgbClr val="000000"/>
                </a:solidFill>
                <a:latin typeface="Bodoni SvtyTwo ITC TT-Bold"/>
                <a:ea typeface="Bodoni SvtyTwo ITC TT-Bold"/>
                <a:cs typeface="Bodoni SvtyTwo ITC TT-Bold"/>
                <a:sym typeface="Bodoni SvtyTwo ITC TT-Bold"/>
              </a:defRPr>
            </a:lvl1pPr>
          </a:lstStyle>
          <a:p>
            <a:pPr lvl="0">
              <a:defRPr sz="1800"/>
            </a:pPr>
            <a:r>
              <a:rPr sz="5600"/>
              <a:t>OUR RELATIVES</a:t>
            </a:r>
          </a:p>
        </p:txBody>
      </p:sp>
      <p:sp>
        <p:nvSpPr>
          <p:cNvPr id="66" name="Shape 66"/>
          <p:cNvSpPr>
            <a:spLocks noGrp="1"/>
          </p:cNvSpPr>
          <p:nvPr>
            <p:ph type="body" idx="1"/>
          </p:nvPr>
        </p:nvSpPr>
        <p:spPr>
          <a:prstGeom prst="rect">
            <a:avLst/>
          </a:prstGeom>
        </p:spPr>
        <p:txBody>
          <a:bodyPr/>
          <a:lstStyle/>
          <a:p>
            <a:pPr lvl="0" defTabSz="914400">
              <a:spcBef>
                <a:spcPts val="600"/>
              </a:spcBef>
              <a:defRPr sz="1800">
                <a:solidFill>
                  <a:srgbClr val="000000"/>
                </a:solidFill>
              </a:defRPr>
            </a:pPr>
            <a:r>
              <a:rPr sz="2400">
                <a:latin typeface="Cochin"/>
                <a:ea typeface="Cochin"/>
                <a:cs typeface="Cochin"/>
                <a:sym typeface="Cochin"/>
              </a:rPr>
              <a:t>Usually students see their relatives during the holidays but very differently, depending on the person. It’s very usual to meet our relatives during Christmas, Easter, Lithuanian national celebrations, summer holidays or birthdays. </a:t>
            </a:r>
          </a:p>
          <a:p>
            <a:pPr lvl="0" defTabSz="914400">
              <a:spcBef>
                <a:spcPts val="600"/>
              </a:spcBef>
              <a:defRPr sz="1800">
                <a:solidFill>
                  <a:srgbClr val="000000"/>
                </a:solidFill>
              </a:defRPr>
            </a:pPr>
            <a:r>
              <a:rPr sz="2400">
                <a:latin typeface="Cochin"/>
                <a:ea typeface="Cochin"/>
                <a:cs typeface="Cochin"/>
                <a:sym typeface="Cochin"/>
              </a:rPr>
              <a:t>When relatives meet, they have some good time to talk to each other, have dinner or just have some fun.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lvl1pPr defTabSz="479044">
              <a:spcBef>
                <a:spcPts val="1300"/>
              </a:spcBef>
              <a:defRPr sz="4592">
                <a:solidFill>
                  <a:srgbClr val="000000"/>
                </a:solidFill>
                <a:latin typeface="Bodoni SvtyTwo ITC TT-Bold"/>
                <a:ea typeface="Bodoni SvtyTwo ITC TT-Bold"/>
                <a:cs typeface="Bodoni SvtyTwo ITC TT-Bold"/>
                <a:sym typeface="Bodoni SvtyTwo ITC TT-Bold"/>
              </a:defRPr>
            </a:lvl1pPr>
          </a:lstStyle>
          <a:p>
            <a:pPr lvl="0">
              <a:defRPr sz="1800"/>
            </a:pPr>
            <a:r>
              <a:rPr sz="4592"/>
              <a:t>MOVING AWAY FROM FAMILY’S HOUSE</a:t>
            </a:r>
          </a:p>
        </p:txBody>
      </p:sp>
      <p:sp>
        <p:nvSpPr>
          <p:cNvPr id="69" name="Shape 69"/>
          <p:cNvSpPr>
            <a:spLocks noGrp="1"/>
          </p:cNvSpPr>
          <p:nvPr>
            <p:ph type="body" idx="1"/>
          </p:nvPr>
        </p:nvSpPr>
        <p:spPr>
          <a:prstGeom prst="rect">
            <a:avLst/>
          </a:prstGeom>
        </p:spPr>
        <p:txBody>
          <a:bodyPr/>
          <a:lstStyle/>
          <a:p>
            <a:pPr lvl="0" defTabSz="914400">
              <a:defRPr sz="1800">
                <a:solidFill>
                  <a:srgbClr val="000000"/>
                </a:solidFill>
              </a:defRPr>
            </a:pPr>
            <a:r>
              <a:rPr sz="2400">
                <a:latin typeface="Cochin"/>
                <a:ea typeface="Cochin"/>
                <a:cs typeface="Cochin"/>
                <a:sym typeface="Cochin"/>
              </a:rPr>
              <a:t>There aren‘t any accurate or exact calculations on the age of young people who move away from their family in Lithuania, but it is believed to be the age from 25-31. In a percentage scale, based on those ages, our country’s young people, who live with their parents is 33,5%, and which do not is 66.5%.</a:t>
            </a:r>
          </a:p>
        </p:txBody>
      </p:sp>
      <p:pic>
        <p:nvPicPr>
          <p:cNvPr id="70" name="image2.png"/>
          <p:cNvPicPr/>
          <p:nvPr/>
        </p:nvPicPr>
        <p:blipFill>
          <a:blip r:embed="rId2"/>
          <a:stretch>
            <a:fillRect/>
          </a:stretch>
        </p:blipFill>
        <p:spPr>
          <a:xfrm>
            <a:off x="6685545" y="2826931"/>
            <a:ext cx="5856710" cy="3902033"/>
          </a:xfrm>
          <a:prstGeom prst="rect">
            <a:avLst/>
          </a:prstGeom>
          <a:ln w="25400">
            <a:miter lim="400000"/>
          </a:ln>
          <a:effectLst>
            <a:reflection stA="50000" endPos="40000" dir="5400000" sy="-100000" algn="bl" rotWithShape="0"/>
          </a:effectLst>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514</Words>
  <Application>Microsoft Office PowerPoint</Application>
  <PresentationFormat>Pasirinktinai</PresentationFormat>
  <Paragraphs>30</Paragraphs>
  <Slides>7</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7</vt:i4>
      </vt:variant>
    </vt:vector>
  </HeadingPairs>
  <TitlesOfParts>
    <vt:vector size="15" baseType="lpstr">
      <vt:lpstr>Bodoni SvtyTwo ITC TT-Bold</vt:lpstr>
      <vt:lpstr>Bodoni SvtyTwo ITC TT-Book</vt:lpstr>
      <vt:lpstr>Cochin</vt:lpstr>
      <vt:lpstr>Helvetica</vt:lpstr>
      <vt:lpstr>Helvetica Neue</vt:lpstr>
      <vt:lpstr>Palatino</vt:lpstr>
      <vt:lpstr>Zapf Dingbats</vt:lpstr>
      <vt:lpstr>New_Template4</vt:lpstr>
      <vt:lpstr>FAMILY/EVERYDAY LIFE</vt:lpstr>
      <vt:lpstr>DAILY ROUTINE</vt:lpstr>
      <vt:lpstr>RITUALS IN FAMILY</vt:lpstr>
      <vt:lpstr>„PowerPoint“ pateiktis</vt:lpstr>
      <vt:lpstr>AVERAGE NUMBER OF CHILDREN PER FAMILY</vt:lpstr>
      <vt:lpstr>OUR RELATIVES</vt:lpstr>
      <vt:lpstr>MOVING AWAY FROM FAMILY’S 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FAMILY/EVERYDAY LIFE</dc:title>
  <dc:creator>Audronė Stoškienė</dc:creator>
  <cp:lastModifiedBy>Mokinys</cp:lastModifiedBy>
  <cp:revision>3</cp:revision>
  <dcterms:modified xsi:type="dcterms:W3CDTF">2020-02-04T06:34:58Z</dcterms:modified>
</cp:coreProperties>
</file>