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1"/>
  </p:sldMasterIdLst>
  <p:sldIdLst>
    <p:sldId id="256" r:id="rId2"/>
    <p:sldId id="257" r:id="rId3"/>
    <p:sldId id="258" r:id="rId4"/>
    <p:sldId id="259" r:id="rId5"/>
    <p:sldId id="260" r:id="rId6"/>
    <p:sldId id="261" r:id="rId7"/>
    <p:sldId id="266" r:id="rId8"/>
    <p:sldId id="267" r:id="rId9"/>
    <p:sldId id="262" r:id="rId10"/>
    <p:sldId id="263" r:id="rId11"/>
    <p:sldId id="264" r:id="rId12"/>
    <p:sldId id="265"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lt-LT" smtClean="0"/>
              <a:t>Spustelėję redag. ruoš. pavad. stilių</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924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90298CD5-6C1E-4009-B41F-6DF62E31D3BE}" type="datetimeFigureOut">
              <a:rPr lang="en-US" smtClean="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144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t-LT" smtClean="0"/>
              <a:t>Spustelėję redag. ruoš. pavad. stilių</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90298CD5-6C1E-4009-B41F-6DF62E31D3BE}" type="datetimeFigureOut">
              <a:rPr lang="en-US" smtClean="0"/>
              <a:pPr/>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822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smtClean="0"/>
              <a:t>Spustelėję redag. ruoš. teksto stilių</a:t>
            </a:r>
          </a:p>
        </p:txBody>
      </p:sp>
      <p:sp>
        <p:nvSpPr>
          <p:cNvPr id="5" name="Date Placeholder 4"/>
          <p:cNvSpPr>
            <a:spLocks noGrp="1"/>
          </p:cNvSpPr>
          <p:nvPr>
            <p:ph type="dt" sz="half" idx="10"/>
          </p:nvPr>
        </p:nvSpPr>
        <p:spPr/>
        <p:txBody>
          <a:bodyPr/>
          <a:lstStyle/>
          <a:p>
            <a:fld id="{90298CD5-6C1E-4009-B41F-6DF62E31D3BE}" type="datetimeFigureOut">
              <a:rPr lang="en-US" smtClean="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467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t-LT" smtClean="0"/>
              <a:t>Spustelėję redag. ruoš. pavad. stilių</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smtClean="0"/>
              <a:t>Spustelėję redag. ruoš. teksto stilių</a:t>
            </a:r>
          </a:p>
        </p:txBody>
      </p:sp>
      <p:sp>
        <p:nvSpPr>
          <p:cNvPr id="5" name="Date Placeholder 4"/>
          <p:cNvSpPr>
            <a:spLocks noGrp="1"/>
          </p:cNvSpPr>
          <p:nvPr>
            <p:ph type="dt" sz="half" idx="10"/>
          </p:nvPr>
        </p:nvSpPr>
        <p:spPr/>
        <p:txBody>
          <a:bodyPr/>
          <a:lstStyle/>
          <a:p>
            <a:fld id="{90298CD5-6C1E-4009-B41F-6DF62E31D3BE}" type="datetimeFigureOut">
              <a:rPr lang="en-US" smtClean="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1336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lt-LT" smtClean="0"/>
              <a:t>Spustelėję redag. ruoš. pavad. stilių</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smtClean="0"/>
              <a:t>Spustelėję redag. ruoš. teksto stilių</a:t>
            </a:r>
          </a:p>
        </p:txBody>
      </p:sp>
      <p:sp>
        <p:nvSpPr>
          <p:cNvPr id="5" name="Date Placeholder 4"/>
          <p:cNvSpPr>
            <a:spLocks noGrp="1"/>
          </p:cNvSpPr>
          <p:nvPr>
            <p:ph type="dt" sz="half" idx="10"/>
          </p:nvPr>
        </p:nvSpPr>
        <p:spPr/>
        <p:txBody>
          <a:bodyPr/>
          <a:lstStyle/>
          <a:p>
            <a:fld id="{90298CD5-6C1E-4009-B41F-6DF62E31D3BE}" type="datetimeFigureOut">
              <a:rPr lang="en-US" smtClean="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9540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7899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055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lt-LT" smtClean="0"/>
              <a:t>Spustelėję redag. ruoš. pavad. stilių</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2484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5A61015F-7CC6-4D0A-9D87-873EA4C304CC}"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453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076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947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219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972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lt-LT" smtClean="0"/>
              <a:t>Spustelėję redag. ruoš. pavad. stilių</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05C68B11-C5A8-448C-8CE9-B1A273C79CFC}"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501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C7616CA0-919D-4A49-9C8A-62FDFB3A5183}"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67225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298CD5-6C1E-4009-B41F-6DF62E31D3BE}" type="datetimeFigureOut">
              <a:rPr lang="en-US" smtClean="0"/>
              <a:pPr/>
              <a:t>2/3/2020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730394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lstStyle/>
          <a:p>
            <a:r>
              <a:rPr lang="en-GB" b="1" dirty="0" smtClean="0"/>
              <a:t>Celebrations, Holidays and Traditions</a:t>
            </a:r>
            <a:endParaRPr lang="en-GB" b="1" dirty="0"/>
          </a:p>
        </p:txBody>
      </p:sp>
      <p:sp>
        <p:nvSpPr>
          <p:cNvPr id="3" name="Antrinis pavadinimas 2"/>
          <p:cNvSpPr>
            <a:spLocks noGrp="1"/>
          </p:cNvSpPr>
          <p:nvPr>
            <p:ph type="subTitle" idx="1"/>
          </p:nvPr>
        </p:nvSpPr>
        <p:spPr/>
        <p:txBody>
          <a:bodyPr/>
          <a:lstStyle/>
          <a:p>
            <a:r>
              <a:rPr lang="en-GB" dirty="0" smtClean="0"/>
              <a:t>Done by: Jonas </a:t>
            </a:r>
            <a:r>
              <a:rPr lang="lt-LT" dirty="0" smtClean="0"/>
              <a:t>Žilionis, Vaiva </a:t>
            </a:r>
            <a:r>
              <a:rPr lang="lt-LT" dirty="0" err="1" smtClean="0"/>
              <a:t>Lenkšaitė</a:t>
            </a:r>
            <a:r>
              <a:rPr lang="lt-LT" dirty="0" smtClean="0"/>
              <a:t>, Jokūbas Vainius, Mindaugas Milinavičius </a:t>
            </a:r>
            <a:r>
              <a:rPr lang="lt-LT" dirty="0" err="1" smtClean="0"/>
              <a:t>and</a:t>
            </a:r>
            <a:r>
              <a:rPr lang="lt-LT" dirty="0" smtClean="0"/>
              <a:t> Aleksas Žvirblis</a:t>
            </a:r>
            <a:endParaRPr lang="lt-LT" dirty="0"/>
          </a:p>
        </p:txBody>
      </p:sp>
    </p:spTree>
    <p:extLst>
      <p:ext uri="{BB962C8B-B14F-4D97-AF65-F5344CB8AC3E}">
        <p14:creationId xmlns:p14="http://schemas.microsoft.com/office/powerpoint/2010/main" val="6403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7182-81C6-4025-9E30-CE1675C0FF3E}"/>
              </a:ext>
            </a:extLst>
          </p:cNvPr>
          <p:cNvSpPr>
            <a:spLocks noGrp="1"/>
          </p:cNvSpPr>
          <p:nvPr>
            <p:ph type="title"/>
          </p:nvPr>
        </p:nvSpPr>
        <p:spPr/>
        <p:txBody>
          <a:bodyPr/>
          <a:lstStyle/>
          <a:p>
            <a:pPr algn="ctr"/>
            <a:r>
              <a:rPr lang="en-US" dirty="0"/>
              <a:t>2</a:t>
            </a:r>
            <a:r>
              <a:rPr lang="en-US" dirty="0" smtClean="0"/>
              <a:t>.</a:t>
            </a:r>
            <a:r>
              <a:rPr lang="lt-LT" dirty="0" smtClean="0"/>
              <a:t> </a:t>
            </a:r>
            <a:r>
              <a:rPr lang="lt-LT" dirty="0" err="1" smtClean="0"/>
              <a:t>Goat</a:t>
            </a:r>
            <a:r>
              <a:rPr lang="lt-LT" dirty="0" smtClean="0"/>
              <a:t> </a:t>
            </a:r>
            <a:r>
              <a:rPr lang="lt-LT" dirty="0"/>
              <a:t>Beauty Pageant</a:t>
            </a:r>
            <a:endParaRPr lang="ru-RU" dirty="0"/>
          </a:p>
        </p:txBody>
      </p:sp>
      <p:sp>
        <p:nvSpPr>
          <p:cNvPr id="3" name="Content Placeholder 2">
            <a:extLst>
              <a:ext uri="{FF2B5EF4-FFF2-40B4-BE49-F238E27FC236}">
                <a16:creationId xmlns:a16="http://schemas.microsoft.com/office/drawing/2014/main" id="{520FCE3C-1CAE-4E04-8735-9B5DFB4436CC}"/>
              </a:ext>
            </a:extLst>
          </p:cNvPr>
          <p:cNvSpPr>
            <a:spLocks noGrp="1"/>
          </p:cNvSpPr>
          <p:nvPr>
            <p:ph idx="1"/>
          </p:nvPr>
        </p:nvSpPr>
        <p:spPr>
          <a:xfrm>
            <a:off x="838200" y="1815300"/>
            <a:ext cx="10515600" cy="1325563"/>
          </a:xfrm>
        </p:spPr>
        <p:txBody>
          <a:bodyPr/>
          <a:lstStyle/>
          <a:p>
            <a:pPr marL="0" indent="457200" algn="just">
              <a:buNone/>
            </a:pPr>
            <a:r>
              <a:rPr lang="en-US" dirty="0"/>
              <a:t>A small village in </a:t>
            </a:r>
            <a:r>
              <a:rPr lang="en-US" dirty="0" err="1"/>
              <a:t>Ramygala</a:t>
            </a:r>
            <a:r>
              <a:rPr lang="en-US" dirty="0"/>
              <a:t>, is hosting an annual goat beauty pageant. In preparation for the show, the goats are groomed, </a:t>
            </a:r>
            <a:r>
              <a:rPr lang="lt-LT" dirty="0" err="1" smtClean="0"/>
              <a:t>decorated</a:t>
            </a:r>
            <a:r>
              <a:rPr lang="lt-LT" dirty="0" smtClean="0"/>
              <a:t> </a:t>
            </a:r>
            <a:r>
              <a:rPr lang="lt-LT" dirty="0" err="1" smtClean="0"/>
              <a:t>with</a:t>
            </a:r>
            <a:r>
              <a:rPr lang="lt-LT" dirty="0" smtClean="0"/>
              <a:t> </a:t>
            </a:r>
            <a:r>
              <a:rPr lang="en-US" dirty="0" err="1" smtClean="0"/>
              <a:t>flo</a:t>
            </a:r>
            <a:r>
              <a:rPr lang="lt-LT" dirty="0" err="1" smtClean="0"/>
              <a:t>wers</a:t>
            </a:r>
            <a:r>
              <a:rPr lang="lt-LT" dirty="0" smtClean="0"/>
              <a:t> </a:t>
            </a:r>
            <a:r>
              <a:rPr lang="en-US" dirty="0" smtClean="0"/>
              <a:t>and </a:t>
            </a:r>
            <a:r>
              <a:rPr lang="en-US" dirty="0"/>
              <a:t>dressed.</a:t>
            </a:r>
            <a:endParaRPr lang="ru-RU" dirty="0"/>
          </a:p>
        </p:txBody>
      </p:sp>
      <p:pic>
        <p:nvPicPr>
          <p:cNvPr id="4" name="Picture 3">
            <a:extLst>
              <a:ext uri="{FF2B5EF4-FFF2-40B4-BE49-F238E27FC236}">
                <a16:creationId xmlns:a16="http://schemas.microsoft.com/office/drawing/2014/main" id="{F98C77E6-B7E4-408F-92E8-6339861A5DF9}"/>
              </a:ext>
            </a:extLst>
          </p:cNvPr>
          <p:cNvPicPr>
            <a:picLocks noChangeAspect="1"/>
          </p:cNvPicPr>
          <p:nvPr/>
        </p:nvPicPr>
        <p:blipFill>
          <a:blip r:embed="rId2"/>
          <a:stretch>
            <a:fillRect/>
          </a:stretch>
        </p:blipFill>
        <p:spPr>
          <a:xfrm>
            <a:off x="4079844" y="2660308"/>
            <a:ext cx="5945877" cy="3954248"/>
          </a:xfrm>
          <a:prstGeom prst="rect">
            <a:avLst/>
          </a:prstGeom>
        </p:spPr>
      </p:pic>
    </p:spTree>
    <p:extLst>
      <p:ext uri="{BB962C8B-B14F-4D97-AF65-F5344CB8AC3E}">
        <p14:creationId xmlns:p14="http://schemas.microsoft.com/office/powerpoint/2010/main" val="180727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B573-6328-4178-9538-90FC6F076868}"/>
              </a:ext>
            </a:extLst>
          </p:cNvPr>
          <p:cNvSpPr>
            <a:spLocks noGrp="1"/>
          </p:cNvSpPr>
          <p:nvPr>
            <p:ph type="title"/>
          </p:nvPr>
        </p:nvSpPr>
        <p:spPr>
          <a:xfrm>
            <a:off x="1057141" y="500062"/>
            <a:ext cx="10515600" cy="1325563"/>
          </a:xfrm>
        </p:spPr>
        <p:txBody>
          <a:bodyPr/>
          <a:lstStyle/>
          <a:p>
            <a:pPr algn="ctr"/>
            <a:r>
              <a:rPr lang="en-US" dirty="0"/>
              <a:t>3</a:t>
            </a:r>
            <a:r>
              <a:rPr lang="en-US" dirty="0" smtClean="0"/>
              <a:t>. Christmas</a:t>
            </a:r>
            <a:r>
              <a:rPr lang="lt-LT" dirty="0" smtClean="0"/>
              <a:t> </a:t>
            </a:r>
            <a:r>
              <a:rPr lang="lt-LT" dirty="0"/>
              <a:t>Eve Dinner</a:t>
            </a:r>
            <a:endParaRPr lang="ru-RU" dirty="0"/>
          </a:p>
        </p:txBody>
      </p:sp>
      <p:sp>
        <p:nvSpPr>
          <p:cNvPr id="3" name="Content Placeholder 2">
            <a:extLst>
              <a:ext uri="{FF2B5EF4-FFF2-40B4-BE49-F238E27FC236}">
                <a16:creationId xmlns:a16="http://schemas.microsoft.com/office/drawing/2014/main" id="{D6A42043-0984-43F0-A16E-33FD7166CD13}"/>
              </a:ext>
            </a:extLst>
          </p:cNvPr>
          <p:cNvSpPr>
            <a:spLocks noGrp="1"/>
          </p:cNvSpPr>
          <p:nvPr>
            <p:ph idx="1"/>
          </p:nvPr>
        </p:nvSpPr>
        <p:spPr>
          <a:xfrm>
            <a:off x="955183" y="1890959"/>
            <a:ext cx="6372895" cy="2081337"/>
          </a:xfrm>
        </p:spPr>
        <p:txBody>
          <a:bodyPr>
            <a:normAutofit/>
          </a:bodyPr>
          <a:lstStyle/>
          <a:p>
            <a:pPr marL="0" indent="457200" algn="just">
              <a:buNone/>
            </a:pPr>
            <a:r>
              <a:rPr lang="en-US" dirty="0"/>
              <a:t>Lithuanians follow a rather specific tradition when it comes to dinner on Christmas Eve. The whole family gets together to eat at least 12 vegetarian dishes. The first dish must be wafers that are prepared using the same recipe as wafers that are received at Holy Communion in church. All other dishes must be meatless, although fish can be enjoyed.</a:t>
            </a:r>
            <a:endParaRPr lang="ru-RU" dirty="0"/>
          </a:p>
        </p:txBody>
      </p:sp>
      <p:pic>
        <p:nvPicPr>
          <p:cNvPr id="4" name="Picture 3">
            <a:extLst>
              <a:ext uri="{FF2B5EF4-FFF2-40B4-BE49-F238E27FC236}">
                <a16:creationId xmlns:a16="http://schemas.microsoft.com/office/drawing/2014/main" id="{B860E6AC-9095-4DEF-B474-89835105FF57}"/>
              </a:ext>
            </a:extLst>
          </p:cNvPr>
          <p:cNvPicPr>
            <a:picLocks noChangeAspect="1"/>
          </p:cNvPicPr>
          <p:nvPr/>
        </p:nvPicPr>
        <p:blipFill>
          <a:blip r:embed="rId2"/>
          <a:stretch>
            <a:fillRect/>
          </a:stretch>
        </p:blipFill>
        <p:spPr>
          <a:xfrm>
            <a:off x="7697125" y="2007243"/>
            <a:ext cx="3930106" cy="3930106"/>
          </a:xfrm>
          <a:prstGeom prst="rect">
            <a:avLst/>
          </a:prstGeom>
        </p:spPr>
      </p:pic>
    </p:spTree>
    <p:extLst>
      <p:ext uri="{BB962C8B-B14F-4D97-AF65-F5344CB8AC3E}">
        <p14:creationId xmlns:p14="http://schemas.microsoft.com/office/powerpoint/2010/main" val="200746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DED4-8623-4814-A5DB-39EB1F27D6D2}"/>
              </a:ext>
            </a:extLst>
          </p:cNvPr>
          <p:cNvSpPr>
            <a:spLocks noGrp="1"/>
          </p:cNvSpPr>
          <p:nvPr>
            <p:ph type="title"/>
          </p:nvPr>
        </p:nvSpPr>
        <p:spPr/>
        <p:txBody>
          <a:bodyPr/>
          <a:lstStyle/>
          <a:p>
            <a:pPr algn="ctr"/>
            <a:r>
              <a:rPr lang="lt-LT" dirty="0"/>
              <a:t> </a:t>
            </a:r>
            <a:r>
              <a:rPr lang="en-US" dirty="0"/>
              <a:t>4</a:t>
            </a:r>
            <a:r>
              <a:rPr lang="en-US" dirty="0" smtClean="0"/>
              <a:t>. </a:t>
            </a:r>
            <a:r>
              <a:rPr lang="lt-LT" dirty="0" err="1" smtClean="0"/>
              <a:t>Easter</a:t>
            </a:r>
            <a:r>
              <a:rPr lang="lt-LT" dirty="0" smtClean="0"/>
              <a:t> </a:t>
            </a:r>
            <a:r>
              <a:rPr lang="lt-LT" dirty="0"/>
              <a:t>traditions</a:t>
            </a:r>
            <a:endParaRPr lang="ru-RU" dirty="0"/>
          </a:p>
        </p:txBody>
      </p:sp>
      <p:sp>
        <p:nvSpPr>
          <p:cNvPr id="3" name="Content Placeholder 2">
            <a:extLst>
              <a:ext uri="{FF2B5EF4-FFF2-40B4-BE49-F238E27FC236}">
                <a16:creationId xmlns:a16="http://schemas.microsoft.com/office/drawing/2014/main" id="{F245374D-EA70-4EEC-9CF5-35F83E77874A}"/>
              </a:ext>
            </a:extLst>
          </p:cNvPr>
          <p:cNvSpPr>
            <a:spLocks noGrp="1"/>
          </p:cNvSpPr>
          <p:nvPr>
            <p:ph idx="1"/>
          </p:nvPr>
        </p:nvSpPr>
        <p:spPr>
          <a:xfrm>
            <a:off x="2649452" y="1419634"/>
            <a:ext cx="7367384" cy="2359171"/>
          </a:xfrm>
        </p:spPr>
        <p:txBody>
          <a:bodyPr>
            <a:normAutofit/>
          </a:bodyPr>
          <a:lstStyle/>
          <a:p>
            <a:pPr marL="0" indent="457200" algn="just">
              <a:buNone/>
            </a:pPr>
            <a:r>
              <a:rPr lang="en-US" dirty="0" smtClean="0"/>
              <a:t>Americans </a:t>
            </a:r>
            <a:r>
              <a:rPr lang="en-US" dirty="0"/>
              <a:t>have their Easter Bunny and Lithuanians have an Easter Granny. The Easter Granny leaves Easter eggs and sweets to children when they leave a homemade nest outside their house. Prior to tucking into a delicious meal, one hard boiled Easter egg is cut into enough pieces for each of the family members present.</a:t>
            </a:r>
            <a:endParaRPr lang="ru-RU" dirty="0"/>
          </a:p>
        </p:txBody>
      </p:sp>
      <p:pic>
        <p:nvPicPr>
          <p:cNvPr id="4" name="Picture 3">
            <a:extLst>
              <a:ext uri="{FF2B5EF4-FFF2-40B4-BE49-F238E27FC236}">
                <a16:creationId xmlns:a16="http://schemas.microsoft.com/office/drawing/2014/main" id="{1D450CDC-3476-49C9-A051-DABF72272E81}"/>
              </a:ext>
            </a:extLst>
          </p:cNvPr>
          <p:cNvPicPr>
            <a:picLocks noChangeAspect="1"/>
          </p:cNvPicPr>
          <p:nvPr/>
        </p:nvPicPr>
        <p:blipFill>
          <a:blip r:embed="rId2"/>
          <a:stretch>
            <a:fillRect/>
          </a:stretch>
        </p:blipFill>
        <p:spPr>
          <a:xfrm>
            <a:off x="5207949" y="2960931"/>
            <a:ext cx="5194835" cy="3456927"/>
          </a:xfrm>
          <a:prstGeom prst="rect">
            <a:avLst/>
          </a:prstGeom>
        </p:spPr>
      </p:pic>
    </p:spTree>
    <p:extLst>
      <p:ext uri="{BB962C8B-B14F-4D97-AF65-F5344CB8AC3E}">
        <p14:creationId xmlns:p14="http://schemas.microsoft.com/office/powerpoint/2010/main" val="209114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t>Lithuania </a:t>
            </a:r>
            <a:r>
              <a:rPr lang="lt-LT" b="1" dirty="0" err="1" smtClean="0"/>
              <a:t>as</a:t>
            </a:r>
            <a:r>
              <a:rPr lang="lt-LT" b="1" smtClean="0"/>
              <a:t> a multicultural</a:t>
            </a:r>
            <a:r>
              <a:rPr lang="lt-LT" b="1" dirty="0" smtClean="0"/>
              <a:t> </a:t>
            </a:r>
            <a:r>
              <a:rPr lang="lt-LT" b="1" dirty="0" err="1" smtClean="0"/>
              <a:t>country</a:t>
            </a:r>
            <a:endParaRPr lang="lt-LT" b="1" dirty="0"/>
          </a:p>
        </p:txBody>
      </p:sp>
      <p:sp>
        <p:nvSpPr>
          <p:cNvPr id="3" name="Teksto vietos rezervavimo ženklas 2"/>
          <p:cNvSpPr>
            <a:spLocks noGrp="1"/>
          </p:cNvSpPr>
          <p:nvPr>
            <p:ph type="body" idx="1"/>
          </p:nvPr>
        </p:nvSpPr>
        <p:spPr/>
        <p:txBody>
          <a:bodyPr/>
          <a:lstStyle/>
          <a:p>
            <a:r>
              <a:rPr lang="en-GB" dirty="0" err="1" smtClean="0"/>
              <a:t>Jok</a:t>
            </a:r>
            <a:r>
              <a:rPr lang="lt-LT" dirty="0" smtClean="0"/>
              <a:t>ūbas Vainius </a:t>
            </a:r>
            <a:r>
              <a:rPr lang="lt-LT" dirty="0" err="1" smtClean="0"/>
              <a:t>and</a:t>
            </a:r>
            <a:r>
              <a:rPr lang="lt-LT" dirty="0" smtClean="0"/>
              <a:t> Mindaugas Milinavičius</a:t>
            </a:r>
            <a:endParaRPr lang="lt-LT" dirty="0"/>
          </a:p>
        </p:txBody>
      </p:sp>
    </p:spTree>
    <p:extLst>
      <p:ext uri="{BB962C8B-B14F-4D97-AF65-F5344CB8AC3E}">
        <p14:creationId xmlns:p14="http://schemas.microsoft.com/office/powerpoint/2010/main" val="333985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0769-B125-124B-AA55-64659152AD4E}"/>
              </a:ext>
            </a:extLst>
          </p:cNvPr>
          <p:cNvSpPr>
            <a:spLocks noGrp="1"/>
          </p:cNvSpPr>
          <p:nvPr>
            <p:ph type="title"/>
          </p:nvPr>
        </p:nvSpPr>
        <p:spPr/>
        <p:txBody>
          <a:bodyPr/>
          <a:lstStyle/>
          <a:p>
            <a:r>
              <a:rPr lang="en-US" dirty="0"/>
              <a:t>4 main minority communities in Lithuania</a:t>
            </a:r>
          </a:p>
        </p:txBody>
      </p:sp>
      <p:sp>
        <p:nvSpPr>
          <p:cNvPr id="3" name="Content Placeholder 2">
            <a:extLst>
              <a:ext uri="{FF2B5EF4-FFF2-40B4-BE49-F238E27FC236}">
                <a16:creationId xmlns:a16="http://schemas.microsoft.com/office/drawing/2014/main" id="{DBE6E66C-4450-194C-BA0D-481755A5AE6B}"/>
              </a:ext>
            </a:extLst>
          </p:cNvPr>
          <p:cNvSpPr>
            <a:spLocks noGrp="1"/>
          </p:cNvSpPr>
          <p:nvPr>
            <p:ph idx="1"/>
          </p:nvPr>
        </p:nvSpPr>
        <p:spPr/>
        <p:txBody>
          <a:bodyPr>
            <a:normAutofit/>
          </a:bodyPr>
          <a:lstStyle/>
          <a:p>
            <a:r>
              <a:rPr lang="en-US" sz="4000" dirty="0"/>
              <a:t>1. Poles</a:t>
            </a:r>
          </a:p>
          <a:p>
            <a:r>
              <a:rPr lang="en-US" sz="4000" dirty="0"/>
              <a:t>2. Russians</a:t>
            </a:r>
          </a:p>
          <a:p>
            <a:r>
              <a:rPr lang="en-US" sz="4000" dirty="0"/>
              <a:t>3. Belarusians</a:t>
            </a:r>
          </a:p>
          <a:p>
            <a:r>
              <a:rPr lang="en-US" sz="4000" dirty="0"/>
              <a:t>4. Jews</a:t>
            </a:r>
          </a:p>
        </p:txBody>
      </p:sp>
    </p:spTree>
    <p:extLst>
      <p:ext uri="{BB962C8B-B14F-4D97-AF65-F5344CB8AC3E}">
        <p14:creationId xmlns:p14="http://schemas.microsoft.com/office/powerpoint/2010/main" val="45661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35D4-8B17-2547-872C-2071DE25F59A}"/>
              </a:ext>
            </a:extLst>
          </p:cNvPr>
          <p:cNvSpPr>
            <a:spLocks noGrp="1"/>
          </p:cNvSpPr>
          <p:nvPr>
            <p:ph type="title"/>
          </p:nvPr>
        </p:nvSpPr>
        <p:spPr>
          <a:xfrm>
            <a:off x="2592925" y="624110"/>
            <a:ext cx="8911687" cy="777178"/>
          </a:xfrm>
        </p:spPr>
        <p:txBody>
          <a:bodyPr>
            <a:normAutofit/>
          </a:bodyPr>
          <a:lstStyle/>
          <a:p>
            <a:pPr algn="ctr"/>
            <a:r>
              <a:rPr lang="lt-LT" dirty="0" err="1" smtClean="0"/>
              <a:t>The</a:t>
            </a:r>
            <a:r>
              <a:rPr lang="lt-LT" dirty="0" smtClean="0"/>
              <a:t> </a:t>
            </a:r>
            <a:r>
              <a:rPr lang="en-US" dirty="0" smtClean="0"/>
              <a:t>Pol</a:t>
            </a:r>
            <a:r>
              <a:rPr lang="lt-LT" dirty="0" err="1" smtClean="0"/>
              <a:t>ish</a:t>
            </a:r>
            <a:endParaRPr lang="en-US" dirty="0"/>
          </a:p>
        </p:txBody>
      </p:sp>
      <p:sp>
        <p:nvSpPr>
          <p:cNvPr id="3" name="Content Placeholder 2">
            <a:extLst>
              <a:ext uri="{FF2B5EF4-FFF2-40B4-BE49-F238E27FC236}">
                <a16:creationId xmlns:a16="http://schemas.microsoft.com/office/drawing/2014/main" id="{B1273B62-4675-6A4B-87C5-A87D8694A488}"/>
              </a:ext>
            </a:extLst>
          </p:cNvPr>
          <p:cNvSpPr>
            <a:spLocks noGrp="1"/>
          </p:cNvSpPr>
          <p:nvPr>
            <p:ph idx="1"/>
          </p:nvPr>
        </p:nvSpPr>
        <p:spPr>
          <a:xfrm>
            <a:off x="2589212" y="1484416"/>
            <a:ext cx="8915400" cy="4426806"/>
          </a:xfrm>
        </p:spPr>
        <p:txBody>
          <a:bodyPr/>
          <a:lstStyle/>
          <a:p>
            <a:r>
              <a:rPr lang="en-US" dirty="0"/>
              <a:t>Total population: </a:t>
            </a:r>
            <a:r>
              <a:rPr lang="en-US" dirty="0" smtClean="0"/>
              <a:t>200</a:t>
            </a:r>
            <a:r>
              <a:rPr lang="lt-LT" dirty="0"/>
              <a:t> </a:t>
            </a:r>
            <a:r>
              <a:rPr lang="en-US" dirty="0" smtClean="0"/>
              <a:t>317 people</a:t>
            </a:r>
            <a:r>
              <a:rPr lang="lt-LT" dirty="0" smtClean="0"/>
              <a:t>,</a:t>
            </a:r>
            <a:r>
              <a:rPr lang="en-US" dirty="0" smtClean="0"/>
              <a:t> </a:t>
            </a:r>
            <a:r>
              <a:rPr lang="en-US" dirty="0"/>
              <a:t>6,6</a:t>
            </a:r>
            <a:r>
              <a:rPr lang="en-US" dirty="0" smtClean="0"/>
              <a:t>%</a:t>
            </a:r>
            <a:r>
              <a:rPr lang="lt-LT" dirty="0" smtClean="0"/>
              <a:t>.</a:t>
            </a:r>
            <a:endParaRPr lang="en-US" dirty="0"/>
          </a:p>
          <a:p>
            <a:endParaRPr lang="en-US" dirty="0"/>
          </a:p>
        </p:txBody>
      </p:sp>
      <p:pic>
        <p:nvPicPr>
          <p:cNvPr id="6" name="Picture 5">
            <a:extLst>
              <a:ext uri="{FF2B5EF4-FFF2-40B4-BE49-F238E27FC236}">
                <a16:creationId xmlns:a16="http://schemas.microsoft.com/office/drawing/2014/main" id="{1F07E271-A318-C748-81E8-760A94873ED4}"/>
              </a:ext>
            </a:extLst>
          </p:cNvPr>
          <p:cNvPicPr>
            <a:picLocks noChangeAspect="1"/>
          </p:cNvPicPr>
          <p:nvPr/>
        </p:nvPicPr>
        <p:blipFill>
          <a:blip r:embed="rId2"/>
          <a:stretch>
            <a:fillRect/>
          </a:stretch>
        </p:blipFill>
        <p:spPr>
          <a:xfrm>
            <a:off x="3905186" y="2053193"/>
            <a:ext cx="6283451" cy="4181351"/>
          </a:xfrm>
          <a:prstGeom prst="rect">
            <a:avLst/>
          </a:prstGeom>
        </p:spPr>
      </p:pic>
    </p:spTree>
    <p:extLst>
      <p:ext uri="{BB962C8B-B14F-4D97-AF65-F5344CB8AC3E}">
        <p14:creationId xmlns:p14="http://schemas.microsoft.com/office/powerpoint/2010/main" val="136075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6214-AD7E-F44C-B8E7-B49978F8A0EC}"/>
              </a:ext>
            </a:extLst>
          </p:cNvPr>
          <p:cNvSpPr>
            <a:spLocks noGrp="1"/>
          </p:cNvSpPr>
          <p:nvPr>
            <p:ph type="title"/>
          </p:nvPr>
        </p:nvSpPr>
        <p:spPr>
          <a:xfrm>
            <a:off x="2592925" y="624110"/>
            <a:ext cx="8911687" cy="812804"/>
          </a:xfrm>
        </p:spPr>
        <p:txBody>
          <a:bodyPr>
            <a:normAutofit/>
          </a:bodyPr>
          <a:lstStyle/>
          <a:p>
            <a:pPr algn="ctr"/>
            <a:r>
              <a:rPr lang="lt-LT" dirty="0" err="1" smtClean="0"/>
              <a:t>The</a:t>
            </a:r>
            <a:r>
              <a:rPr lang="lt-LT" dirty="0" smtClean="0"/>
              <a:t> </a:t>
            </a:r>
            <a:r>
              <a:rPr lang="en-US" dirty="0" smtClean="0"/>
              <a:t>Russians</a:t>
            </a:r>
            <a:endParaRPr lang="en-US" dirty="0"/>
          </a:p>
        </p:txBody>
      </p:sp>
      <p:sp>
        <p:nvSpPr>
          <p:cNvPr id="3" name="Content Placeholder 2">
            <a:extLst>
              <a:ext uri="{FF2B5EF4-FFF2-40B4-BE49-F238E27FC236}">
                <a16:creationId xmlns:a16="http://schemas.microsoft.com/office/drawing/2014/main" id="{26779362-295E-D940-8935-04A953248D8A}"/>
              </a:ext>
            </a:extLst>
          </p:cNvPr>
          <p:cNvSpPr>
            <a:spLocks noGrp="1"/>
          </p:cNvSpPr>
          <p:nvPr>
            <p:ph idx="1"/>
          </p:nvPr>
        </p:nvSpPr>
        <p:spPr>
          <a:xfrm>
            <a:off x="2589212" y="1609106"/>
            <a:ext cx="8915400" cy="4302116"/>
          </a:xfrm>
        </p:spPr>
        <p:txBody>
          <a:bodyPr/>
          <a:lstStyle/>
          <a:p>
            <a:r>
              <a:rPr lang="en-US" dirty="0"/>
              <a:t>Total population: </a:t>
            </a:r>
            <a:r>
              <a:rPr lang="en-US" dirty="0" smtClean="0"/>
              <a:t>176</a:t>
            </a:r>
            <a:r>
              <a:rPr lang="lt-LT" dirty="0" smtClean="0"/>
              <a:t> </a:t>
            </a:r>
            <a:r>
              <a:rPr lang="en-US" dirty="0" smtClean="0"/>
              <a:t>613 people</a:t>
            </a:r>
            <a:r>
              <a:rPr lang="lt-LT" dirty="0" smtClean="0"/>
              <a:t>,</a:t>
            </a:r>
            <a:r>
              <a:rPr lang="en-US" dirty="0" smtClean="0"/>
              <a:t> </a:t>
            </a:r>
            <a:r>
              <a:rPr lang="en-US" dirty="0"/>
              <a:t>5,8</a:t>
            </a:r>
            <a:r>
              <a:rPr lang="en-US" dirty="0" smtClean="0"/>
              <a:t>%</a:t>
            </a:r>
            <a:r>
              <a:rPr lang="lt-LT" dirty="0" smtClean="0"/>
              <a:t>.</a:t>
            </a:r>
            <a:endParaRPr lang="en-US" dirty="0"/>
          </a:p>
          <a:p>
            <a:endParaRPr lang="en-US" dirty="0"/>
          </a:p>
        </p:txBody>
      </p:sp>
      <p:pic>
        <p:nvPicPr>
          <p:cNvPr id="4" name="Picture 3">
            <a:extLst>
              <a:ext uri="{FF2B5EF4-FFF2-40B4-BE49-F238E27FC236}">
                <a16:creationId xmlns:a16="http://schemas.microsoft.com/office/drawing/2014/main" id="{29486EF5-758F-A041-81DC-C2DB86E8CF37}"/>
              </a:ext>
            </a:extLst>
          </p:cNvPr>
          <p:cNvPicPr>
            <a:picLocks noChangeAspect="1"/>
          </p:cNvPicPr>
          <p:nvPr/>
        </p:nvPicPr>
        <p:blipFill>
          <a:blip r:embed="rId2"/>
          <a:stretch>
            <a:fillRect/>
          </a:stretch>
        </p:blipFill>
        <p:spPr>
          <a:xfrm>
            <a:off x="3723745" y="2163783"/>
            <a:ext cx="6646333" cy="3987800"/>
          </a:xfrm>
          <a:prstGeom prst="rect">
            <a:avLst/>
          </a:prstGeom>
        </p:spPr>
      </p:pic>
    </p:spTree>
    <p:extLst>
      <p:ext uri="{BB962C8B-B14F-4D97-AF65-F5344CB8AC3E}">
        <p14:creationId xmlns:p14="http://schemas.microsoft.com/office/powerpoint/2010/main" val="276220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C461-D262-774A-B891-6B264C88AA38}"/>
              </a:ext>
            </a:extLst>
          </p:cNvPr>
          <p:cNvSpPr>
            <a:spLocks noGrp="1"/>
          </p:cNvSpPr>
          <p:nvPr>
            <p:ph type="title"/>
          </p:nvPr>
        </p:nvSpPr>
        <p:spPr>
          <a:xfrm>
            <a:off x="2592925" y="624110"/>
            <a:ext cx="8911687" cy="770531"/>
          </a:xfrm>
        </p:spPr>
        <p:txBody>
          <a:bodyPr>
            <a:normAutofit/>
          </a:bodyPr>
          <a:lstStyle/>
          <a:p>
            <a:pPr algn="ctr"/>
            <a:r>
              <a:rPr lang="lt-LT" dirty="0" err="1" smtClean="0"/>
              <a:t>The</a:t>
            </a:r>
            <a:r>
              <a:rPr lang="lt-LT" dirty="0" smtClean="0"/>
              <a:t> </a:t>
            </a:r>
            <a:r>
              <a:rPr lang="en-US" dirty="0" smtClean="0"/>
              <a:t>Byelorussians</a:t>
            </a:r>
            <a:endParaRPr lang="en-US" dirty="0"/>
          </a:p>
        </p:txBody>
      </p:sp>
      <p:sp>
        <p:nvSpPr>
          <p:cNvPr id="3" name="Content Placeholder 2">
            <a:extLst>
              <a:ext uri="{FF2B5EF4-FFF2-40B4-BE49-F238E27FC236}">
                <a16:creationId xmlns:a16="http://schemas.microsoft.com/office/drawing/2014/main" id="{3FA8DDD6-CB41-AC4D-9893-FD1C66D6C0E6}"/>
              </a:ext>
            </a:extLst>
          </p:cNvPr>
          <p:cNvSpPr>
            <a:spLocks noGrp="1"/>
          </p:cNvSpPr>
          <p:nvPr>
            <p:ph idx="1"/>
          </p:nvPr>
        </p:nvSpPr>
        <p:spPr>
          <a:xfrm>
            <a:off x="2589212" y="1394641"/>
            <a:ext cx="8915400" cy="4516581"/>
          </a:xfrm>
        </p:spPr>
        <p:txBody>
          <a:bodyPr/>
          <a:lstStyle/>
          <a:p>
            <a:r>
              <a:rPr lang="en-US" dirty="0"/>
              <a:t>Total population: </a:t>
            </a:r>
            <a:r>
              <a:rPr lang="en-US" dirty="0" smtClean="0"/>
              <a:t>52</a:t>
            </a:r>
            <a:r>
              <a:rPr lang="lt-LT" dirty="0" smtClean="0"/>
              <a:t> </a:t>
            </a:r>
            <a:r>
              <a:rPr lang="en-US" dirty="0" smtClean="0"/>
              <a:t>650 people</a:t>
            </a:r>
            <a:r>
              <a:rPr lang="lt-LT" dirty="0" smtClean="0"/>
              <a:t>,</a:t>
            </a:r>
            <a:r>
              <a:rPr lang="en-US" dirty="0" smtClean="0"/>
              <a:t> </a:t>
            </a:r>
            <a:r>
              <a:rPr lang="en-US" dirty="0"/>
              <a:t>1,7</a:t>
            </a:r>
            <a:r>
              <a:rPr lang="en-US" dirty="0" smtClean="0"/>
              <a:t>%</a:t>
            </a:r>
            <a:r>
              <a:rPr lang="lt-LT" dirty="0" smtClean="0"/>
              <a:t>.</a:t>
            </a:r>
            <a:endParaRPr lang="en-US" dirty="0"/>
          </a:p>
          <a:p>
            <a:endParaRPr lang="en-US" dirty="0"/>
          </a:p>
        </p:txBody>
      </p:sp>
      <p:pic>
        <p:nvPicPr>
          <p:cNvPr id="4" name="Picture 3">
            <a:extLst>
              <a:ext uri="{FF2B5EF4-FFF2-40B4-BE49-F238E27FC236}">
                <a16:creationId xmlns:a16="http://schemas.microsoft.com/office/drawing/2014/main" id="{C4FE5761-1A5B-7F4A-AEE5-EE4636D5157F}"/>
              </a:ext>
            </a:extLst>
          </p:cNvPr>
          <p:cNvPicPr>
            <a:picLocks noChangeAspect="1"/>
          </p:cNvPicPr>
          <p:nvPr/>
        </p:nvPicPr>
        <p:blipFill>
          <a:blip r:embed="rId2"/>
          <a:stretch>
            <a:fillRect/>
          </a:stretch>
        </p:blipFill>
        <p:spPr>
          <a:xfrm>
            <a:off x="3388004" y="1887186"/>
            <a:ext cx="7317816" cy="4097977"/>
          </a:xfrm>
          <a:prstGeom prst="rect">
            <a:avLst/>
          </a:prstGeom>
        </p:spPr>
      </p:pic>
    </p:spTree>
    <p:extLst>
      <p:ext uri="{BB962C8B-B14F-4D97-AF65-F5344CB8AC3E}">
        <p14:creationId xmlns:p14="http://schemas.microsoft.com/office/powerpoint/2010/main" val="3982960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9188-D917-E146-83DD-03293CDD1597}"/>
              </a:ext>
            </a:extLst>
          </p:cNvPr>
          <p:cNvSpPr>
            <a:spLocks noGrp="1"/>
          </p:cNvSpPr>
          <p:nvPr>
            <p:ph type="title"/>
          </p:nvPr>
        </p:nvSpPr>
        <p:spPr>
          <a:xfrm>
            <a:off x="2592925" y="624110"/>
            <a:ext cx="8911687" cy="860306"/>
          </a:xfrm>
        </p:spPr>
        <p:txBody>
          <a:bodyPr>
            <a:normAutofit/>
          </a:bodyPr>
          <a:lstStyle/>
          <a:p>
            <a:pPr algn="ctr"/>
            <a:r>
              <a:rPr lang="lt-LT" dirty="0" err="1" smtClean="0"/>
              <a:t>The</a:t>
            </a:r>
            <a:r>
              <a:rPr lang="lt-LT" dirty="0" smtClean="0"/>
              <a:t> </a:t>
            </a:r>
            <a:r>
              <a:rPr lang="en-US" dirty="0" smtClean="0"/>
              <a:t>Jews</a:t>
            </a:r>
            <a:endParaRPr lang="en-US" dirty="0"/>
          </a:p>
        </p:txBody>
      </p:sp>
      <p:sp>
        <p:nvSpPr>
          <p:cNvPr id="3" name="Content Placeholder 2">
            <a:extLst>
              <a:ext uri="{FF2B5EF4-FFF2-40B4-BE49-F238E27FC236}">
                <a16:creationId xmlns:a16="http://schemas.microsoft.com/office/drawing/2014/main" id="{D4FAF321-317B-A243-9BA2-52159F9E6BBB}"/>
              </a:ext>
            </a:extLst>
          </p:cNvPr>
          <p:cNvSpPr>
            <a:spLocks noGrp="1"/>
          </p:cNvSpPr>
          <p:nvPr>
            <p:ph idx="1"/>
          </p:nvPr>
        </p:nvSpPr>
        <p:spPr>
          <a:xfrm>
            <a:off x="2589212" y="1543792"/>
            <a:ext cx="8915400" cy="4367430"/>
          </a:xfrm>
        </p:spPr>
        <p:txBody>
          <a:bodyPr/>
          <a:lstStyle/>
          <a:p>
            <a:r>
              <a:rPr lang="en-US" dirty="0"/>
              <a:t>Total population: </a:t>
            </a:r>
            <a:r>
              <a:rPr lang="en-US" dirty="0" smtClean="0"/>
              <a:t>3</a:t>
            </a:r>
            <a:r>
              <a:rPr lang="lt-LT" dirty="0" smtClean="0"/>
              <a:t> </a:t>
            </a:r>
            <a:r>
              <a:rPr lang="en-US" dirty="0" smtClean="0"/>
              <a:t>050 people</a:t>
            </a:r>
            <a:r>
              <a:rPr lang="lt-LT" dirty="0" smtClean="0"/>
              <a:t>,</a:t>
            </a:r>
            <a:r>
              <a:rPr lang="en-US" dirty="0" smtClean="0"/>
              <a:t> </a:t>
            </a:r>
            <a:r>
              <a:rPr lang="en-US" dirty="0"/>
              <a:t>0,1</a:t>
            </a:r>
            <a:r>
              <a:rPr lang="en-US" dirty="0" smtClean="0"/>
              <a:t>%</a:t>
            </a:r>
            <a:r>
              <a:rPr lang="lt-LT" dirty="0" smtClean="0"/>
              <a:t>.</a:t>
            </a:r>
            <a:endParaRPr lang="en-US" dirty="0"/>
          </a:p>
          <a:p>
            <a:endParaRPr lang="en-US" dirty="0"/>
          </a:p>
        </p:txBody>
      </p:sp>
      <p:pic>
        <p:nvPicPr>
          <p:cNvPr id="4" name="Picture 3">
            <a:extLst>
              <a:ext uri="{FF2B5EF4-FFF2-40B4-BE49-F238E27FC236}">
                <a16:creationId xmlns:a16="http://schemas.microsoft.com/office/drawing/2014/main" id="{071D8209-79D5-1E48-A161-17F319635C66}"/>
              </a:ext>
            </a:extLst>
          </p:cNvPr>
          <p:cNvPicPr>
            <a:picLocks noChangeAspect="1"/>
          </p:cNvPicPr>
          <p:nvPr/>
        </p:nvPicPr>
        <p:blipFill rotWithShape="1">
          <a:blip r:embed="rId2"/>
          <a:srcRect r="17564"/>
          <a:stretch/>
        </p:blipFill>
        <p:spPr>
          <a:xfrm>
            <a:off x="2507334" y="2183338"/>
            <a:ext cx="4475356" cy="3257303"/>
          </a:xfrm>
          <a:prstGeom prst="rect">
            <a:avLst/>
          </a:prstGeom>
        </p:spPr>
      </p:pic>
      <p:pic>
        <p:nvPicPr>
          <p:cNvPr id="5" name="Picture 4">
            <a:extLst>
              <a:ext uri="{FF2B5EF4-FFF2-40B4-BE49-F238E27FC236}">
                <a16:creationId xmlns:a16="http://schemas.microsoft.com/office/drawing/2014/main" id="{4B7D88ED-FC17-E140-9047-CA77F5618EE5}"/>
              </a:ext>
            </a:extLst>
          </p:cNvPr>
          <p:cNvPicPr>
            <a:picLocks noChangeAspect="1"/>
          </p:cNvPicPr>
          <p:nvPr/>
        </p:nvPicPr>
        <p:blipFill>
          <a:blip r:embed="rId3"/>
          <a:stretch>
            <a:fillRect/>
          </a:stretch>
        </p:blipFill>
        <p:spPr>
          <a:xfrm>
            <a:off x="7376218" y="2183338"/>
            <a:ext cx="4479291" cy="3253021"/>
          </a:xfrm>
          <a:prstGeom prst="rect">
            <a:avLst/>
          </a:prstGeom>
        </p:spPr>
      </p:pic>
    </p:spTree>
    <p:extLst>
      <p:ext uri="{BB962C8B-B14F-4D97-AF65-F5344CB8AC3E}">
        <p14:creationId xmlns:p14="http://schemas.microsoft.com/office/powerpoint/2010/main" val="201090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err="1" smtClean="0"/>
              <a:t>Main</a:t>
            </a:r>
            <a:r>
              <a:rPr lang="lt-LT" b="1" dirty="0" smtClean="0"/>
              <a:t> </a:t>
            </a:r>
            <a:r>
              <a:rPr lang="lt-LT" b="1" dirty="0" err="1" smtClean="0"/>
              <a:t>Holidays</a:t>
            </a:r>
            <a:endParaRPr lang="lt-LT" b="1" dirty="0"/>
          </a:p>
        </p:txBody>
      </p:sp>
      <p:sp>
        <p:nvSpPr>
          <p:cNvPr id="3" name="Teksto vietos rezervavimo ženklas 2"/>
          <p:cNvSpPr>
            <a:spLocks noGrp="1"/>
          </p:cNvSpPr>
          <p:nvPr>
            <p:ph type="body" idx="1"/>
          </p:nvPr>
        </p:nvSpPr>
        <p:spPr/>
        <p:txBody>
          <a:bodyPr/>
          <a:lstStyle/>
          <a:p>
            <a:r>
              <a:rPr lang="lt-LT" dirty="0" smtClean="0"/>
              <a:t>Aleksas Žvirblis</a:t>
            </a:r>
            <a:endParaRPr lang="lt-LT" dirty="0"/>
          </a:p>
        </p:txBody>
      </p:sp>
    </p:spTree>
    <p:extLst>
      <p:ext uri="{BB962C8B-B14F-4D97-AF65-F5344CB8AC3E}">
        <p14:creationId xmlns:p14="http://schemas.microsoft.com/office/powerpoint/2010/main" val="16286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GB" dirty="0" smtClean="0"/>
              <a:t>Holidays</a:t>
            </a:r>
            <a:endParaRPr lang="lt-LT" dirty="0"/>
          </a:p>
        </p:txBody>
      </p:sp>
      <p:sp>
        <p:nvSpPr>
          <p:cNvPr id="3" name="Turinio vietos rezervavimo ženklas 2"/>
          <p:cNvSpPr>
            <a:spLocks noGrp="1"/>
          </p:cNvSpPr>
          <p:nvPr>
            <p:ph idx="1"/>
          </p:nvPr>
        </p:nvSpPr>
        <p:spPr/>
        <p:txBody>
          <a:bodyPr/>
          <a:lstStyle/>
          <a:p>
            <a:pPr marL="0" indent="457200" algn="just">
              <a:buNone/>
            </a:pPr>
            <a:r>
              <a:rPr lang="en-GB" dirty="0" smtClean="0"/>
              <a:t>The Holidays in Lithuania, just like in most countries, are based on national celebrations. Some of them are Lithuanian, some are foreign, but we mix it very well.</a:t>
            </a:r>
            <a:endParaRPr lang="lt-LT" dirty="0"/>
          </a:p>
        </p:txBody>
      </p:sp>
      <p:pic>
        <p:nvPicPr>
          <p:cNvPr id="1026" name="Picture 2" descr="Vaizdo rezultatas pagal užklausą „celeb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4186">
            <a:off x="1188935" y="3626482"/>
            <a:ext cx="4315485" cy="2424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izdo rezultatas pagal užklausą „christ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6558">
            <a:off x="4731533" y="2844252"/>
            <a:ext cx="3801037" cy="2138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aizdo rezultatas pagal užklausą „kaziuko mu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13243">
            <a:off x="7857014" y="4073520"/>
            <a:ext cx="3632191" cy="242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7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GB" dirty="0" smtClean="0"/>
              <a:t>Christmas Holidays</a:t>
            </a:r>
            <a:endParaRPr lang="lt-LT" dirty="0"/>
          </a:p>
        </p:txBody>
      </p:sp>
      <p:sp>
        <p:nvSpPr>
          <p:cNvPr id="3" name="Turinio vietos rezervavimo ženklas 2"/>
          <p:cNvSpPr>
            <a:spLocks noGrp="1"/>
          </p:cNvSpPr>
          <p:nvPr>
            <p:ph idx="1"/>
          </p:nvPr>
        </p:nvSpPr>
        <p:spPr/>
        <p:txBody>
          <a:bodyPr/>
          <a:lstStyle/>
          <a:p>
            <a:pPr marL="0" indent="457200" algn="just">
              <a:buNone/>
            </a:pPr>
            <a:r>
              <a:rPr lang="en-GB" dirty="0" smtClean="0"/>
              <a:t>On Christmas Eve we have our old Lithuanian traditions, but Christmas and New Year we celebrate like other countries.</a:t>
            </a:r>
            <a:endParaRPr lang="lt-LT" dirty="0"/>
          </a:p>
        </p:txBody>
      </p:sp>
      <p:pic>
        <p:nvPicPr>
          <p:cNvPr id="2050" name="Picture 2" descr="Vaizdo rezultatas pagal užklausą „christmas lithuania“"/>
          <p:cNvPicPr>
            <a:picLocks noChangeAspect="1" noChangeArrowheads="1"/>
          </p:cNvPicPr>
          <p:nvPr/>
        </p:nvPicPr>
        <p:blipFill rotWithShape="1">
          <a:blip r:embed="rId2">
            <a:extLst>
              <a:ext uri="{28A0092B-C50C-407E-A947-70E740481C1C}">
                <a14:useLocalDpi xmlns:a14="http://schemas.microsoft.com/office/drawing/2010/main" val="0"/>
              </a:ext>
            </a:extLst>
          </a:blip>
          <a:srcRect l="5244" r="5413"/>
          <a:stretch/>
        </p:blipFill>
        <p:spPr bwMode="auto">
          <a:xfrm>
            <a:off x="1585242" y="2908748"/>
            <a:ext cx="3788195" cy="2385039"/>
          </a:xfrm>
          <a:prstGeom prst="rect">
            <a:avLst/>
          </a:prstGeom>
          <a:noFill/>
          <a:extLst>
            <a:ext uri="{909E8E84-426E-40DD-AFC4-6F175D3DCCD1}">
              <a14:hiddenFill xmlns:a14="http://schemas.microsoft.com/office/drawing/2010/main">
                <a:solidFill>
                  <a:srgbClr val="FFFFFF"/>
                </a:solidFill>
              </a14:hiddenFill>
            </a:ext>
          </a:extLst>
        </p:spPr>
      </p:pic>
      <p:pic>
        <p:nvPicPr>
          <p:cNvPr id="4" name="Paveikslėlis 3"/>
          <p:cNvPicPr>
            <a:picLocks noChangeAspect="1"/>
          </p:cNvPicPr>
          <p:nvPr/>
        </p:nvPicPr>
        <p:blipFill>
          <a:blip r:embed="rId3"/>
          <a:stretch>
            <a:fillRect/>
          </a:stretch>
        </p:blipFill>
        <p:spPr>
          <a:xfrm>
            <a:off x="5180771" y="3435545"/>
            <a:ext cx="3278532" cy="2475677"/>
          </a:xfrm>
          <a:prstGeom prst="rect">
            <a:avLst/>
          </a:prstGeom>
        </p:spPr>
      </p:pic>
      <p:pic>
        <p:nvPicPr>
          <p:cNvPr id="2052" name="Picture 4" descr="Vaizdo rezultatas pagal užklausą „new y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6637" y="4233172"/>
            <a:ext cx="3569867" cy="2379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6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GB" dirty="0" smtClean="0"/>
              <a:t>February Holidays</a:t>
            </a:r>
            <a:endParaRPr lang="lt-LT" dirty="0"/>
          </a:p>
        </p:txBody>
      </p:sp>
      <p:sp>
        <p:nvSpPr>
          <p:cNvPr id="3" name="Turinio vietos rezervavimo ženklas 2"/>
          <p:cNvSpPr>
            <a:spLocks noGrp="1"/>
          </p:cNvSpPr>
          <p:nvPr>
            <p:ph idx="1"/>
          </p:nvPr>
        </p:nvSpPr>
        <p:spPr/>
        <p:txBody>
          <a:bodyPr/>
          <a:lstStyle/>
          <a:p>
            <a:pPr marL="0" indent="457200" algn="just">
              <a:buNone/>
            </a:pPr>
            <a:r>
              <a:rPr lang="en-GB" dirty="0" smtClean="0"/>
              <a:t>We have holidays on the third week of February because on the 16</a:t>
            </a:r>
            <a:r>
              <a:rPr lang="en-GB" baseline="30000" dirty="0" smtClean="0"/>
              <a:t>th</a:t>
            </a:r>
            <a:r>
              <a:rPr lang="en-GB" dirty="0"/>
              <a:t> </a:t>
            </a:r>
            <a:r>
              <a:rPr lang="en-GB" dirty="0" smtClean="0"/>
              <a:t>February is Lithuania’s Independence Day.</a:t>
            </a:r>
            <a:endParaRPr lang="lt-LT" dirty="0"/>
          </a:p>
        </p:txBody>
      </p:sp>
      <p:pic>
        <p:nvPicPr>
          <p:cNvPr id="3076" name="Picture 4" descr="Susijęs vaiz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364" y="2588821"/>
            <a:ext cx="2663448" cy="3999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sijęs vaiz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152" y="2861952"/>
            <a:ext cx="5367760" cy="358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9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GB" dirty="0" smtClean="0"/>
              <a:t>Easter Holidays</a:t>
            </a:r>
            <a:endParaRPr lang="lt-LT" dirty="0"/>
          </a:p>
        </p:txBody>
      </p:sp>
      <p:sp>
        <p:nvSpPr>
          <p:cNvPr id="3" name="Turinio vietos rezervavimo ženklas 2"/>
          <p:cNvSpPr>
            <a:spLocks noGrp="1"/>
          </p:cNvSpPr>
          <p:nvPr>
            <p:ph idx="1"/>
          </p:nvPr>
        </p:nvSpPr>
        <p:spPr/>
        <p:txBody>
          <a:bodyPr/>
          <a:lstStyle/>
          <a:p>
            <a:pPr marL="0" indent="457200" algn="just">
              <a:buNone/>
            </a:pPr>
            <a:r>
              <a:rPr lang="en-GB" dirty="0" smtClean="0"/>
              <a:t>Just the same as other countries Lithuania celebrates Easter and people have holidays for a few days.</a:t>
            </a:r>
            <a:endParaRPr lang="lt-LT" dirty="0"/>
          </a:p>
        </p:txBody>
      </p:sp>
      <p:pic>
        <p:nvPicPr>
          <p:cNvPr id="4098" name="Picture 2" descr="Vaizdo rezultatas pagal užklausą „e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466" y="2622544"/>
            <a:ext cx="4183784" cy="27997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usijęs vaiz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574" y="3304116"/>
            <a:ext cx="5004254" cy="333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1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GB" dirty="0" smtClean="0"/>
              <a:t>Autumn Holidays</a:t>
            </a:r>
            <a:endParaRPr lang="lt-LT" dirty="0"/>
          </a:p>
        </p:txBody>
      </p:sp>
      <p:sp>
        <p:nvSpPr>
          <p:cNvPr id="3" name="Turinio vietos rezervavimo ženklas 2"/>
          <p:cNvSpPr>
            <a:spLocks noGrp="1"/>
          </p:cNvSpPr>
          <p:nvPr>
            <p:ph idx="1"/>
          </p:nvPr>
        </p:nvSpPr>
        <p:spPr/>
        <p:txBody>
          <a:bodyPr/>
          <a:lstStyle/>
          <a:p>
            <a:pPr marL="0" indent="457200" algn="just">
              <a:buNone/>
            </a:pPr>
            <a:r>
              <a:rPr lang="en-GB" dirty="0" smtClean="0"/>
              <a:t>In the period of Halloween Lithuanians celebrate two more dates - All</a:t>
            </a:r>
            <a:r>
              <a:rPr lang="lt-LT" dirty="0" smtClean="0"/>
              <a:t> </a:t>
            </a:r>
            <a:r>
              <a:rPr lang="en-GB" dirty="0" smtClean="0"/>
              <a:t>Saints</a:t>
            </a:r>
            <a:r>
              <a:rPr lang="lt-LT" dirty="0" smtClean="0"/>
              <a:t>' </a:t>
            </a:r>
            <a:r>
              <a:rPr lang="en-GB" dirty="0" smtClean="0"/>
              <a:t>D</a:t>
            </a:r>
            <a:r>
              <a:rPr lang="lt-LT" dirty="0" smtClean="0"/>
              <a:t>a</a:t>
            </a:r>
            <a:r>
              <a:rPr lang="en-GB" dirty="0" smtClean="0"/>
              <a:t>y </a:t>
            </a:r>
            <a:r>
              <a:rPr lang="en-GB" dirty="0"/>
              <a:t>(1</a:t>
            </a:r>
            <a:r>
              <a:rPr lang="en-GB" baseline="30000" dirty="0"/>
              <a:t>st</a:t>
            </a:r>
            <a:r>
              <a:rPr lang="en-GB" dirty="0"/>
              <a:t> November</a:t>
            </a:r>
            <a:r>
              <a:rPr lang="en-GB" dirty="0" smtClean="0"/>
              <a:t>) and All Souls' Day (2</a:t>
            </a:r>
            <a:r>
              <a:rPr lang="en-GB" baseline="30000" dirty="0" smtClean="0"/>
              <a:t>nd</a:t>
            </a:r>
            <a:r>
              <a:rPr lang="en-GB" dirty="0" smtClean="0"/>
              <a:t> November).</a:t>
            </a:r>
            <a:endParaRPr lang="en-GB" dirty="0"/>
          </a:p>
        </p:txBody>
      </p:sp>
      <p:pic>
        <p:nvPicPr>
          <p:cNvPr id="5122" name="Picture 2" descr="Vaizdo rezultatas pagal užklausą „visu sventuju diena“"/>
          <p:cNvPicPr>
            <a:picLocks noChangeAspect="1" noChangeArrowheads="1"/>
          </p:cNvPicPr>
          <p:nvPr/>
        </p:nvPicPr>
        <p:blipFill rotWithShape="1">
          <a:blip r:embed="rId2">
            <a:extLst>
              <a:ext uri="{28A0092B-C50C-407E-A947-70E740481C1C}">
                <a14:useLocalDpi xmlns:a14="http://schemas.microsoft.com/office/drawing/2010/main" val="0"/>
              </a:ext>
            </a:extLst>
          </a:blip>
          <a:srcRect b="2996"/>
          <a:stretch/>
        </p:blipFill>
        <p:spPr bwMode="auto">
          <a:xfrm>
            <a:off x="2476395" y="2913301"/>
            <a:ext cx="4653948" cy="29979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aizdo rezultatas pagal užklausą „all souls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154" y="3667913"/>
            <a:ext cx="4513616" cy="299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46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GB" b="1" dirty="0" smtClean="0"/>
              <a:t>Special Traditions</a:t>
            </a:r>
            <a:endParaRPr lang="lt-LT" b="1" dirty="0"/>
          </a:p>
        </p:txBody>
      </p:sp>
      <p:sp>
        <p:nvSpPr>
          <p:cNvPr id="3" name="Teksto vietos rezervavimo ženklas 2"/>
          <p:cNvSpPr>
            <a:spLocks noGrp="1"/>
          </p:cNvSpPr>
          <p:nvPr>
            <p:ph type="body" idx="1"/>
          </p:nvPr>
        </p:nvSpPr>
        <p:spPr/>
        <p:txBody>
          <a:bodyPr/>
          <a:lstStyle/>
          <a:p>
            <a:r>
              <a:rPr lang="en-GB" dirty="0" smtClean="0"/>
              <a:t>Vaiva </a:t>
            </a:r>
            <a:r>
              <a:rPr lang="en-GB" dirty="0" err="1" smtClean="0"/>
              <a:t>Lenk</a:t>
            </a:r>
            <a:r>
              <a:rPr lang="lt-LT" dirty="0" err="1" smtClean="0"/>
              <a:t>šaitė</a:t>
            </a:r>
            <a:r>
              <a:rPr lang="lt-LT" dirty="0" smtClean="0"/>
              <a:t> </a:t>
            </a:r>
            <a:r>
              <a:rPr lang="lt-LT" dirty="0" err="1" smtClean="0"/>
              <a:t>and</a:t>
            </a:r>
            <a:r>
              <a:rPr lang="lt-LT" dirty="0" smtClean="0"/>
              <a:t> Jonas Žilionis</a:t>
            </a:r>
            <a:endParaRPr lang="lt-LT" dirty="0"/>
          </a:p>
        </p:txBody>
      </p:sp>
    </p:spTree>
    <p:extLst>
      <p:ext uri="{BB962C8B-B14F-4D97-AF65-F5344CB8AC3E}">
        <p14:creationId xmlns:p14="http://schemas.microsoft.com/office/powerpoint/2010/main" val="343224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2C02-1381-47EB-91E0-790A3FE1F381}"/>
              </a:ext>
            </a:extLst>
          </p:cNvPr>
          <p:cNvSpPr>
            <a:spLocks noGrp="1"/>
          </p:cNvSpPr>
          <p:nvPr>
            <p:ph type="title"/>
          </p:nvPr>
        </p:nvSpPr>
        <p:spPr/>
        <p:txBody>
          <a:bodyPr/>
          <a:lstStyle/>
          <a:p>
            <a:pPr algn="ctr"/>
            <a:r>
              <a:rPr lang="en-US" dirty="0"/>
              <a:t>1</a:t>
            </a:r>
            <a:r>
              <a:rPr lang="en-US" dirty="0" smtClean="0"/>
              <a:t>. </a:t>
            </a:r>
            <a:r>
              <a:rPr lang="lt-LT" dirty="0" smtClean="0"/>
              <a:t>Užgavėnės</a:t>
            </a:r>
            <a:endParaRPr lang="ru-RU" dirty="0"/>
          </a:p>
        </p:txBody>
      </p:sp>
      <p:sp>
        <p:nvSpPr>
          <p:cNvPr id="3" name="Content Placeholder 2">
            <a:extLst>
              <a:ext uri="{FF2B5EF4-FFF2-40B4-BE49-F238E27FC236}">
                <a16:creationId xmlns:a16="http://schemas.microsoft.com/office/drawing/2014/main" id="{C54292D7-42CB-4710-9860-9C12546BB4BE}"/>
              </a:ext>
            </a:extLst>
          </p:cNvPr>
          <p:cNvSpPr>
            <a:spLocks noGrp="1"/>
          </p:cNvSpPr>
          <p:nvPr>
            <p:ph idx="1"/>
          </p:nvPr>
        </p:nvSpPr>
        <p:spPr>
          <a:xfrm>
            <a:off x="838200" y="1825625"/>
            <a:ext cx="10817180" cy="4351338"/>
          </a:xfrm>
        </p:spPr>
        <p:txBody>
          <a:bodyPr/>
          <a:lstStyle/>
          <a:p>
            <a:pPr marL="0" indent="457200" algn="just">
              <a:buNone/>
            </a:pPr>
            <a:r>
              <a:rPr lang="en-US" dirty="0"/>
              <a:t>This day is traditionally full of fun, people </a:t>
            </a:r>
            <a:r>
              <a:rPr lang="en-US" dirty="0" smtClean="0"/>
              <a:t>enjoy</a:t>
            </a:r>
            <a:r>
              <a:rPr lang="lt-LT" dirty="0" smtClean="0"/>
              <a:t> </a:t>
            </a:r>
            <a:r>
              <a:rPr lang="lt-LT" dirty="0" err="1" smtClean="0"/>
              <a:t>eating</a:t>
            </a:r>
            <a:r>
              <a:rPr lang="lt-LT" dirty="0" smtClean="0"/>
              <a:t> a </a:t>
            </a:r>
            <a:r>
              <a:rPr lang="lt-LT" dirty="0" err="1" smtClean="0"/>
              <a:t>lot</a:t>
            </a:r>
            <a:r>
              <a:rPr lang="lt-LT" dirty="0" smtClean="0"/>
              <a:t> </a:t>
            </a:r>
            <a:r>
              <a:rPr lang="lt-LT" dirty="0" err="1" smtClean="0"/>
              <a:t>of</a:t>
            </a:r>
            <a:r>
              <a:rPr lang="lt-LT" dirty="0" smtClean="0"/>
              <a:t> </a:t>
            </a:r>
            <a:r>
              <a:rPr lang="en-US" dirty="0" smtClean="0"/>
              <a:t>pancakes</a:t>
            </a:r>
            <a:r>
              <a:rPr lang="en-US" dirty="0"/>
              <a:t>, wear hand-carved wooden masks and </a:t>
            </a:r>
            <a:r>
              <a:rPr lang="en-US" dirty="0" smtClean="0"/>
              <a:t>burn </a:t>
            </a:r>
            <a:r>
              <a:rPr lang="en-US" dirty="0"/>
              <a:t>straw </a:t>
            </a:r>
            <a:r>
              <a:rPr lang="en-US" dirty="0" smtClean="0"/>
              <a:t>s</a:t>
            </a:r>
            <a:r>
              <a:rPr lang="lt-LT" dirty="0" err="1" smtClean="0"/>
              <a:t>culptures</a:t>
            </a:r>
            <a:r>
              <a:rPr lang="en-US" dirty="0" smtClean="0"/>
              <a:t>. </a:t>
            </a:r>
            <a:r>
              <a:rPr lang="en-US" dirty="0"/>
              <a:t>This is done to represent the female character and to chase away winter and encourage the arrival of spring! </a:t>
            </a:r>
            <a:endParaRPr lang="ru-RU" dirty="0"/>
          </a:p>
        </p:txBody>
      </p:sp>
      <p:pic>
        <p:nvPicPr>
          <p:cNvPr id="4" name="Picture 3">
            <a:extLst>
              <a:ext uri="{FF2B5EF4-FFF2-40B4-BE49-F238E27FC236}">
                <a16:creationId xmlns:a16="http://schemas.microsoft.com/office/drawing/2014/main" id="{F190DF0B-3BA7-4D75-88D6-1F9DC703DC0F}"/>
              </a:ext>
            </a:extLst>
          </p:cNvPr>
          <p:cNvPicPr>
            <a:picLocks noChangeAspect="1"/>
          </p:cNvPicPr>
          <p:nvPr/>
        </p:nvPicPr>
        <p:blipFill>
          <a:blip r:embed="rId2"/>
          <a:stretch>
            <a:fillRect/>
          </a:stretch>
        </p:blipFill>
        <p:spPr>
          <a:xfrm>
            <a:off x="4172198" y="2811484"/>
            <a:ext cx="5755168" cy="3838698"/>
          </a:xfrm>
          <a:prstGeom prst="rect">
            <a:avLst/>
          </a:prstGeom>
        </p:spPr>
      </p:pic>
    </p:spTree>
    <p:extLst>
      <p:ext uri="{BB962C8B-B14F-4D97-AF65-F5344CB8AC3E}">
        <p14:creationId xmlns:p14="http://schemas.microsoft.com/office/powerpoint/2010/main" val="295346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Šnabždesys">
  <a:themeElements>
    <a:clrScheme name="Šnabždesy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Šnabždesy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Šnabždesy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108</TotalTime>
  <Words>462</Words>
  <Application>Microsoft Office PowerPoint</Application>
  <PresentationFormat>Plačiaekranė</PresentationFormat>
  <Paragraphs>39</Paragraphs>
  <Slides>18</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18</vt:i4>
      </vt:variant>
    </vt:vector>
  </HeadingPairs>
  <TitlesOfParts>
    <vt:vector size="22" baseType="lpstr">
      <vt:lpstr>Arial</vt:lpstr>
      <vt:lpstr>Century Gothic</vt:lpstr>
      <vt:lpstr>Wingdings 3</vt:lpstr>
      <vt:lpstr>Šnabždesys</vt:lpstr>
      <vt:lpstr>Celebrations, Holidays and Traditions</vt:lpstr>
      <vt:lpstr>Main Holidays</vt:lpstr>
      <vt:lpstr>Holidays</vt:lpstr>
      <vt:lpstr>Christmas Holidays</vt:lpstr>
      <vt:lpstr>February Holidays</vt:lpstr>
      <vt:lpstr>Easter Holidays</vt:lpstr>
      <vt:lpstr>Autumn Holidays</vt:lpstr>
      <vt:lpstr>Special Traditions</vt:lpstr>
      <vt:lpstr>1. Užgavėnės</vt:lpstr>
      <vt:lpstr>2. Goat Beauty Pageant</vt:lpstr>
      <vt:lpstr>3. Christmas Eve Dinner</vt:lpstr>
      <vt:lpstr> 4. Easter traditions</vt:lpstr>
      <vt:lpstr>Lithuania as a multicultural country</vt:lpstr>
      <vt:lpstr>4 main minority communities in Lithuania</vt:lpstr>
      <vt:lpstr>The Polish</vt:lpstr>
      <vt:lpstr>The Russians</vt:lpstr>
      <vt:lpstr>The Byelorussians</vt:lpstr>
      <vt:lpstr>The Jews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Celebrations, Holidays and Traditions</dc:title>
  <dc:creator>Artūras Žvirblis</dc:creator>
  <cp:lastModifiedBy>Mokinys</cp:lastModifiedBy>
  <cp:revision>12</cp:revision>
  <dcterms:created xsi:type="dcterms:W3CDTF">2020-01-29T16:19:27Z</dcterms:created>
  <dcterms:modified xsi:type="dcterms:W3CDTF">2020-02-03T07:23:05Z</dcterms:modified>
</cp:coreProperties>
</file>