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67" r:id="rId3"/>
    <p:sldId id="271" r:id="rId4"/>
    <p:sldId id="268" r:id="rId5"/>
    <p:sldId id="269" r:id="rId6"/>
  </p:sldIdLst>
  <p:sldSz cx="12192000" cy="6858000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napToGrid="0">
      <p:cViewPr varScale="1">
        <p:scale>
          <a:sx n="40" d="100"/>
          <a:sy n="40" d="100"/>
        </p:scale>
        <p:origin x="1002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Lapas1!$B$1</c:f>
              <c:strCache>
                <c:ptCount val="1"/>
                <c:pt idx="0">
                  <c:v>1 seka</c:v>
                </c:pt>
              </c:strCache>
            </c:strRef>
          </c:tx>
          <c:invertIfNegative val="0"/>
          <c:cat>
            <c:strRef>
              <c:f>Lapas1!$A$2:$A$10</c:f>
              <c:strCache>
                <c:ptCount val="9"/>
                <c:pt idx="0">
                  <c:v>Pizza</c:v>
                </c:pt>
                <c:pt idx="1">
                  <c:v>Sushi</c:v>
                </c:pt>
                <c:pt idx="2">
                  <c:v>Kebab</c:v>
                </c:pt>
                <c:pt idx="3">
                  <c:v>Burger</c:v>
                </c:pt>
                <c:pt idx="4">
                  <c:v>Pasta</c:v>
                </c:pt>
                <c:pt idx="5">
                  <c:v>Salad</c:v>
                </c:pt>
                <c:pt idx="6">
                  <c:v>Cepelinai</c:v>
                </c:pt>
                <c:pt idx="7">
                  <c:v>Šaltibarščiai</c:v>
                </c:pt>
                <c:pt idx="8">
                  <c:v>Meat</c:v>
                </c:pt>
              </c:strCache>
            </c:strRef>
          </c:cat>
          <c:val>
            <c:numRef>
              <c:f>Lapas1!$B$2:$B$10</c:f>
              <c:numCache>
                <c:formatCode>General</c:formatCode>
                <c:ptCount val="9"/>
                <c:pt idx="0">
                  <c:v>6</c:v>
                </c:pt>
                <c:pt idx="1">
                  <c:v>5</c:v>
                </c:pt>
                <c:pt idx="2">
                  <c:v>2</c:v>
                </c:pt>
                <c:pt idx="3">
                  <c:v>2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3C7-4867-93F9-205D56595AA0}"/>
            </c:ext>
          </c:extLst>
        </c:ser>
        <c:ser>
          <c:idx val="1"/>
          <c:order val="1"/>
          <c:tx>
            <c:strRef>
              <c:f>Lapas1!$C$1</c:f>
              <c:strCache>
                <c:ptCount val="1"/>
                <c:pt idx="0">
                  <c:v>Stulpelis1</c:v>
                </c:pt>
              </c:strCache>
            </c:strRef>
          </c:tx>
          <c:invertIfNegative val="0"/>
          <c:cat>
            <c:strRef>
              <c:f>Lapas1!$A$2:$A$10</c:f>
              <c:strCache>
                <c:ptCount val="9"/>
                <c:pt idx="0">
                  <c:v>Pizza</c:v>
                </c:pt>
                <c:pt idx="1">
                  <c:v>Sushi</c:v>
                </c:pt>
                <c:pt idx="2">
                  <c:v>Kebab</c:v>
                </c:pt>
                <c:pt idx="3">
                  <c:v>Burger</c:v>
                </c:pt>
                <c:pt idx="4">
                  <c:v>Pasta</c:v>
                </c:pt>
                <c:pt idx="5">
                  <c:v>Salad</c:v>
                </c:pt>
                <c:pt idx="6">
                  <c:v>Cepelinai</c:v>
                </c:pt>
                <c:pt idx="7">
                  <c:v>Šaltibarščiai</c:v>
                </c:pt>
                <c:pt idx="8">
                  <c:v>Meat</c:v>
                </c:pt>
              </c:strCache>
            </c:strRef>
          </c:cat>
          <c:val>
            <c:numRef>
              <c:f>Lapas1!$C$2:$C$10</c:f>
              <c:numCache>
                <c:formatCode>General</c:formatCode>
                <c:ptCount val="9"/>
              </c:numCache>
            </c:numRef>
          </c:val>
          <c:extLst>
            <c:ext xmlns:c16="http://schemas.microsoft.com/office/drawing/2014/chart" uri="{C3380CC4-5D6E-409C-BE32-E72D297353CC}">
              <c16:uniqueId val="{00000001-93C7-4867-93F9-205D56595AA0}"/>
            </c:ext>
          </c:extLst>
        </c:ser>
        <c:ser>
          <c:idx val="2"/>
          <c:order val="2"/>
          <c:tx>
            <c:strRef>
              <c:f>Lapas1!$D$1</c:f>
              <c:strCache>
                <c:ptCount val="1"/>
                <c:pt idx="0">
                  <c:v>Stulpelis2</c:v>
                </c:pt>
              </c:strCache>
            </c:strRef>
          </c:tx>
          <c:invertIfNegative val="0"/>
          <c:cat>
            <c:strRef>
              <c:f>Lapas1!$A$2:$A$10</c:f>
              <c:strCache>
                <c:ptCount val="9"/>
                <c:pt idx="0">
                  <c:v>Pizza</c:v>
                </c:pt>
                <c:pt idx="1">
                  <c:v>Sushi</c:v>
                </c:pt>
                <c:pt idx="2">
                  <c:v>Kebab</c:v>
                </c:pt>
                <c:pt idx="3">
                  <c:v>Burger</c:v>
                </c:pt>
                <c:pt idx="4">
                  <c:v>Pasta</c:v>
                </c:pt>
                <c:pt idx="5">
                  <c:v>Salad</c:v>
                </c:pt>
                <c:pt idx="6">
                  <c:v>Cepelinai</c:v>
                </c:pt>
                <c:pt idx="7">
                  <c:v>Šaltibarščiai</c:v>
                </c:pt>
                <c:pt idx="8">
                  <c:v>Meat</c:v>
                </c:pt>
              </c:strCache>
            </c:strRef>
          </c:cat>
          <c:val>
            <c:numRef>
              <c:f>Lapas1!$D$2:$D$10</c:f>
              <c:numCache>
                <c:formatCode>General</c:formatCode>
                <c:ptCount val="9"/>
              </c:numCache>
            </c:numRef>
          </c:val>
          <c:extLst>
            <c:ext xmlns:c16="http://schemas.microsoft.com/office/drawing/2014/chart" uri="{C3380CC4-5D6E-409C-BE32-E72D297353CC}">
              <c16:uniqueId val="{00000002-93C7-4867-93F9-205D56595AA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8592896"/>
        <c:axId val="118004480"/>
      </c:barChart>
      <c:catAx>
        <c:axId val="128592896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118004480"/>
        <c:crosses val="autoZero"/>
        <c:auto val="1"/>
        <c:lblAlgn val="ctr"/>
        <c:lblOffset val="100"/>
        <c:noMultiLvlLbl val="0"/>
      </c:catAx>
      <c:valAx>
        <c:axId val="118004480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12859289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lt-LT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5EF76C-0DD1-460F-B52F-DA5C94CF45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95741E1-8D44-49EF-97C8-F1186269189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lt-L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39348E-4C45-4B89-B213-8A44F6F8BF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B706D-DBF5-4877-8402-4D3E4779C930}" type="datetimeFigureOut">
              <a:rPr lang="lt-LT" smtClean="0"/>
              <a:t>2020-02-03</a:t>
            </a:fld>
            <a:endParaRPr lang="lt-L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2C9E97-6F16-4F07-8510-C1D13F770C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CFA3AE-7620-43C6-B432-56BCA7B27B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A0D94-F57E-4A14-893C-6616E968A4CC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4686081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E77998-9D0A-4D2A-A49E-B2218D9661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E6D4A3F-4915-4288-B94F-F8A5B49CB1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t-L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A70A03-E70C-4417-9C65-3520E84426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B706D-DBF5-4877-8402-4D3E4779C930}" type="datetimeFigureOut">
              <a:rPr lang="lt-LT" smtClean="0"/>
              <a:t>2020-02-03</a:t>
            </a:fld>
            <a:endParaRPr lang="lt-L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A7A4DE-2A2C-4E9A-9E9E-3A290F0DCD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197564-4274-461B-BC7C-5B6E79C11F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A0D94-F57E-4A14-893C-6616E968A4CC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5623048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B646CC0-9C9A-4829-A220-D9645D12683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3390269-4003-4486-B503-28204279FC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t-L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432757-79AF-4B03-B3D5-E8C7EB2644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B706D-DBF5-4877-8402-4D3E4779C930}" type="datetimeFigureOut">
              <a:rPr lang="lt-LT" smtClean="0"/>
              <a:t>2020-02-03</a:t>
            </a:fld>
            <a:endParaRPr lang="lt-L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53A720-0EA2-4D67-BDD5-FC81DA2EAA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37BEA3-AD5E-4F17-94CA-FC7C9043DE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A0D94-F57E-4A14-893C-6616E968A4CC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1444966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7772B5-5588-4E42-AE98-2FBDF774A3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AAE78A-5711-4F56-AC56-AD1660CE2A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t-L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7D8A02-B092-4194-9464-0FF7D72B22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B706D-DBF5-4877-8402-4D3E4779C930}" type="datetimeFigureOut">
              <a:rPr lang="lt-LT" smtClean="0"/>
              <a:t>2020-02-03</a:t>
            </a:fld>
            <a:endParaRPr lang="lt-L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2BD119-96AB-4E85-84FC-BA2BEABDFD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7C5790-9473-4E58-8F9E-D1A860B5D3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A0D94-F57E-4A14-893C-6616E968A4CC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2775237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C9110A-0E8E-4BF0-98AE-94B8A27E7E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2C61ED-A627-438E-AED2-9D1039C058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1A80F3-4CAA-4ACD-BC5D-A7E05FC396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B706D-DBF5-4877-8402-4D3E4779C930}" type="datetimeFigureOut">
              <a:rPr lang="lt-LT" smtClean="0"/>
              <a:t>2020-02-03</a:t>
            </a:fld>
            <a:endParaRPr lang="lt-L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533120-294F-4B6C-90E6-5CEA060B20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5F42FD-C242-4603-A45A-5DD8EC365E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A0D94-F57E-4A14-893C-6616E968A4CC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040844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92FB84-A7DD-467B-8FAE-93EB0B75E8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79BC90-669E-4F15-AF17-2FF01976B6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t-LT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057F634-3B30-4C13-BCDF-6A3FE52987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t-LT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01ED8D-A346-4FF3-A3F9-FC3B4C373E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B706D-DBF5-4877-8402-4D3E4779C930}" type="datetimeFigureOut">
              <a:rPr lang="lt-LT" smtClean="0"/>
              <a:t>2020-02-03</a:t>
            </a:fld>
            <a:endParaRPr lang="lt-L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A641B7-1D3E-4A66-BEE3-554A4BD58D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588A3AE-1973-4E6F-83C5-BD8F04912C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A0D94-F57E-4A14-893C-6616E968A4CC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5375338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9A0EA4-8324-4A01-A707-485BF29966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7FF94D-827E-4450-A151-FAB2B63220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C3CC0D6-28D7-4507-B931-822DD2A488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t-LT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D8B9628-DF22-429C-91F1-FE1B38C1632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06B3DEF-BBF9-4C84-824C-4E248E76EE8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t-LT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A9248B8-57C4-4B78-993C-AFF8E036C2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B706D-DBF5-4877-8402-4D3E4779C930}" type="datetimeFigureOut">
              <a:rPr lang="lt-LT" smtClean="0"/>
              <a:t>2020-02-03</a:t>
            </a:fld>
            <a:endParaRPr lang="lt-LT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5AEF148-1802-494F-AF5C-A955EE382F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11ED910-E5EB-4129-A1A6-42E53CC7F3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A0D94-F57E-4A14-893C-6616E968A4CC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2719558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406FCC-F495-4ED7-82F9-F6F06FB599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9F75AF9-A331-4A58-9199-A212F0406D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B706D-DBF5-4877-8402-4D3E4779C930}" type="datetimeFigureOut">
              <a:rPr lang="lt-LT" smtClean="0"/>
              <a:t>2020-02-03</a:t>
            </a:fld>
            <a:endParaRPr lang="lt-LT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B4E1601-A311-457D-B507-0CBFDFC816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8A0648-80FF-4B43-BF6D-E2047A0B5D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A0D94-F57E-4A14-893C-6616E968A4CC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3083161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284C930-BC24-4119-AD69-57B04B017B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B706D-DBF5-4877-8402-4D3E4779C930}" type="datetimeFigureOut">
              <a:rPr lang="lt-LT" smtClean="0"/>
              <a:t>2020-02-03</a:t>
            </a:fld>
            <a:endParaRPr lang="lt-LT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A8289B4-2D38-4B35-9D05-E291D1DFFB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1CD68B8-DB66-4F7A-B65B-898BB92141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A0D94-F57E-4A14-893C-6616E968A4CC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1410650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A7FFE8-8519-4626-B229-1F5CEAB143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8EEFB4-191F-49A4-AB0C-2CBDD5CF99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t-L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DC1A161-9D99-4A86-85E3-A951DF4A60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75BE23B-BDBF-40BA-A212-564BE2847C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B706D-DBF5-4877-8402-4D3E4779C930}" type="datetimeFigureOut">
              <a:rPr lang="lt-LT" smtClean="0"/>
              <a:t>2020-02-03</a:t>
            </a:fld>
            <a:endParaRPr lang="lt-L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9A6C65-E2C9-4790-9561-DD989239AC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F24DBE-C35E-44BC-A1E3-BB6F98A84B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A0D94-F57E-4A14-893C-6616E968A4CC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427965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7BC424-73D5-4F25-97C1-9773A67F73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D5437F7-6514-4C60-9BBA-790EB75331C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t-L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5F1CA2E-C26B-4A63-B606-C1EA00F97D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7495A4-CB3C-4936-982E-6EE2650951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B706D-DBF5-4877-8402-4D3E4779C930}" type="datetimeFigureOut">
              <a:rPr lang="lt-LT" smtClean="0"/>
              <a:t>2020-02-03</a:t>
            </a:fld>
            <a:endParaRPr lang="lt-L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6DA51A-A82C-46AD-B0A8-1B8E2455B2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798024-0B2B-4EA7-BFC2-945372E584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A0D94-F57E-4A14-893C-6616E968A4CC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1215154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EB6EF86-3887-4E56-AC22-3650BCF164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2165F4-F2BF-4935-88E9-172D7DF050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t-L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17DDFA-BFF0-4F95-9BEA-500BA3E0A07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1B706D-DBF5-4877-8402-4D3E4779C930}" type="datetimeFigureOut">
              <a:rPr lang="lt-LT" smtClean="0"/>
              <a:t>2020-02-03</a:t>
            </a:fld>
            <a:endParaRPr lang="lt-L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5A6E45-257A-4D60-AFC5-1B1C49AB341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t-L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72E1C6-D6C1-47D1-BD6E-5E386938581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1A0D94-F57E-4A14-893C-6616E968A4CC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4784762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t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Relationship Id="rId9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647A62C-BA24-4788-A367-59055821681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noProof="0" dirty="0"/>
              <a:t>Food in Lithuania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1FEF8566-D579-4078-8664-56E6901A7E2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000" noProof="0" dirty="0"/>
              <a:t>Made by </a:t>
            </a:r>
            <a:r>
              <a:rPr lang="en-US" sz="2000" noProof="0" dirty="0" err="1"/>
              <a:t>Smiltė</a:t>
            </a:r>
            <a:r>
              <a:rPr lang="en-US" sz="2000" noProof="0" dirty="0"/>
              <a:t> </a:t>
            </a:r>
            <a:r>
              <a:rPr lang="en-US" sz="2000" noProof="0" dirty="0" err="1"/>
              <a:t>Šukevičiūtė</a:t>
            </a:r>
            <a:r>
              <a:rPr lang="en-US" sz="2000" noProof="0" dirty="0"/>
              <a:t>, Karina </a:t>
            </a:r>
            <a:r>
              <a:rPr lang="en-US" sz="2000" noProof="0" dirty="0" err="1"/>
              <a:t>Beinoraitė</a:t>
            </a:r>
            <a:r>
              <a:rPr lang="en-US" sz="2000" noProof="0" dirty="0"/>
              <a:t>, Kristupas </a:t>
            </a:r>
            <a:r>
              <a:rPr lang="en-US" sz="2000" noProof="0" dirty="0" err="1"/>
              <a:t>Lapinskas</a:t>
            </a:r>
            <a:r>
              <a:rPr lang="en-US" sz="2000" noProof="0" dirty="0"/>
              <a:t>, Rasa </a:t>
            </a:r>
            <a:r>
              <a:rPr lang="en-US" sz="2000" noProof="0" dirty="0" err="1"/>
              <a:t>Danieliūtė</a:t>
            </a:r>
            <a:r>
              <a:rPr lang="en-US" sz="2000" noProof="0" dirty="0"/>
              <a:t> and </a:t>
            </a:r>
            <a:r>
              <a:rPr lang="en-US" sz="2000" noProof="0" dirty="0" err="1"/>
              <a:t>Teodoras</a:t>
            </a:r>
            <a:r>
              <a:rPr lang="en-US" sz="2000" noProof="0" dirty="0"/>
              <a:t> </a:t>
            </a:r>
            <a:r>
              <a:rPr lang="en-US" sz="2000" noProof="0" dirty="0" err="1"/>
              <a:t>Vyšniauskas</a:t>
            </a:r>
            <a:endParaRPr lang="en-US" sz="2000" noProof="0" dirty="0"/>
          </a:p>
        </p:txBody>
      </p:sp>
    </p:spTree>
    <p:extLst>
      <p:ext uri="{BB962C8B-B14F-4D97-AF65-F5344CB8AC3E}">
        <p14:creationId xmlns:p14="http://schemas.microsoft.com/office/powerpoint/2010/main" val="40799752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ctrTitle"/>
          </p:nvPr>
        </p:nvSpPr>
        <p:spPr>
          <a:xfrm>
            <a:off x="2200973" y="4653137"/>
            <a:ext cx="7772400" cy="1470025"/>
          </a:xfrm>
        </p:spPr>
        <p:txBody>
          <a:bodyPr/>
          <a:lstStyle/>
          <a:p>
            <a:r>
              <a:rPr lang="en-US" noProof="0" dirty="0"/>
              <a:t>Favorite food</a:t>
            </a:r>
          </a:p>
        </p:txBody>
      </p:sp>
      <p:pic>
        <p:nvPicPr>
          <p:cNvPr id="2052" name="Picture 4" descr="Vaizdo rezultatas pagal užklausą „food“&quot;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524000" y="-1"/>
            <a:ext cx="9144000" cy="47853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868005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Research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063552" y="1412777"/>
            <a:ext cx="82809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prstClr val="black"/>
                </a:solidFill>
                <a:latin typeface="Calibri"/>
              </a:rPr>
              <a:t>“Saul</a:t>
            </a:r>
            <a:r>
              <a:rPr lang="lt-LT" sz="2400" dirty="0">
                <a:solidFill>
                  <a:prstClr val="black"/>
                </a:solidFill>
                <a:latin typeface="Calibri"/>
              </a:rPr>
              <a:t>ė</a:t>
            </a:r>
            <a:r>
              <a:rPr lang="en-US" sz="2400" dirty="0">
                <a:solidFill>
                  <a:prstClr val="black"/>
                </a:solidFill>
                <a:latin typeface="Calibri"/>
              </a:rPr>
              <a:t>” private gymnasium</a:t>
            </a:r>
            <a:r>
              <a:rPr lang="lt-LT" sz="2400" dirty="0">
                <a:solidFill>
                  <a:prstClr val="black"/>
                </a:solidFill>
                <a:latin typeface="Calibri"/>
              </a:rPr>
              <a:t>‘s</a:t>
            </a:r>
            <a:r>
              <a:rPr lang="en-US" sz="2400" dirty="0">
                <a:solidFill>
                  <a:prstClr val="black"/>
                </a:solidFill>
                <a:latin typeface="Calibri"/>
              </a:rPr>
              <a:t> 1G students w</a:t>
            </a:r>
            <a:r>
              <a:rPr lang="lt-LT" sz="2400" dirty="0">
                <a:solidFill>
                  <a:prstClr val="black"/>
                </a:solidFill>
                <a:latin typeface="Calibri"/>
              </a:rPr>
              <a:t>ere</a:t>
            </a:r>
            <a:r>
              <a:rPr lang="en-US" sz="2400" dirty="0">
                <a:solidFill>
                  <a:prstClr val="black"/>
                </a:solidFill>
                <a:latin typeface="Calibri"/>
              </a:rPr>
              <a:t> questioned about their favorite dishes. </a:t>
            </a:r>
          </a:p>
          <a:p>
            <a:r>
              <a:rPr lang="en-US" sz="2400" dirty="0">
                <a:solidFill>
                  <a:prstClr val="black"/>
                </a:solidFill>
                <a:latin typeface="Calibri"/>
              </a:rPr>
              <a:t> 20 students participated in the survey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. </a:t>
            </a:r>
          </a:p>
        </p:txBody>
      </p:sp>
      <p:graphicFrame>
        <p:nvGraphicFramePr>
          <p:cNvPr id="4" name="Diagrama 3"/>
          <p:cNvGraphicFramePr/>
          <p:nvPr/>
        </p:nvGraphicFramePr>
        <p:xfrm>
          <a:off x="2348136" y="2859971"/>
          <a:ext cx="7992888" cy="40452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331197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noProof="0" dirty="0"/>
              <a:t>Are they national/regional dishes?</a:t>
            </a:r>
          </a:p>
        </p:txBody>
      </p:sp>
      <p:pic>
        <p:nvPicPr>
          <p:cNvPr id="1026" name="Picture 2" descr="Vaizdo rezultatas pagal užklausą „pica“&quot;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422953" y="2060848"/>
            <a:ext cx="1525784" cy="15257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Vaizdo rezultatas pagal užklausą „sushi“&quot;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255993" y="5233338"/>
            <a:ext cx="2088232" cy="13921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279576" y="1412777"/>
            <a:ext cx="72728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prstClr val="black"/>
                </a:solidFill>
                <a:latin typeface="Calibri"/>
              </a:rPr>
              <a:t>National dishes                              </a:t>
            </a:r>
            <a:endParaRPr lang="lt-LT" sz="2400" dirty="0">
              <a:solidFill>
                <a:prstClr val="black"/>
              </a:solidFill>
              <a:latin typeface="Calibri"/>
            </a:endParaRPr>
          </a:p>
        </p:txBody>
      </p:sp>
      <p:pic>
        <p:nvPicPr>
          <p:cNvPr id="1030" name="Picture 6" descr="Vaizdo rezultatas pagal užklausą „cepelinai“&quot;"/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264495" y="2060848"/>
            <a:ext cx="2928541" cy="2016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Vaizdo rezultatas pagal užklausą „šaltibarščiai“&quot;"/>
          <p:cNvPicPr>
            <a:picLocks noChangeAspect="1" noChangeArrowheads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235120" y="4268598"/>
            <a:ext cx="2993604" cy="1995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185845" y="1458943"/>
            <a:ext cx="26642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prstClr val="black"/>
                </a:solidFill>
                <a:latin typeface="Calibri"/>
              </a:rPr>
              <a:t>Foreign dishes</a:t>
            </a:r>
            <a:endParaRPr lang="lt-LT" sz="2400" dirty="0">
              <a:solidFill>
                <a:prstClr val="black"/>
              </a:solidFill>
              <a:latin typeface="Calibri"/>
            </a:endParaRPr>
          </a:p>
        </p:txBody>
      </p:sp>
      <p:pic>
        <p:nvPicPr>
          <p:cNvPr id="1034" name="Picture 10" descr="Vaizdo rezultatas pagal užklausą „burger“&quot;"/>
          <p:cNvPicPr>
            <a:picLocks noChangeAspect="1" noChangeArrowheads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342432" y="3744865"/>
            <a:ext cx="1813852" cy="13603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Vaizdo rezultatas pagal užklausą „kebab“&quot;"/>
          <p:cNvPicPr>
            <a:picLocks noChangeAspect="1" noChangeArrowheads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816423" y="5352522"/>
            <a:ext cx="1794537" cy="1268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Vaizdo rezultatas pagal užklausą „kepsnys“&quot;"/>
          <p:cNvPicPr>
            <a:picLocks noChangeAspect="1" noChangeArrowheads="1"/>
          </p:cNvPicPr>
          <p:nvPr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642247" y="3780100"/>
            <a:ext cx="1937097" cy="12899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Vaizdo rezultatas pagal užklausą „pasta“&quot;"/>
          <p:cNvPicPr>
            <a:picLocks noChangeAspect="1" noChangeArrowheads="1"/>
          </p:cNvPicPr>
          <p:nvPr/>
        </p:nvPicPr>
        <p:blipFill>
          <a:blip r:embed="rId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816422" y="2060848"/>
            <a:ext cx="1588746" cy="15887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301EBCAB-047F-4B9A-BA4C-E0402D15804C}"/>
              </a:ext>
            </a:extLst>
          </p:cNvPr>
          <p:cNvSpPr txBox="1"/>
          <p:nvPr/>
        </p:nvSpPr>
        <p:spPr>
          <a:xfrm>
            <a:off x="2235120" y="3707119"/>
            <a:ext cx="10437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dirty="0">
                <a:solidFill>
                  <a:schemeClr val="bg1"/>
                </a:solidFill>
              </a:rPr>
              <a:t>Cepelinai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D098534-F5AF-4F2F-BD9C-253468F06DC6}"/>
              </a:ext>
            </a:extLst>
          </p:cNvPr>
          <p:cNvSpPr txBox="1"/>
          <p:nvPr/>
        </p:nvSpPr>
        <p:spPr>
          <a:xfrm>
            <a:off x="2235120" y="4283561"/>
            <a:ext cx="13192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dirty="0"/>
              <a:t>Šaltibarščiai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9140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noProof="0" dirty="0"/>
              <a:t>Is it different for parents and grandparents?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279576" y="1556963"/>
            <a:ext cx="72728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prstClr val="black"/>
                </a:solidFill>
                <a:latin typeface="Calibri"/>
              </a:rPr>
              <a:t>Parents</a:t>
            </a:r>
            <a:r>
              <a:rPr lang="lt-LT" sz="2400" dirty="0">
                <a:solidFill>
                  <a:prstClr val="black"/>
                </a:solidFill>
                <a:latin typeface="Calibri"/>
              </a:rPr>
              <a:t>‘</a:t>
            </a:r>
            <a:r>
              <a:rPr lang="en-US" sz="2400" dirty="0">
                <a:solidFill>
                  <a:prstClr val="black"/>
                </a:solidFill>
                <a:latin typeface="Calibri"/>
              </a:rPr>
              <a:t> and grandparents</a:t>
            </a:r>
            <a:r>
              <a:rPr lang="lt-LT" sz="2400" dirty="0">
                <a:solidFill>
                  <a:prstClr val="black"/>
                </a:solidFill>
                <a:latin typeface="Calibri"/>
              </a:rPr>
              <a:t>‘</a:t>
            </a:r>
            <a:r>
              <a:rPr lang="en-US" sz="2400" dirty="0">
                <a:solidFill>
                  <a:prstClr val="black"/>
                </a:solidFill>
                <a:latin typeface="Calibri"/>
              </a:rPr>
              <a:t> favorite food:</a:t>
            </a:r>
            <a:endParaRPr lang="lt-LT" sz="24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79576" y="2204864"/>
            <a:ext cx="727280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prstClr val="black"/>
                </a:solidFill>
                <a:latin typeface="Calibri"/>
              </a:rPr>
              <a:t>Fish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prstClr val="black"/>
                </a:solidFill>
                <a:latin typeface="Calibri"/>
              </a:rPr>
              <a:t>Meat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lt-LT" sz="2400" dirty="0">
                <a:solidFill>
                  <a:prstClr val="black"/>
                </a:solidFill>
                <a:latin typeface="Calibri"/>
              </a:rPr>
              <a:t>Bulviniai blynai (</a:t>
            </a:r>
            <a:r>
              <a:rPr lang="lt-LT" sz="2400" dirty="0" err="1">
                <a:solidFill>
                  <a:prstClr val="black"/>
                </a:solidFill>
                <a:latin typeface="Calibri"/>
              </a:rPr>
              <a:t>potato</a:t>
            </a:r>
            <a:r>
              <a:rPr lang="lt-LT" sz="2400" dirty="0">
                <a:solidFill>
                  <a:prstClr val="black"/>
                </a:solidFill>
                <a:latin typeface="Calibri"/>
              </a:rPr>
              <a:t> </a:t>
            </a:r>
            <a:r>
              <a:rPr lang="lt-LT" sz="2400" dirty="0" err="1">
                <a:solidFill>
                  <a:prstClr val="black"/>
                </a:solidFill>
                <a:latin typeface="Calibri"/>
              </a:rPr>
              <a:t>pancakes</a:t>
            </a:r>
            <a:r>
              <a:rPr lang="lt-LT" sz="2400" dirty="0">
                <a:solidFill>
                  <a:prstClr val="black"/>
                </a:solidFill>
                <a:latin typeface="Calibri"/>
              </a:rPr>
              <a:t>)</a:t>
            </a:r>
            <a:endParaRPr lang="en-US" sz="2400" dirty="0">
              <a:solidFill>
                <a:prstClr val="black"/>
              </a:solidFill>
              <a:latin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prstClr val="black"/>
                </a:solidFill>
                <a:latin typeface="Calibri"/>
              </a:rPr>
              <a:t>Salad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prstClr val="black"/>
                </a:solidFill>
                <a:latin typeface="Calibri"/>
              </a:rPr>
              <a:t>Soup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err="1">
                <a:solidFill>
                  <a:prstClr val="black"/>
                </a:solidFill>
                <a:latin typeface="Calibri"/>
              </a:rPr>
              <a:t>Cepelinai</a:t>
            </a:r>
            <a:endParaRPr lang="en-US" sz="2400" dirty="0">
              <a:solidFill>
                <a:prstClr val="black"/>
              </a:solidFill>
              <a:latin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prstClr val="black"/>
                </a:solidFill>
                <a:latin typeface="Calibri"/>
              </a:rPr>
              <a:t>V</a:t>
            </a:r>
            <a:r>
              <a:rPr lang="lt-LT" sz="2400" dirty="0" err="1">
                <a:solidFill>
                  <a:prstClr val="black"/>
                </a:solidFill>
                <a:latin typeface="Calibri"/>
              </a:rPr>
              <a:t>ėdarai</a:t>
            </a:r>
            <a:endParaRPr lang="lt-LT" sz="24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91544" y="5155242"/>
            <a:ext cx="77048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prstClr val="black"/>
                </a:solidFill>
                <a:latin typeface="Calibri"/>
              </a:rPr>
              <a:t>Parents and grandparents prefer national, traditional, regional food. Teenagers prefer foreign, fast-food dishes. </a:t>
            </a:r>
          </a:p>
        </p:txBody>
      </p:sp>
    </p:spTree>
    <p:extLst>
      <p:ext uri="{BB962C8B-B14F-4D97-AF65-F5344CB8AC3E}">
        <p14:creationId xmlns:p14="http://schemas.microsoft.com/office/powerpoint/2010/main" val="5541231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108</Words>
  <Application>Microsoft Office PowerPoint</Application>
  <PresentationFormat>Widescreen</PresentationFormat>
  <Paragraphs>21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Food in Lithuania</vt:lpstr>
      <vt:lpstr>Favorite food</vt:lpstr>
      <vt:lpstr>Research</vt:lpstr>
      <vt:lpstr>Are they national/regional dishes?</vt:lpstr>
      <vt:lpstr>Is it different for parents and grandparents?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Food in Lithuania</dc:title>
  <dc:creator>Audronė Stoškienė</dc:creator>
  <cp:lastModifiedBy>Audronė Stoškienė</cp:lastModifiedBy>
  <cp:revision>1</cp:revision>
  <dcterms:created xsi:type="dcterms:W3CDTF">2020-02-03T18:36:58Z</dcterms:created>
  <dcterms:modified xsi:type="dcterms:W3CDTF">2020-02-03T18:37:09Z</dcterms:modified>
</cp:coreProperties>
</file>