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61" r:id="rId4"/>
    <p:sldId id="257" r:id="rId5"/>
    <p:sldId id="284" r:id="rId6"/>
    <p:sldId id="285" r:id="rId7"/>
    <p:sldId id="258" r:id="rId8"/>
    <p:sldId id="259" r:id="rId9"/>
    <p:sldId id="272" r:id="rId10"/>
    <p:sldId id="283" r:id="rId11"/>
    <p:sldId id="268" r:id="rId12"/>
    <p:sldId id="263" r:id="rId13"/>
    <p:sldId id="265" r:id="rId14"/>
    <p:sldId id="278" r:id="rId15"/>
    <p:sldId id="279" r:id="rId16"/>
    <p:sldId id="280" r:id="rId17"/>
    <p:sldId id="267" r:id="rId1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8F9"/>
    <a:srgbClr val="CAF0F3"/>
    <a:srgbClr val="EFF2C8"/>
    <a:srgbClr val="D4F3F4"/>
    <a:srgbClr val="FF40FF"/>
    <a:srgbClr val="AB7942"/>
    <a:srgbClr val="FF2600"/>
    <a:srgbClr val="0432FF"/>
    <a:srgbClr val="00FA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48"/>
    <p:restoredTop sz="94624"/>
  </p:normalViewPr>
  <p:slideViewPr>
    <p:cSldViewPr snapToGrid="0" snapToObjects="1">
      <p:cViewPr varScale="1">
        <p:scale>
          <a:sx n="108" d="100"/>
          <a:sy n="108" d="100"/>
        </p:scale>
        <p:origin x="20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9883A-CCB9-4542-BA93-DD799936064F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4B0FA-64C4-C348-A708-42FE4A523A8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154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266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171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659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635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64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496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027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901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333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54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42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5E2D-B938-F643-999F-FE4470312A6E}" type="datetimeFigureOut">
              <a:rPr lang="es-ES_tradnl" smtClean="0"/>
              <a:t>15/5/18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6B4D2-67FC-DE47-856B-F647D6582B6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536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11" y="-169333"/>
            <a:ext cx="10600268" cy="7027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1" cy="7721600"/>
          </a:xfrm>
        </p:spPr>
        <p:txBody>
          <a:bodyPr>
            <a:normAutofit/>
          </a:bodyPr>
          <a:lstStyle/>
          <a:p>
            <a:r>
              <a:rPr lang="es-ES_tradnl" dirty="0" smtClean="0"/>
              <a:t>”</a:t>
            </a:r>
            <a:r>
              <a:rPr lang="es-ES_tradnl" dirty="0" err="1" smtClean="0"/>
              <a:t>Interculturality</a:t>
            </a:r>
            <a:r>
              <a:rPr lang="es-ES_tradnl" dirty="0" smtClean="0"/>
              <a:t> at </a:t>
            </a:r>
            <a:r>
              <a:rPr lang="es-ES_tradnl" dirty="0" err="1" smtClean="0"/>
              <a:t>school</a:t>
            </a:r>
            <a:r>
              <a:rPr lang="es-ES_tradnl" dirty="0" smtClean="0"/>
              <a:t>”</a:t>
            </a:r>
            <a:br>
              <a:rPr lang="es-ES_tradnl" dirty="0" smtClean="0"/>
            </a:br>
            <a:r>
              <a:rPr lang="es-ES_tradnl" sz="4400" dirty="0" smtClean="0">
                <a:solidFill>
                  <a:srgbClr val="00B050"/>
                </a:solidFill>
              </a:rPr>
              <a:t>(Interculturalidad en la escuela)</a:t>
            </a:r>
            <a:br>
              <a:rPr lang="es-ES_tradnl" sz="4400" dirty="0" smtClean="0">
                <a:solidFill>
                  <a:srgbClr val="00B050"/>
                </a:solidFill>
              </a:rPr>
            </a:br>
            <a:r>
              <a:rPr lang="es-ES_tradnl" sz="4400" dirty="0" err="1" smtClean="0">
                <a:solidFill>
                  <a:srgbClr val="00B050"/>
                </a:solidFill>
              </a:rPr>
              <a:t>Globtrain</a:t>
            </a:r>
            <a:r>
              <a:rPr lang="es-ES_tradnl" sz="4400" dirty="0" smtClean="0">
                <a:solidFill>
                  <a:srgbClr val="00B050"/>
                </a:solidFill>
              </a:rPr>
              <a:t>, Berlín desde el 18/03/2018 hasta el 24/03/2018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821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0"/>
            <a:ext cx="592836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920" y="548640"/>
            <a:ext cx="6355080" cy="608076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200" dirty="0" smtClean="0"/>
              <a:t>	</a:t>
            </a:r>
            <a:r>
              <a:rPr lang="es-ES_tradnl" sz="3600" dirty="0" smtClean="0"/>
              <a:t/>
            </a:r>
            <a:br>
              <a:rPr lang="es-ES_tradnl" sz="3600" dirty="0" smtClean="0"/>
            </a:br>
            <a:r>
              <a:rPr lang="es-ES_tradnl" sz="3600" dirty="0" smtClean="0"/>
              <a:t>	Para recibir un subsidio del gobierno, los refugiados tienen que hacer estos cursos donde aprenden a comunicarse en alemán. </a:t>
            </a:r>
            <a:br>
              <a:rPr lang="es-ES_tradnl" sz="3600" dirty="0" smtClean="0"/>
            </a:br>
            <a:r>
              <a:rPr lang="es-ES_tradnl" sz="3600" dirty="0" smtClean="0"/>
              <a:t>	La gente que hace los cursos han obtenido asilo en Alemania y proceden  de Siria, Irak, Irán, Eritrea y  Somalia. </a:t>
            </a:r>
            <a:br>
              <a:rPr lang="es-ES_tradnl" sz="3600" dirty="0" smtClean="0"/>
            </a:br>
            <a:r>
              <a:rPr lang="es-ES_tradnl" sz="3600" dirty="0" smtClean="0"/>
              <a:t>	También hay un asistente pedagógico que les ayuda a encontrar casa, escuela para los niños y les traduce documentos. </a:t>
            </a:r>
            <a:r>
              <a:rPr lang="es-ES_tradnl" sz="3200" dirty="0" smtClean="0">
                <a:solidFill>
                  <a:srgbClr val="00FA00"/>
                </a:solidFill>
              </a:rPr>
              <a:t/>
            </a:r>
            <a:br>
              <a:rPr lang="es-ES_tradnl" sz="3200" dirty="0" smtClean="0">
                <a:solidFill>
                  <a:srgbClr val="00FA00"/>
                </a:solidFill>
              </a:rPr>
            </a:br>
            <a:r>
              <a:rPr lang="es-ES_tradnl" sz="3200" dirty="0"/>
              <a:t> </a:t>
            </a:r>
            <a:r>
              <a:rPr lang="es-ES_tradnl" sz="2000" dirty="0"/>
              <a:t>Excepto Noruega, Suecia y Dinamarca, el resto de países europeos no ofrece este tipo de cursos. </a:t>
            </a:r>
            <a:endParaRPr lang="es-ES_tradnl" sz="2000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imagen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-1757363" y="0"/>
            <a:ext cx="13001626" cy="6857999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100888" y="142876"/>
            <a:ext cx="3671888" cy="2557462"/>
          </a:xfrm>
        </p:spPr>
        <p:txBody>
          <a:bodyPr>
            <a:normAutofit/>
          </a:bodyPr>
          <a:lstStyle/>
          <a:p>
            <a:r>
              <a:rPr lang="es-ES_tradnl" sz="4000" b="1" dirty="0" smtClean="0">
                <a:solidFill>
                  <a:srgbClr val="FF9300"/>
                </a:solidFill>
              </a:rPr>
              <a:t>VISITA A UN CENTRO EUROPEO INTERCULTURAL</a:t>
            </a:r>
            <a:endParaRPr lang="es-ES_tradnl" sz="4000" b="1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1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23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5788" cy="6857999"/>
          </a:xfrm>
        </p:spPr>
      </p:pic>
      <p:sp>
        <p:nvSpPr>
          <p:cNvPr id="5" name="CuadroTexto 4"/>
          <p:cNvSpPr txBox="1"/>
          <p:nvPr/>
        </p:nvSpPr>
        <p:spPr>
          <a:xfrm>
            <a:off x="5843588" y="365125"/>
            <a:ext cx="5981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 smtClean="0">
                <a:solidFill>
                  <a:srgbClr val="00FA00"/>
                </a:solidFill>
              </a:rPr>
              <a:t>CENTRO EUROPEO INTERCULTURAL</a:t>
            </a:r>
          </a:p>
          <a:p>
            <a:r>
              <a:rPr lang="es-ES_tradnl" sz="2800" dirty="0" err="1" smtClean="0">
                <a:solidFill>
                  <a:srgbClr val="00FA00"/>
                </a:solidFill>
              </a:rPr>
              <a:t>Harzer</a:t>
            </a:r>
            <a:r>
              <a:rPr lang="es-ES_tradnl" sz="2800" dirty="0" smtClean="0">
                <a:solidFill>
                  <a:srgbClr val="00FA00"/>
                </a:solidFill>
              </a:rPr>
              <a:t> </a:t>
            </a:r>
            <a:r>
              <a:rPr lang="es-ES_tradnl" sz="2800" dirty="0" err="1" smtClean="0">
                <a:solidFill>
                  <a:srgbClr val="00FA00"/>
                </a:solidFill>
              </a:rPr>
              <a:t>Str</a:t>
            </a:r>
            <a:r>
              <a:rPr lang="es-ES_tradnl" sz="2800" dirty="0" smtClean="0">
                <a:solidFill>
                  <a:srgbClr val="00FA00"/>
                </a:solidFill>
              </a:rPr>
              <a:t>. 51-52  12059   Berlín</a:t>
            </a:r>
          </a:p>
          <a:p>
            <a:r>
              <a:rPr lang="es-ES_tradnl" sz="2800" dirty="0" err="1" smtClean="0">
                <a:solidFill>
                  <a:srgbClr val="00FA00"/>
                </a:solidFill>
              </a:rPr>
              <a:t>www.eiz-berlin.de</a:t>
            </a:r>
            <a:endParaRPr lang="es-ES_tradnl" sz="2800" dirty="0">
              <a:solidFill>
                <a:srgbClr val="00FA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98590" y="658574"/>
            <a:ext cx="2337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 err="1">
                <a:solidFill>
                  <a:srgbClr val="00FA00"/>
                </a:solidFill>
                <a:latin typeface="Roboto" charset="0"/>
              </a:rPr>
              <a:t>Badr</a:t>
            </a:r>
            <a:r>
              <a:rPr lang="es-ES_tradnl" sz="2000" b="1" dirty="0">
                <a:solidFill>
                  <a:srgbClr val="131540"/>
                </a:solidFill>
                <a:latin typeface="Roboto" charset="0"/>
              </a:rPr>
              <a:t> </a:t>
            </a:r>
            <a:r>
              <a:rPr lang="es-ES_tradnl" sz="2000" b="1" dirty="0" smtClean="0">
                <a:solidFill>
                  <a:srgbClr val="00FA00"/>
                </a:solidFill>
                <a:latin typeface="Roboto" charset="0"/>
              </a:rPr>
              <a:t>Mohammed Director del Centro</a:t>
            </a:r>
            <a:endParaRPr lang="es-ES_tradnl" sz="2000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10" y="0"/>
            <a:ext cx="1408289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1" y="587022"/>
            <a:ext cx="6819900" cy="2472267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sz="3600" b="1" dirty="0" smtClean="0">
                <a:solidFill>
                  <a:schemeClr val="bg1"/>
                </a:solidFill>
              </a:rPr>
              <a:t>¿</a:t>
            </a:r>
            <a:r>
              <a:rPr lang="es-ES_tradnl" sz="3600" b="1" dirty="0" smtClean="0"/>
              <a:t>Quién les financia? </a:t>
            </a:r>
            <a:r>
              <a:rPr lang="es-ES_tradnl" sz="3600" dirty="0" smtClean="0"/>
              <a:t>el ayuntamiento, las escuelas y gente anónima. </a:t>
            </a:r>
            <a:br>
              <a:rPr lang="es-ES_tradnl" sz="3600" dirty="0" smtClean="0"/>
            </a:br>
            <a:r>
              <a:rPr lang="es-ES_tradnl" sz="3600" b="1" dirty="0" smtClean="0"/>
              <a:t>¿Quiénes son? </a:t>
            </a:r>
            <a:r>
              <a:rPr lang="es-ES_tradnl" sz="3600" dirty="0" smtClean="0"/>
              <a:t>La mayoría han estudiado sociología, inmigración, psicología</a:t>
            </a:r>
            <a:r>
              <a:rPr lang="es-ES_tradnl" sz="3600" dirty="0"/>
              <a:t> </a:t>
            </a:r>
            <a:r>
              <a:rPr lang="es-ES_tradnl" sz="3600" dirty="0" smtClean="0"/>
              <a:t>y psicopedagogía. 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endParaRPr lang="es-ES_tradnl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1" y="2619902"/>
            <a:ext cx="6644639" cy="329547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s-ES_tradnl" sz="3200" b="1" dirty="0" smtClean="0">
                <a:latin typeface="+mj-lt"/>
              </a:rPr>
              <a:t>¿A quienes atienden?  </a:t>
            </a:r>
            <a:r>
              <a:rPr lang="es-ES_tradnl" sz="3200" dirty="0" smtClean="0">
                <a:latin typeface="+mj-lt"/>
              </a:rPr>
              <a:t>A inmigrantes y refugiados. Para ellos, un inmigrante viene de un país no europeo. </a:t>
            </a:r>
          </a:p>
          <a:p>
            <a:pPr algn="l">
              <a:lnSpc>
                <a:spcPct val="100000"/>
              </a:lnSpc>
            </a:pPr>
            <a:r>
              <a:rPr lang="es-ES_tradnl" sz="3200" dirty="0" smtClean="0">
                <a:latin typeface="+mj-lt"/>
              </a:rPr>
              <a:t>Nunca usan las palabras </a:t>
            </a:r>
            <a:r>
              <a:rPr lang="es-ES_tradnl" sz="3200" i="1" dirty="0" smtClean="0">
                <a:latin typeface="+mj-lt"/>
              </a:rPr>
              <a:t>“</a:t>
            </a:r>
            <a:r>
              <a:rPr lang="es-ES_tradnl" sz="3200" i="1" dirty="0" err="1" smtClean="0">
                <a:latin typeface="+mj-lt"/>
              </a:rPr>
              <a:t>immigrant</a:t>
            </a:r>
            <a:r>
              <a:rPr lang="es-ES_tradnl" sz="3200" i="1" dirty="0" smtClean="0">
                <a:latin typeface="+mj-lt"/>
              </a:rPr>
              <a:t>” </a:t>
            </a:r>
            <a:r>
              <a:rPr lang="es-ES_tradnl" sz="3200" dirty="0" smtClean="0">
                <a:latin typeface="+mj-lt"/>
              </a:rPr>
              <a:t>o </a:t>
            </a:r>
            <a:r>
              <a:rPr lang="es-ES_tradnl" sz="3200" i="1" dirty="0" smtClean="0">
                <a:latin typeface="+mj-lt"/>
              </a:rPr>
              <a:t>“</a:t>
            </a:r>
            <a:r>
              <a:rPr lang="es-ES_tradnl" sz="3200" i="1" dirty="0" err="1" smtClean="0">
                <a:latin typeface="+mj-lt"/>
              </a:rPr>
              <a:t>foreigner</a:t>
            </a:r>
            <a:r>
              <a:rPr lang="es-ES_tradnl" sz="3200" i="1" dirty="0" smtClean="0">
                <a:latin typeface="+mj-lt"/>
              </a:rPr>
              <a:t>” </a:t>
            </a:r>
            <a:r>
              <a:rPr lang="es-ES_tradnl" sz="3200" dirty="0" smtClean="0">
                <a:latin typeface="+mj-lt"/>
              </a:rPr>
              <a:t>porque pueden resultar ofensivas. </a:t>
            </a:r>
            <a:r>
              <a:rPr lang="es-ES_tradnl" sz="3200" dirty="0">
                <a:latin typeface="+mj-lt"/>
              </a:rPr>
              <a:t>E</a:t>
            </a:r>
            <a:r>
              <a:rPr lang="es-ES_tradnl" sz="3200" dirty="0" smtClean="0">
                <a:latin typeface="+mj-lt"/>
              </a:rPr>
              <a:t>n </a:t>
            </a:r>
            <a:r>
              <a:rPr lang="es-ES_tradnl" sz="3200" dirty="0">
                <a:latin typeface="+mj-lt"/>
              </a:rPr>
              <a:t>su </a:t>
            </a:r>
            <a:r>
              <a:rPr lang="es-ES_tradnl" sz="3200" dirty="0" smtClean="0">
                <a:latin typeface="+mj-lt"/>
              </a:rPr>
              <a:t>lugar, </a:t>
            </a:r>
            <a:r>
              <a:rPr lang="es-ES_tradnl" sz="3200" dirty="0">
                <a:latin typeface="+mj-lt"/>
              </a:rPr>
              <a:t>u</a:t>
            </a:r>
            <a:r>
              <a:rPr lang="es-ES_tradnl" sz="3200" dirty="0" smtClean="0">
                <a:latin typeface="+mj-lt"/>
              </a:rPr>
              <a:t>san la palabra </a:t>
            </a:r>
            <a:r>
              <a:rPr lang="es-ES_tradnl" sz="3200" i="1" dirty="0" smtClean="0">
                <a:latin typeface="+mj-lt"/>
              </a:rPr>
              <a:t>“</a:t>
            </a:r>
            <a:r>
              <a:rPr lang="es-ES_tradnl" sz="3200" i="1" dirty="0" err="1" smtClean="0">
                <a:latin typeface="+mj-lt"/>
              </a:rPr>
              <a:t>outlander</a:t>
            </a:r>
            <a:r>
              <a:rPr lang="es-ES_tradnl" sz="3200" i="1" dirty="0" smtClean="0">
                <a:latin typeface="+mj-lt"/>
              </a:rPr>
              <a:t>”.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762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990600" y="823524"/>
            <a:ext cx="104241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smtClean="0">
                <a:latin typeface="+mj-lt"/>
              </a:rPr>
              <a:t>¿De dónde proceden los inmigrantes y refugiados? </a:t>
            </a:r>
            <a:r>
              <a:rPr lang="es-ES_tradnl" sz="3200" dirty="0" smtClean="0">
                <a:latin typeface="+mj-lt"/>
              </a:rPr>
              <a:t>La mayoría de inmigrantes proceden de Turquía y en segundo lugar  del resto de los países de los Balcanes (Rumanía, Macedonia</a:t>
            </a:r>
            <a:r>
              <a:rPr lang="is-IS" sz="3200" dirty="0" smtClean="0">
                <a:latin typeface="+mj-lt"/>
              </a:rPr>
              <a:t>…).</a:t>
            </a:r>
          </a:p>
          <a:p>
            <a:r>
              <a:rPr lang="es-ES_tradnl" sz="3200" dirty="0" smtClean="0">
                <a:latin typeface="+mj-lt"/>
              </a:rPr>
              <a:t>Los refugiados vienen sobre todo de Siria. </a:t>
            </a:r>
            <a:endParaRPr lang="es-ES_tradnl" sz="3200" dirty="0"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85627"/>
            <a:ext cx="5334000" cy="3810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245257" y="2885627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545454"/>
                </a:solidFill>
                <a:latin typeface="arial" charset="0"/>
              </a:rPr>
              <a:t>El barrio </a:t>
            </a:r>
            <a:r>
              <a:rPr lang="es-ES_tradnl" dirty="0" err="1">
                <a:solidFill>
                  <a:srgbClr val="545454"/>
                </a:solidFill>
                <a:latin typeface="arial" charset="0"/>
              </a:rPr>
              <a:t>Kreuzberg</a:t>
            </a:r>
            <a:r>
              <a:rPr lang="es-ES_tradnl" dirty="0">
                <a:solidFill>
                  <a:srgbClr val="545454"/>
                </a:solidFill>
                <a:latin typeface="arial" charset="0"/>
              </a:rPr>
              <a:t> en </a:t>
            </a:r>
            <a:r>
              <a:rPr lang="es-ES_tradnl" b="1" dirty="0">
                <a:solidFill>
                  <a:srgbClr val="6A6A6A"/>
                </a:solidFill>
                <a:latin typeface="arial" charset="0"/>
              </a:rPr>
              <a:t>Berlín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324600" y="2980015"/>
            <a:ext cx="553212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err="1">
                <a:latin typeface="+mj-lt"/>
              </a:rPr>
              <a:t>Badr</a:t>
            </a:r>
            <a:r>
              <a:rPr lang="es-ES_tradnl" sz="3200" dirty="0">
                <a:solidFill>
                  <a:srgbClr val="131540"/>
                </a:solidFill>
                <a:latin typeface="+mj-lt"/>
              </a:rPr>
              <a:t> </a:t>
            </a:r>
            <a:r>
              <a:rPr lang="es-ES_tradnl" sz="3200" dirty="0" smtClean="0">
                <a:latin typeface="+mj-lt"/>
              </a:rPr>
              <a:t>Mohammed, director del centro,</a:t>
            </a:r>
            <a:r>
              <a:rPr lang="es-ES_tradnl" sz="3200" dirty="0" smtClean="0">
                <a:solidFill>
                  <a:srgbClr val="00FA00"/>
                </a:solidFill>
                <a:latin typeface="+mj-lt"/>
              </a:rPr>
              <a:t> </a:t>
            </a:r>
            <a:endParaRPr lang="es-ES_tradnl" sz="3200" dirty="0">
              <a:latin typeface="+mj-lt"/>
            </a:endParaRPr>
          </a:p>
          <a:p>
            <a:r>
              <a:rPr lang="es-ES_tradnl" sz="3200" dirty="0" smtClean="0">
                <a:latin typeface="+mj-lt"/>
              </a:rPr>
              <a:t>dice que en Alemania incluso si si los niños son ya la cuarta generación nacida en Alemania, son todavía considerados extranjeros.</a:t>
            </a:r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smtClean="0"/>
              <a:t> 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500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999" cy="6858000"/>
          </a:xfrm>
          <a:prstGeom prst="rect">
            <a:avLst/>
          </a:prstGeom>
        </p:spPr>
      </p:pic>
      <p:sp>
        <p:nvSpPr>
          <p:cNvPr id="2" name="Subtítulo 2"/>
          <p:cNvSpPr txBox="1">
            <a:spLocks/>
          </p:cNvSpPr>
          <p:nvPr/>
        </p:nvSpPr>
        <p:spPr>
          <a:xfrm>
            <a:off x="259081" y="259080"/>
            <a:ext cx="5958839" cy="6446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3500" b="1" dirty="0" smtClean="0">
                <a:solidFill>
                  <a:schemeClr val="bg1"/>
                </a:solidFill>
                <a:latin typeface="+mj-lt"/>
              </a:rPr>
              <a:t>¿Qué labor hacen? </a:t>
            </a:r>
          </a:p>
          <a:p>
            <a:pPr marL="457200" indent="-457200">
              <a:buFont typeface="Wingdings" charset="2"/>
              <a:buChar char="ü"/>
            </a:pPr>
            <a:r>
              <a:rPr lang="es-ES_tradnl" sz="3500" dirty="0" smtClean="0">
                <a:solidFill>
                  <a:schemeClr val="bg1"/>
                </a:solidFill>
                <a:latin typeface="+mj-lt"/>
              </a:rPr>
              <a:t>Van a las escuelas y solucionan los posibles conflictos entre los estudiantes, siempre con las familias presentes.</a:t>
            </a:r>
          </a:p>
          <a:p>
            <a:pPr marL="457200" indent="-457200">
              <a:buFont typeface="Wingdings" charset="2"/>
              <a:buChar char="ü"/>
            </a:pPr>
            <a:r>
              <a:rPr lang="es-ES_tradnl" sz="3200" dirty="0">
                <a:solidFill>
                  <a:schemeClr val="bg1"/>
                </a:solidFill>
                <a:latin typeface="+mj-lt"/>
              </a:rPr>
              <a:t>Crean programas para </a:t>
            </a:r>
            <a:r>
              <a:rPr lang="es-ES_tradnl" sz="3200" dirty="0" smtClean="0">
                <a:solidFill>
                  <a:schemeClr val="bg1"/>
                </a:solidFill>
                <a:latin typeface="+mj-lt"/>
              </a:rPr>
              <a:t>solucionar conflictos </a:t>
            </a:r>
            <a:r>
              <a:rPr lang="es-ES_tradnl" sz="3500" dirty="0" smtClean="0">
                <a:solidFill>
                  <a:schemeClr val="bg1"/>
                </a:solidFill>
                <a:latin typeface="+mj-lt"/>
              </a:rPr>
              <a:t>entre la población local y los inmigrantes. </a:t>
            </a:r>
          </a:p>
          <a:p>
            <a:pPr marL="457200" indent="-457200">
              <a:buFont typeface="Wingdings" charset="2"/>
              <a:buChar char="ü"/>
            </a:pPr>
            <a:r>
              <a:rPr lang="es-ES_tradnl" sz="3500" dirty="0" smtClean="0">
                <a:solidFill>
                  <a:schemeClr val="bg1"/>
                </a:solidFill>
                <a:latin typeface="+mj-lt"/>
              </a:rPr>
              <a:t>Proporcionan </a:t>
            </a:r>
            <a:r>
              <a:rPr lang="es-ES_tradnl" sz="3500" dirty="0">
                <a:solidFill>
                  <a:schemeClr val="bg1"/>
                </a:solidFill>
                <a:latin typeface="+mj-lt"/>
              </a:rPr>
              <a:t>ayuda </a:t>
            </a:r>
            <a:r>
              <a:rPr lang="es-ES_tradnl" sz="3500" dirty="0" smtClean="0">
                <a:solidFill>
                  <a:schemeClr val="bg1"/>
                </a:solidFill>
                <a:latin typeface="+mj-lt"/>
              </a:rPr>
              <a:t>psicológica y pedagógica a los inmigrantes y refugiados, hablan </a:t>
            </a:r>
            <a:r>
              <a:rPr lang="es-ES_tradnl" sz="3500" dirty="0">
                <a:solidFill>
                  <a:schemeClr val="bg1"/>
                </a:solidFill>
                <a:latin typeface="+mj-lt"/>
              </a:rPr>
              <a:t>su idioma y les ayudan a solucionar problemas burocráticos</a:t>
            </a:r>
            <a:r>
              <a:rPr lang="es-ES_tradnl" sz="35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457200" indent="-457200">
              <a:buFont typeface="Wingdings" charset="2"/>
              <a:buChar char="ü"/>
            </a:pPr>
            <a:endParaRPr lang="es-ES_tradn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16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imagen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" y="-785812"/>
            <a:ext cx="12192000" cy="7643812"/>
          </a:xfrm>
        </p:spPr>
      </p:pic>
      <p:sp>
        <p:nvSpPr>
          <p:cNvPr id="7" name="Marcador de texto 6"/>
          <p:cNvSpPr>
            <a:spLocks noGrp="1"/>
          </p:cNvSpPr>
          <p:nvPr>
            <p:ph type="body" sz="half" idx="2"/>
          </p:nvPr>
        </p:nvSpPr>
        <p:spPr>
          <a:xfrm>
            <a:off x="382588" y="-500063"/>
            <a:ext cx="5818187" cy="957263"/>
          </a:xfrm>
        </p:spPr>
        <p:txBody>
          <a:bodyPr/>
          <a:lstStyle/>
          <a:p>
            <a:r>
              <a:rPr lang="es-ES_tradnl" sz="2800" b="1" dirty="0" smtClean="0"/>
              <a:t>CENTRO EUROPEO INTERCULTURAL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576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934" y="457200"/>
            <a:ext cx="3725333" cy="1600200"/>
          </a:xfrm>
        </p:spPr>
        <p:txBody>
          <a:bodyPr>
            <a:noAutofit/>
          </a:bodyPr>
          <a:lstStyle/>
          <a:p>
            <a:r>
              <a:rPr lang="es-ES_tradnl" sz="6000" dirty="0" smtClean="0"/>
              <a:t>            </a:t>
            </a:r>
            <a:r>
              <a:rPr lang="es-ES_tradnl" sz="6000" dirty="0" err="1" smtClean="0">
                <a:solidFill>
                  <a:srgbClr val="0070C0"/>
                </a:solidFill>
              </a:rPr>
              <a:t>Globtrain</a:t>
            </a:r>
            <a:endParaRPr lang="es-ES_tradnl" sz="6000" dirty="0">
              <a:solidFill>
                <a:srgbClr val="0070C0"/>
              </a:solidFill>
            </a:endParaRPr>
          </a:p>
        </p:txBody>
      </p:sp>
      <p:pic>
        <p:nvPicPr>
          <p:cNvPr id="5" name="Marcador de imagen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3" b="20513"/>
          <a:stretch>
            <a:fillRect/>
          </a:stretch>
        </p:blipFill>
        <p:spPr>
          <a:xfrm>
            <a:off x="3567290" y="0"/>
            <a:ext cx="8737600" cy="7100711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70934" y="2057400"/>
            <a:ext cx="3725333" cy="3811588"/>
          </a:xfrm>
        </p:spPr>
        <p:txBody>
          <a:bodyPr>
            <a:normAutofit/>
          </a:bodyPr>
          <a:lstStyle/>
          <a:p>
            <a:r>
              <a:rPr lang="es-ES_tradnl" sz="1800" dirty="0" err="1" smtClean="0"/>
              <a:t>MaaBen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StraBe</a:t>
            </a:r>
            <a:r>
              <a:rPr lang="es-ES_tradnl" sz="1800" dirty="0" smtClean="0"/>
              <a:t>, 14</a:t>
            </a:r>
          </a:p>
          <a:p>
            <a:r>
              <a:rPr lang="es-ES_tradnl" sz="1800" dirty="0" smtClean="0"/>
              <a:t>10777 </a:t>
            </a:r>
            <a:r>
              <a:rPr lang="es-ES_tradnl" sz="1800" dirty="0" err="1" smtClean="0"/>
              <a:t>Belín</a:t>
            </a:r>
            <a:r>
              <a:rPr lang="es-ES_tradnl" sz="1800" dirty="0" smtClean="0"/>
              <a:t>, </a:t>
            </a:r>
            <a:r>
              <a:rPr lang="es-ES_tradnl" sz="1800" dirty="0" err="1" smtClean="0"/>
              <a:t>Deutschland</a:t>
            </a:r>
            <a:r>
              <a:rPr lang="es-ES_tradnl" sz="1800" dirty="0" smtClean="0"/>
              <a:t> (DE)</a:t>
            </a:r>
          </a:p>
          <a:p>
            <a:r>
              <a:rPr lang="es-ES_tradnl" sz="1800" dirty="0" smtClean="0"/>
              <a:t>ALEMANIA</a:t>
            </a:r>
          </a:p>
          <a:p>
            <a:r>
              <a:rPr lang="es-ES_tradnl" sz="1800" dirty="0" err="1" smtClean="0"/>
              <a:t>www.globtrain.org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14821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86901" y="608014"/>
            <a:ext cx="2557462" cy="963612"/>
          </a:xfrm>
        </p:spPr>
        <p:txBody>
          <a:bodyPr/>
          <a:lstStyle/>
          <a:p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44925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56532" cy="6857999"/>
          </a:xfrm>
        </p:spPr>
      </p:pic>
      <p:sp>
        <p:nvSpPr>
          <p:cNvPr id="5" name="CuadroTexto 4"/>
          <p:cNvSpPr txBox="1"/>
          <p:nvPr/>
        </p:nvSpPr>
        <p:spPr>
          <a:xfrm>
            <a:off x="7543800" y="1506022"/>
            <a:ext cx="176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GLOBTRAIN</a:t>
            </a:r>
            <a:endParaRPr lang="es-ES_tradnl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429375" y="2143125"/>
            <a:ext cx="298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i="1" dirty="0" smtClean="0"/>
              <a:t>“</a:t>
            </a:r>
            <a:r>
              <a:rPr lang="es-ES_tradnl" b="1" i="1" dirty="0" smtClean="0"/>
              <a:t>INTERCULTURALITY </a:t>
            </a:r>
          </a:p>
          <a:p>
            <a:r>
              <a:rPr lang="es-ES_tradnl" b="1" i="1" dirty="0" smtClean="0"/>
              <a:t>AT SCHOOL”</a:t>
            </a:r>
            <a:endParaRPr lang="es-ES_tradnl" b="1" i="1" dirty="0"/>
          </a:p>
        </p:txBody>
      </p:sp>
    </p:spTree>
    <p:extLst>
      <p:ext uri="{BB962C8B-B14F-4D97-AF65-F5344CB8AC3E}">
        <p14:creationId xmlns:p14="http://schemas.microsoft.com/office/powerpoint/2010/main" val="19410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8640" y="670560"/>
            <a:ext cx="10530840" cy="6989024"/>
          </a:xfrm>
          <a:solidFill>
            <a:srgbClr val="E8F8F9"/>
          </a:solidFill>
          <a:ln>
            <a:solidFill>
              <a:srgbClr val="D4F3F4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s-ES_tradnl" sz="3600" b="1" dirty="0" smtClean="0"/>
              <a:t>ALGUNAS PROPUESTAS PARA FAVORECER LA INTEGRACIÓN LINGÜÍSTICA Y CULTURAL DEL ALUMNADO IMMIGRANTE</a:t>
            </a:r>
            <a:br>
              <a:rPr lang="es-ES_tradnl" sz="3600" b="1" dirty="0" smtClean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>-</a:t>
            </a:r>
            <a:r>
              <a:rPr lang="es-ES_tradnl" sz="3600" dirty="0" smtClean="0"/>
              <a:t>Pronunciar los nombres de los alumnos extranjeros y sus padres correctamente.</a:t>
            </a:r>
            <a:br>
              <a:rPr lang="es-ES_tradnl" sz="3600" dirty="0" smtClean="0"/>
            </a:br>
            <a:r>
              <a:rPr lang="es-ES_tradnl" sz="3600" dirty="0" smtClean="0"/>
              <a:t>-Aprender algunas palabras de la lengua materna del estudiante y usarlas en clase.</a:t>
            </a:r>
            <a:br>
              <a:rPr lang="es-ES_tradnl" sz="3600" dirty="0" smtClean="0"/>
            </a:br>
            <a:r>
              <a:rPr lang="es-ES_tradnl" sz="3600" dirty="0" smtClean="0"/>
              <a:t>-Poner los letreros del centro también en la lengua materna del alumnado inmigrante.</a:t>
            </a:r>
            <a:br>
              <a:rPr lang="es-ES_tradnl" sz="3600" dirty="0" smtClean="0"/>
            </a:br>
            <a:r>
              <a:rPr lang="es-ES_tradnl" sz="3600" dirty="0" smtClean="0"/>
              <a:t>-Cuando los padres estén presentes en alguna ceremonia o celebración, repetir una parte del discurso en la lengua materna del alumnado inmigrante.</a:t>
            </a:r>
            <a:br>
              <a:rPr lang="es-ES_tradnl" sz="3600" dirty="0" smtClean="0"/>
            </a:br>
            <a:r>
              <a:rPr lang="es-ES_tradnl" sz="3600" dirty="0" smtClean="0"/>
              <a:t>-Integrar </a:t>
            </a:r>
            <a:r>
              <a:rPr lang="es-ES_tradnl" sz="3600" dirty="0"/>
              <a:t>a los padres en actividades por las </a:t>
            </a:r>
            <a:r>
              <a:rPr lang="es-ES_tradnl" sz="3600" dirty="0" smtClean="0"/>
              <a:t>tardes. </a:t>
            </a:r>
            <a:br>
              <a:rPr lang="es-ES_tradnl" sz="3600" dirty="0" smtClean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r>
              <a:rPr lang="es-ES_tradnl" sz="3200" dirty="0" smtClean="0"/>
              <a:t/>
            </a:r>
            <a:br>
              <a:rPr lang="es-ES_tradnl" sz="3200" dirty="0" smtClean="0"/>
            </a:b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9391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991" y="724395"/>
            <a:ext cx="3194462" cy="56289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8491" y="724395"/>
            <a:ext cx="8427720" cy="5628904"/>
          </a:xfrm>
          <a:solidFill>
            <a:srgbClr val="E8F8F9"/>
          </a:solidFill>
        </p:spPr>
        <p:txBody>
          <a:bodyPr>
            <a:normAutofit fontScale="90000"/>
          </a:bodyPr>
          <a:lstStyle/>
          <a:p>
            <a:pPr algn="l"/>
            <a:r>
              <a:rPr lang="es-ES_tradnl" sz="3600" dirty="0" smtClean="0"/>
              <a:t/>
            </a:r>
            <a:br>
              <a:rPr lang="es-ES_tradnl" sz="3600" dirty="0" smtClean="0"/>
            </a:br>
            <a:r>
              <a:rPr lang="es-ES_tradnl" sz="3600" dirty="0" smtClean="0"/>
              <a:t>-</a:t>
            </a:r>
            <a:r>
              <a:rPr lang="es-ES" sz="3600" dirty="0" smtClean="0"/>
              <a:t>Incluir </a:t>
            </a:r>
            <a:r>
              <a:rPr lang="es-ES" sz="3600" dirty="0"/>
              <a:t>en los  contenidos de las materias </a:t>
            </a:r>
            <a:r>
              <a:rPr lang="es-ES" sz="3600" dirty="0" smtClean="0"/>
              <a:t>aspectos positivos </a:t>
            </a:r>
            <a:r>
              <a:rPr lang="es-ES" sz="3600" dirty="0"/>
              <a:t>de los países de donde proceden estos estudiantes. </a:t>
            </a:r>
            <a:br>
              <a:rPr lang="es-ES" sz="3600" dirty="0"/>
            </a:br>
            <a:r>
              <a:rPr lang="es-ES" sz="3600" dirty="0" smtClean="0"/>
              <a:t>- Decorar </a:t>
            </a:r>
            <a:r>
              <a:rPr lang="es-ES" sz="3600" dirty="0"/>
              <a:t>la clases de manera que todas las culturas estén presenten y sean aceptadas. </a:t>
            </a:r>
            <a:r>
              <a:rPr lang="es-ES_tradnl" sz="3600" dirty="0"/>
              <a:t/>
            </a:r>
            <a:br>
              <a:rPr lang="es-ES_tradnl" sz="3600" dirty="0"/>
            </a:br>
            <a:r>
              <a:rPr lang="es-ES_tradnl" sz="3600" dirty="0"/>
              <a:t> </a:t>
            </a:r>
            <a:r>
              <a:rPr lang="es-ES_tradnl" sz="3600" dirty="0" smtClean="0"/>
              <a:t>-Conocer mejor la cultura de nuestros estudiantes extranjeros: religión, comunicación no verbal, costumbres etc. </a:t>
            </a:r>
            <a:br>
              <a:rPr lang="es-ES_tradnl" sz="3600" dirty="0" smtClean="0"/>
            </a:br>
            <a:r>
              <a:rPr lang="es-ES_tradnl" sz="3600" dirty="0" smtClean="0"/>
              <a:t>-No </a:t>
            </a:r>
            <a:r>
              <a:rPr lang="es-ES_tradnl" sz="3600" dirty="0"/>
              <a:t>usar estereotipos relacionados con ciertos países ya que la cultura de un país es más amplia</a:t>
            </a:r>
            <a:r>
              <a:rPr lang="es-ES_tradnl" sz="3600" dirty="0" smtClean="0"/>
              <a:t>.</a:t>
            </a:r>
            <a:r>
              <a:rPr lang="es-ES_tradnl" sz="1800" dirty="0"/>
              <a:t/>
            </a:r>
            <a:br>
              <a:rPr lang="es-ES_tradnl" sz="1800" dirty="0"/>
            </a:br>
            <a:r>
              <a:rPr lang="es-ES_tradnl" sz="1800" dirty="0"/>
              <a:t/>
            </a:r>
            <a:br>
              <a:rPr lang="es-ES_tradnl" sz="1800" dirty="0"/>
            </a:br>
            <a:r>
              <a:rPr lang="es-ES_tradnl" sz="1800" dirty="0" smtClean="0"/>
              <a:t>  </a:t>
            </a:r>
            <a:r>
              <a:rPr lang="es-ES_tradnl" sz="3200" dirty="0" smtClean="0"/>
              <a:t/>
            </a:r>
            <a:br>
              <a:rPr lang="es-ES_tradnl" sz="3200" dirty="0" smtClean="0"/>
            </a:b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0691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2686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625" y="307975"/>
            <a:ext cx="10515600" cy="992189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VISITA A SPRACHSCHULE (Escuela de idiomas)– </a:t>
            </a:r>
            <a:br>
              <a:rPr lang="es-ES_tradnl" dirty="0" smtClean="0"/>
            </a:br>
            <a:r>
              <a:rPr lang="es-ES_tradnl" dirty="0" smtClean="0"/>
              <a:t>Centro de integración lingüística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300164"/>
            <a:ext cx="10815638" cy="5557836"/>
          </a:xfrm>
        </p:spPr>
      </p:pic>
    </p:spTree>
    <p:extLst>
      <p:ext uri="{BB962C8B-B14F-4D97-AF65-F5344CB8AC3E}">
        <p14:creationId xmlns:p14="http://schemas.microsoft.com/office/powerpoint/2010/main" val="14894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" y="457200"/>
            <a:ext cx="4114800" cy="1600200"/>
          </a:xfrm>
        </p:spPr>
        <p:txBody>
          <a:bodyPr/>
          <a:lstStyle/>
          <a:p>
            <a:r>
              <a:rPr lang="es-ES_tradnl" dirty="0" smtClean="0"/>
              <a:t>Ponente: Martina Gabriel</a:t>
            </a:r>
            <a:endParaRPr lang="es-ES_tradnl" dirty="0"/>
          </a:p>
        </p:txBody>
      </p:sp>
      <p:pic>
        <p:nvPicPr>
          <p:cNvPr id="5" name="Marcador de imagen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r="2706"/>
          <a:stretch>
            <a:fillRect/>
          </a:stretch>
        </p:blipFill>
        <p:spPr>
          <a:xfrm>
            <a:off x="3757612" y="0"/>
            <a:ext cx="8586787" cy="6857999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" y="2057400"/>
            <a:ext cx="3757611" cy="3811588"/>
          </a:xfrm>
        </p:spPr>
        <p:txBody>
          <a:bodyPr>
            <a:normAutofit/>
          </a:bodyPr>
          <a:lstStyle/>
          <a:p>
            <a:r>
              <a:rPr lang="es-ES_tradnl" sz="2400" dirty="0" err="1" smtClean="0"/>
              <a:t>Sophie-Charlotten-StraBe</a:t>
            </a:r>
            <a:endParaRPr lang="es-ES_tradnl" sz="2400" dirty="0" smtClean="0"/>
          </a:p>
          <a:p>
            <a:r>
              <a:rPr lang="es-ES_tradnl" sz="2400" dirty="0" smtClean="0"/>
              <a:t> 30 a</a:t>
            </a:r>
            <a:r>
              <a:rPr lang="es-ES_tradnl" sz="2400" dirty="0"/>
              <a:t> </a:t>
            </a:r>
            <a:r>
              <a:rPr lang="es-ES_tradnl" sz="2400" dirty="0" smtClean="0"/>
              <a:t>     14059</a:t>
            </a:r>
            <a:r>
              <a:rPr lang="es-ES_tradnl" sz="2400" dirty="0"/>
              <a:t> </a:t>
            </a:r>
            <a:r>
              <a:rPr lang="es-ES_tradnl" sz="2400" dirty="0" smtClean="0"/>
              <a:t>   Berlín</a:t>
            </a:r>
          </a:p>
          <a:p>
            <a:r>
              <a:rPr lang="es-ES_tradnl" sz="2400" dirty="0" err="1" smtClean="0">
                <a:solidFill>
                  <a:srgbClr val="0432FF"/>
                </a:solidFill>
              </a:rPr>
              <a:t>www.abw-berlin.de</a:t>
            </a:r>
            <a:endParaRPr lang="es-ES_tradnl" sz="2400" dirty="0">
              <a:solidFill>
                <a:srgbClr val="0432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77039" y="-66020"/>
            <a:ext cx="5414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0432FF"/>
                </a:solidFill>
              </a:rPr>
              <a:t>Centro de integración lingüística</a:t>
            </a:r>
            <a:endParaRPr lang="es-ES_tradnl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282</Words>
  <Application>Microsoft Macintosh PowerPoint</Application>
  <PresentationFormat>Panorámica</PresentationFormat>
  <Paragraphs>39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Arial</vt:lpstr>
      <vt:lpstr>Calibri</vt:lpstr>
      <vt:lpstr>Calibri Light</vt:lpstr>
      <vt:lpstr>Roboto</vt:lpstr>
      <vt:lpstr>Wingdings</vt:lpstr>
      <vt:lpstr>Tema de Office</vt:lpstr>
      <vt:lpstr>”Interculturality at school” (Interculturalidad en la escuela) Globtrain, Berlín desde el 18/03/2018 hasta el 24/03/2018 </vt:lpstr>
      <vt:lpstr>            Globtrain</vt:lpstr>
      <vt:lpstr>Presentación de PowerPoint</vt:lpstr>
      <vt:lpstr>Presentación de PowerPoint</vt:lpstr>
      <vt:lpstr>ALGUNAS PROPUESTAS PARA FAVORECER LA INTEGRACIÓN LINGÜÍSTICA Y CULTURAL DEL ALUMNADO IMMIGRANTE  -Pronunciar los nombres de los alumnos extranjeros y sus padres correctamente. -Aprender algunas palabras de la lengua materna del estudiante y usarlas en clase. -Poner los letreros del centro también en la lengua materna del alumnado inmigrante. -Cuando los padres estén presentes en alguna ceremonia o celebración, repetir una parte del discurso en la lengua materna del alumnado inmigrante. -Integrar a los padres en actividades por las tardes.    </vt:lpstr>
      <vt:lpstr> -Incluir en los  contenidos de las materias aspectos positivos de los países de donde proceden estos estudiantes.  - Decorar la clases de manera que todas las culturas estén presenten y sean aceptadas.   -Conocer mejor la cultura de nuestros estudiantes extranjeros: religión, comunicación no verbal, costumbres etc.  -No usar estereotipos relacionados con ciertos países ya que la cultura de un país es más amplia.     </vt:lpstr>
      <vt:lpstr>Presentación de PowerPoint</vt:lpstr>
      <vt:lpstr>VISITA A SPRACHSCHULE (Escuela de idiomas)–  Centro de integración lingüística</vt:lpstr>
      <vt:lpstr>Ponente: Martina Gabriel</vt:lpstr>
      <vt:lpstr>   Para recibir un subsidio del gobierno, los refugiados tienen que hacer estos cursos donde aprenden a comunicarse en alemán.   La gente que hace los cursos han obtenido asilo en Alemania y proceden  de Siria, Irak, Irán, Eritrea y  Somalia.   También hay un asistente pedagógico que les ayuda a encontrar casa, escuela para los niños y les traduce documentos.   Excepto Noruega, Suecia y Dinamarca, el resto de países europeos no ofrece este tipo de cursos. </vt:lpstr>
      <vt:lpstr>Presentación de PowerPoint</vt:lpstr>
      <vt:lpstr>Presentación de PowerPoint</vt:lpstr>
      <vt:lpstr>Presentación de PowerPoint</vt:lpstr>
      <vt:lpstr>¿Quién les financia? el ayuntamiento, las escuelas y gente anónima.  ¿Quiénes son? La mayoría han estudiado sociología, inmigración, psicología y psicopedagogía. 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Rocío Puertas</dc:creator>
  <cp:lastModifiedBy>Rocío Puertas</cp:lastModifiedBy>
  <cp:revision>41</cp:revision>
  <dcterms:created xsi:type="dcterms:W3CDTF">2018-04-21T07:21:21Z</dcterms:created>
  <dcterms:modified xsi:type="dcterms:W3CDTF">2018-05-15T20:47:10Z</dcterms:modified>
</cp:coreProperties>
</file>