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83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8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63" r:id="rId18"/>
    <p:sldId id="271" r:id="rId19"/>
    <p:sldId id="273" r:id="rId20"/>
    <p:sldId id="274" r:id="rId21"/>
    <p:sldId id="275" r:id="rId22"/>
    <p:sldId id="276" r:id="rId23"/>
    <p:sldId id="272" r:id="rId24"/>
    <p:sldId id="277" r:id="rId25"/>
    <p:sldId id="279" r:id="rId26"/>
    <p:sldId id="280" r:id="rId27"/>
    <p:sldId id="278" r:id="rId28"/>
    <p:sldId id="284" r:id="rId29"/>
    <p:sldId id="285" r:id="rId3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4" d="100"/>
          <a:sy n="74" d="100"/>
        </p:scale>
        <p:origin x="-125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BAB091-703C-4399-BC75-F58F77C766A5}" type="datetimeFigureOut">
              <a:rPr lang="it-IT" smtClean="0"/>
              <a:pPr/>
              <a:t>14/05/2015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1C396-1BB1-4856-A765-911CFD1D0119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1C396-1BB1-4856-A765-911CFD1D0119}" type="slidenum">
              <a:rPr lang="it-IT" smtClean="0"/>
              <a:pPr/>
              <a:t>2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1C396-1BB1-4856-A765-911CFD1D0119}" type="slidenum">
              <a:rPr lang="it-IT" smtClean="0"/>
              <a:pPr/>
              <a:t>28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6FA6C-ED89-4420-9FFA-0E58A8E2CE4F}" type="datetimeFigureOut">
              <a:rPr lang="it-IT" smtClean="0"/>
              <a:pPr/>
              <a:t>14/05/2015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1AA6-E4E7-4631-89F2-9B7C73A3A98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Click="0" advTm="10000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6FA6C-ED89-4420-9FFA-0E58A8E2CE4F}" type="datetimeFigureOut">
              <a:rPr lang="it-IT" smtClean="0"/>
              <a:pPr/>
              <a:t>14/05/2015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1AA6-E4E7-4631-89F2-9B7C73A3A98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Click="0" advTm="10000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6FA6C-ED89-4420-9FFA-0E58A8E2CE4F}" type="datetimeFigureOut">
              <a:rPr lang="it-IT" smtClean="0"/>
              <a:pPr/>
              <a:t>14/05/2015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1AA6-E4E7-4631-89F2-9B7C73A3A98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Click="0" advTm="10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6FA6C-ED89-4420-9FFA-0E58A8E2CE4F}" type="datetimeFigureOut">
              <a:rPr lang="it-IT" smtClean="0"/>
              <a:pPr/>
              <a:t>14/05/2015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1AA6-E4E7-4631-89F2-9B7C73A3A98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Click="0" advTm="10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6FA6C-ED89-4420-9FFA-0E58A8E2CE4F}" type="datetimeFigureOut">
              <a:rPr lang="it-IT" smtClean="0"/>
              <a:pPr/>
              <a:t>14/05/2015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1AA6-E4E7-4631-89F2-9B7C73A3A98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Click="0" advTm="10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6FA6C-ED89-4420-9FFA-0E58A8E2CE4F}" type="datetimeFigureOut">
              <a:rPr lang="it-IT" smtClean="0"/>
              <a:pPr/>
              <a:t>14/05/2015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1AA6-E4E7-4631-89F2-9B7C73A3A98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Click="0" advTm="10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6FA6C-ED89-4420-9FFA-0E58A8E2CE4F}" type="datetimeFigureOut">
              <a:rPr lang="it-IT" smtClean="0"/>
              <a:pPr/>
              <a:t>14/05/2015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1AA6-E4E7-4631-89F2-9B7C73A3A98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Click="0" advTm="10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6FA6C-ED89-4420-9FFA-0E58A8E2CE4F}" type="datetimeFigureOut">
              <a:rPr lang="it-IT" smtClean="0"/>
              <a:pPr/>
              <a:t>14/05/2015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1AA6-E4E7-4631-89F2-9B7C73A3A98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Click="0" advTm="10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6FA6C-ED89-4420-9FFA-0E58A8E2CE4F}" type="datetimeFigureOut">
              <a:rPr lang="it-IT" smtClean="0"/>
              <a:pPr/>
              <a:t>14/05/2015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1AA6-E4E7-4631-89F2-9B7C73A3A98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Click="0" advTm="10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6FA6C-ED89-4420-9FFA-0E58A8E2CE4F}" type="datetimeFigureOut">
              <a:rPr lang="it-IT" smtClean="0"/>
              <a:pPr/>
              <a:t>14/05/2015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1AA6-E4E7-4631-89F2-9B7C73A3A98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Click="0" advTm="10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6FA6C-ED89-4420-9FFA-0E58A8E2CE4F}" type="datetimeFigureOut">
              <a:rPr lang="it-IT" smtClean="0"/>
              <a:pPr/>
              <a:t>14/05/2015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41AA6-E4E7-4631-89F2-9B7C73A3A98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slow" advClick="0" advTm="10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6FA6C-ED89-4420-9FFA-0E58A8E2CE4F}" type="datetimeFigureOut">
              <a:rPr lang="it-IT" smtClean="0"/>
              <a:pPr/>
              <a:t>14/05/2015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41AA6-E4E7-4631-89F2-9B7C73A3A98B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0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istrator.SERVER\Desktop\progetto%20Erasmus\Pharrell%20Williams%20Happy%20Lyrics%20A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istrator.SERVER\Desktop\progetto%20Erasmus\Il%20Gladiatore%20colonna%20sonora%20-%20Now%20we%20are%20free.mp3" TargetMode="Externa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ages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5517232"/>
            <a:ext cx="1128142" cy="895351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2708920"/>
            <a:ext cx="8229600" cy="2149699"/>
          </a:xfrm>
        </p:spPr>
        <p:txBody>
          <a:bodyPr>
            <a:normAutofit fontScale="47500" lnSpcReduction="20000"/>
          </a:bodyPr>
          <a:lstStyle/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pPr>
              <a:buNone/>
            </a:pPr>
            <a:r>
              <a:rPr lang="it-IT" dirty="0" smtClean="0"/>
              <a:t>                                            </a:t>
            </a:r>
          </a:p>
          <a:p>
            <a:endParaRPr lang="it-IT" dirty="0" smtClean="0"/>
          </a:p>
          <a:p>
            <a:pPr>
              <a:buNone/>
            </a:pPr>
            <a:endParaRPr lang="it-IT" dirty="0" smtClean="0"/>
          </a:p>
          <a:p>
            <a:pPr algn="ctr">
              <a:buNone/>
            </a:pPr>
            <a:r>
              <a:rPr lang="it-IT" sz="5800" dirty="0" smtClean="0"/>
              <a:t>I.C. VIA LAPARELLI 60      Middle </a:t>
            </a:r>
            <a:r>
              <a:rPr lang="it-IT" sz="5800" dirty="0" err="1" smtClean="0"/>
              <a:t>School</a:t>
            </a:r>
            <a:r>
              <a:rPr lang="it-IT" sz="5800" dirty="0" smtClean="0"/>
              <a:t> - 1^ A</a:t>
            </a:r>
            <a:endParaRPr lang="it-IT" sz="5800" dirty="0"/>
          </a:p>
        </p:txBody>
      </p:sp>
      <p:sp>
        <p:nvSpPr>
          <p:cNvPr id="4" name="Rettangolo 3"/>
          <p:cNvSpPr/>
          <p:nvPr/>
        </p:nvSpPr>
        <p:spPr>
          <a:xfrm>
            <a:off x="1691680" y="1412776"/>
            <a:ext cx="648072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60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LET’S DISCOVER OUR AREA!</a:t>
            </a:r>
            <a:endParaRPr lang="it-IT" sz="60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harrell Williams Happy Lyrics 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7452320" y="580526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metto 1 1"/>
          <p:cNvSpPr/>
          <p:nvPr/>
        </p:nvSpPr>
        <p:spPr>
          <a:xfrm>
            <a:off x="0" y="0"/>
            <a:ext cx="9144000" cy="1700808"/>
          </a:xfrm>
          <a:prstGeom prst="wedgeRectCallout">
            <a:avLst>
              <a:gd name="adj1" fmla="val -24878"/>
              <a:gd name="adj2" fmla="val 686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smtClean="0">
                <a:solidFill>
                  <a:schemeClr val="tx1"/>
                </a:solidFill>
              </a:rPr>
              <a:t>THE  SS. MARCELLINO E PIETRO CATACOMBS WERE DUG IN THE 2°-3° CENTURY A.D.  IN ROME, IN TORPIGNATTARA  AREA.  IN ROME THERE ARE  A LOT OF CATACOMBS, BUT ONLY SIX ARE OPEN TO THE PUBLIC.</a:t>
            </a:r>
            <a:endParaRPr lang="it-IT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Click="0"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marcellino-e-pietro_mappa_ridott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9832" y="332656"/>
            <a:ext cx="5810681" cy="52292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51520" y="620688"/>
            <a:ext cx="244827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 smtClean="0">
                <a:solidFill>
                  <a:srgbClr val="FF0000"/>
                </a:solidFill>
              </a:rPr>
              <a:t>They</a:t>
            </a:r>
            <a:r>
              <a:rPr lang="it-IT" sz="2800" dirty="0" smtClean="0">
                <a:solidFill>
                  <a:srgbClr val="FF0000"/>
                </a:solidFill>
              </a:rPr>
              <a:t> are </a:t>
            </a:r>
            <a:r>
              <a:rPr lang="it-IT" sz="2800" dirty="0" err="1" smtClean="0">
                <a:solidFill>
                  <a:srgbClr val="FF0000"/>
                </a:solidFill>
              </a:rPr>
              <a:t>among</a:t>
            </a:r>
            <a:r>
              <a:rPr lang="it-IT" sz="2800" dirty="0" smtClean="0">
                <a:solidFill>
                  <a:srgbClr val="FF0000"/>
                </a:solidFill>
              </a:rPr>
              <a:t> the </a:t>
            </a:r>
            <a:r>
              <a:rPr lang="it-IT" sz="2800" dirty="0" err="1" smtClean="0">
                <a:solidFill>
                  <a:srgbClr val="FF0000"/>
                </a:solidFill>
              </a:rPr>
              <a:t>biggest</a:t>
            </a:r>
            <a:r>
              <a:rPr lang="it-IT" sz="2800" dirty="0" smtClean="0">
                <a:solidFill>
                  <a:srgbClr val="FF0000"/>
                </a:solidFill>
              </a:rPr>
              <a:t> </a:t>
            </a:r>
            <a:r>
              <a:rPr lang="it-IT" sz="2800" dirty="0" err="1" smtClean="0">
                <a:solidFill>
                  <a:srgbClr val="FF0000"/>
                </a:solidFill>
              </a:rPr>
              <a:t>ever</a:t>
            </a:r>
            <a:r>
              <a:rPr lang="it-IT" sz="2800" dirty="0" smtClean="0">
                <a:solidFill>
                  <a:srgbClr val="FF0000"/>
                </a:solidFill>
              </a:rPr>
              <a:t> </a:t>
            </a:r>
            <a:r>
              <a:rPr lang="it-IT" sz="2800" dirty="0" err="1" smtClean="0">
                <a:solidFill>
                  <a:srgbClr val="FF0000"/>
                </a:solidFill>
              </a:rPr>
              <a:t>built</a:t>
            </a:r>
            <a:r>
              <a:rPr lang="it-IT" sz="2800" dirty="0" smtClean="0">
                <a:solidFill>
                  <a:srgbClr val="FF0000"/>
                </a:solidFill>
              </a:rPr>
              <a:t>, the </a:t>
            </a:r>
            <a:r>
              <a:rPr lang="it-IT" sz="2800" dirty="0" err="1" smtClean="0">
                <a:solidFill>
                  <a:srgbClr val="FF0000"/>
                </a:solidFill>
              </a:rPr>
              <a:t>third</a:t>
            </a:r>
            <a:r>
              <a:rPr lang="it-IT" sz="2800" dirty="0" smtClean="0">
                <a:solidFill>
                  <a:srgbClr val="FF0000"/>
                </a:solidFill>
              </a:rPr>
              <a:t> </a:t>
            </a:r>
            <a:r>
              <a:rPr lang="it-IT" sz="2800" dirty="0" err="1" smtClean="0">
                <a:solidFill>
                  <a:srgbClr val="FF0000"/>
                </a:solidFill>
              </a:rPr>
              <a:t>ones</a:t>
            </a:r>
            <a:r>
              <a:rPr lang="it-IT" sz="2800" dirty="0" smtClean="0">
                <a:solidFill>
                  <a:srgbClr val="FF0000"/>
                </a:solidFill>
              </a:rPr>
              <a:t> in </a:t>
            </a:r>
            <a:r>
              <a:rPr lang="it-IT" sz="2800" dirty="0" err="1" smtClean="0">
                <a:solidFill>
                  <a:srgbClr val="FF0000"/>
                </a:solidFill>
              </a:rPr>
              <a:t>Rome</a:t>
            </a:r>
            <a:r>
              <a:rPr lang="it-IT" sz="2800" dirty="0" smtClean="0">
                <a:solidFill>
                  <a:srgbClr val="FF0000"/>
                </a:solidFill>
              </a:rPr>
              <a:t>. </a:t>
            </a:r>
            <a:r>
              <a:rPr lang="it-IT" sz="2800" dirty="0" err="1" smtClean="0">
                <a:solidFill>
                  <a:srgbClr val="FF0000"/>
                </a:solidFill>
              </a:rPr>
              <a:t>They</a:t>
            </a:r>
            <a:r>
              <a:rPr lang="it-IT" sz="2800" dirty="0" smtClean="0">
                <a:solidFill>
                  <a:srgbClr val="FF0000"/>
                </a:solidFill>
              </a:rPr>
              <a:t> are on </a:t>
            </a:r>
            <a:r>
              <a:rPr lang="it-IT" sz="2800" dirty="0" err="1" smtClean="0">
                <a:solidFill>
                  <a:srgbClr val="FF0000"/>
                </a:solidFill>
              </a:rPr>
              <a:t>different</a:t>
            </a:r>
            <a:r>
              <a:rPr lang="it-IT" sz="2800" dirty="0" smtClean="0">
                <a:solidFill>
                  <a:srgbClr val="FF0000"/>
                </a:solidFill>
              </a:rPr>
              <a:t> </a:t>
            </a:r>
            <a:r>
              <a:rPr lang="it-IT" sz="2800" dirty="0" err="1" smtClean="0">
                <a:solidFill>
                  <a:srgbClr val="FF0000"/>
                </a:solidFill>
              </a:rPr>
              <a:t>levels</a:t>
            </a:r>
            <a:r>
              <a:rPr lang="it-IT" sz="2800" dirty="0" smtClean="0">
                <a:solidFill>
                  <a:srgbClr val="FF0000"/>
                </a:solidFill>
              </a:rPr>
              <a:t> </a:t>
            </a:r>
            <a:r>
              <a:rPr lang="it-IT" sz="2800" dirty="0" err="1" smtClean="0">
                <a:solidFill>
                  <a:srgbClr val="FF0000"/>
                </a:solidFill>
              </a:rPr>
              <a:t>for</a:t>
            </a:r>
            <a:r>
              <a:rPr lang="it-IT" sz="2800" dirty="0" smtClean="0">
                <a:solidFill>
                  <a:srgbClr val="FF0000"/>
                </a:solidFill>
              </a:rPr>
              <a:t> </a:t>
            </a:r>
            <a:r>
              <a:rPr lang="it-IT" sz="2800" dirty="0" err="1" smtClean="0">
                <a:solidFill>
                  <a:srgbClr val="FF0000"/>
                </a:solidFill>
              </a:rPr>
              <a:t>about</a:t>
            </a:r>
            <a:r>
              <a:rPr lang="it-IT" sz="2800" dirty="0" smtClean="0">
                <a:solidFill>
                  <a:srgbClr val="FF0000"/>
                </a:solidFill>
              </a:rPr>
              <a:t> 20 km </a:t>
            </a:r>
            <a:r>
              <a:rPr lang="it-IT" sz="2800" dirty="0" err="1" smtClean="0">
                <a:solidFill>
                  <a:srgbClr val="FF0000"/>
                </a:solidFill>
              </a:rPr>
              <a:t>to</a:t>
            </a:r>
            <a:r>
              <a:rPr lang="it-IT" sz="2800" dirty="0" smtClean="0">
                <a:solidFill>
                  <a:srgbClr val="FF0000"/>
                </a:solidFill>
              </a:rPr>
              <a:t> a </a:t>
            </a:r>
            <a:r>
              <a:rPr lang="it-IT" sz="2800" dirty="0" err="1" smtClean="0">
                <a:solidFill>
                  <a:srgbClr val="FF0000"/>
                </a:solidFill>
              </a:rPr>
              <a:t>depth</a:t>
            </a:r>
            <a:r>
              <a:rPr lang="it-IT" sz="2800" dirty="0" smtClean="0">
                <a:solidFill>
                  <a:srgbClr val="FF0000"/>
                </a:solidFill>
              </a:rPr>
              <a:t> </a:t>
            </a:r>
            <a:r>
              <a:rPr lang="it-IT" sz="2800" dirty="0" err="1" smtClean="0">
                <a:solidFill>
                  <a:srgbClr val="FF0000"/>
                </a:solidFill>
              </a:rPr>
              <a:t>of</a:t>
            </a:r>
            <a:r>
              <a:rPr lang="it-IT" sz="2800" dirty="0" smtClean="0">
                <a:solidFill>
                  <a:srgbClr val="FF0000"/>
                </a:solidFill>
              </a:rPr>
              <a:t> </a:t>
            </a:r>
            <a:r>
              <a:rPr lang="it-IT" sz="2800" dirty="0" err="1" smtClean="0">
                <a:solidFill>
                  <a:srgbClr val="FF0000"/>
                </a:solidFill>
              </a:rPr>
              <a:t>nearly</a:t>
            </a:r>
            <a:r>
              <a:rPr lang="it-IT" sz="2800" dirty="0" smtClean="0">
                <a:solidFill>
                  <a:srgbClr val="FF0000"/>
                </a:solidFill>
              </a:rPr>
              <a:t> 16 m.</a:t>
            </a:r>
            <a:endParaRPr lang="it-IT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Click="0"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-30000" contrast="-17000"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1520" y="980728"/>
            <a:ext cx="28083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rgbClr val="FFFF00"/>
                </a:solidFill>
              </a:rPr>
              <a:t>Inside </a:t>
            </a:r>
            <a:r>
              <a:rPr lang="it-IT" sz="3200" dirty="0" err="1" smtClean="0">
                <a:solidFill>
                  <a:srgbClr val="FFFF00"/>
                </a:solidFill>
              </a:rPr>
              <a:t>them</a:t>
            </a:r>
            <a:r>
              <a:rPr lang="it-IT" sz="3200" dirty="0" smtClean="0">
                <a:solidFill>
                  <a:srgbClr val="FFFF00"/>
                </a:solidFill>
              </a:rPr>
              <a:t> </a:t>
            </a:r>
            <a:r>
              <a:rPr lang="it-IT" sz="3200" dirty="0" err="1" smtClean="0">
                <a:solidFill>
                  <a:srgbClr val="FFFF00"/>
                </a:solidFill>
              </a:rPr>
              <a:t>it</a:t>
            </a:r>
            <a:r>
              <a:rPr lang="it-IT" sz="3200" dirty="0" smtClean="0">
                <a:solidFill>
                  <a:srgbClr val="FFFF00"/>
                </a:solidFill>
              </a:rPr>
              <a:t> </a:t>
            </a:r>
            <a:r>
              <a:rPr lang="it-IT" sz="3200" dirty="0" err="1" smtClean="0">
                <a:solidFill>
                  <a:srgbClr val="FFFF00"/>
                </a:solidFill>
              </a:rPr>
              <a:t>was</a:t>
            </a:r>
            <a:r>
              <a:rPr lang="it-IT" sz="3200" dirty="0" smtClean="0">
                <a:solidFill>
                  <a:srgbClr val="FFFF00"/>
                </a:solidFill>
              </a:rPr>
              <a:t> </a:t>
            </a:r>
            <a:r>
              <a:rPr lang="it-IT" sz="3200" dirty="0" err="1" smtClean="0">
                <a:solidFill>
                  <a:srgbClr val="FFFF00"/>
                </a:solidFill>
              </a:rPr>
              <a:t>very</a:t>
            </a:r>
            <a:r>
              <a:rPr lang="it-IT" sz="3200" dirty="0" smtClean="0">
                <a:solidFill>
                  <a:srgbClr val="FFFF00"/>
                </a:solidFill>
              </a:rPr>
              <a:t> dark!</a:t>
            </a:r>
            <a:endParaRPr lang="it-IT" sz="3200" dirty="0">
              <a:solidFill>
                <a:srgbClr val="FFFF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187624" y="2492896"/>
            <a:ext cx="1296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solidFill>
                  <a:schemeClr val="bg1"/>
                </a:solidFill>
              </a:rPr>
              <a:t>They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were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lighted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only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by</a:t>
            </a:r>
            <a:r>
              <a:rPr lang="it-IT" b="1" dirty="0" smtClean="0">
                <a:solidFill>
                  <a:schemeClr val="bg1"/>
                </a:solidFill>
              </a:rPr>
              <a:t>  a </a:t>
            </a:r>
            <a:r>
              <a:rPr lang="it-IT" b="1" dirty="0" err="1" smtClean="0">
                <a:solidFill>
                  <a:schemeClr val="bg1"/>
                </a:solidFill>
              </a:rPr>
              <a:t>few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lanterns</a:t>
            </a:r>
            <a:r>
              <a:rPr lang="it-IT" b="1" dirty="0" smtClean="0">
                <a:solidFill>
                  <a:schemeClr val="bg1"/>
                </a:solidFill>
              </a:rPr>
              <a:t>. </a:t>
            </a:r>
            <a:endParaRPr lang="it-IT" b="1" dirty="0">
              <a:solidFill>
                <a:schemeClr val="bg1"/>
              </a:solidFill>
            </a:endParaRPr>
          </a:p>
        </p:txBody>
      </p:sp>
      <p:pic>
        <p:nvPicPr>
          <p:cNvPr id="5" name="Immagine 4" descr="im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4293096"/>
            <a:ext cx="1874520" cy="1562100"/>
          </a:xfrm>
          <a:prstGeom prst="rect">
            <a:avLst/>
          </a:prstGeom>
        </p:spPr>
      </p:pic>
      <p:pic>
        <p:nvPicPr>
          <p:cNvPr id="4" name="Immagine 3" descr="ima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3717032"/>
            <a:ext cx="1380728" cy="1380728"/>
          </a:xfrm>
          <a:prstGeom prst="rect">
            <a:avLst/>
          </a:prstGeom>
        </p:spPr>
      </p:pic>
      <p:pic>
        <p:nvPicPr>
          <p:cNvPr id="23554" name="Picture 2" descr="http://www.chespasso.it/wp-content/uploads/2014/07/Divieto-di-sost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1124744"/>
            <a:ext cx="936104" cy="880131"/>
          </a:xfrm>
          <a:prstGeom prst="rect">
            <a:avLst/>
          </a:prstGeom>
          <a:noFill/>
        </p:spPr>
      </p:pic>
      <p:sp>
        <p:nvSpPr>
          <p:cNvPr id="8" name="CasellaDiTesto 7"/>
          <p:cNvSpPr txBox="1"/>
          <p:nvPr/>
        </p:nvSpPr>
        <p:spPr>
          <a:xfrm>
            <a:off x="6300192" y="836712"/>
            <a:ext cx="1872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solidFill>
                  <a:schemeClr val="bg1"/>
                </a:solidFill>
              </a:rPr>
              <a:t>You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couldn</a:t>
            </a:r>
            <a:r>
              <a:rPr lang="it-IT" b="1" dirty="0" smtClean="0">
                <a:solidFill>
                  <a:schemeClr val="bg1"/>
                </a:solidFill>
              </a:rPr>
              <a:t>’t stay </a:t>
            </a:r>
            <a:r>
              <a:rPr lang="it-IT" b="1" dirty="0" err="1" smtClean="0">
                <a:solidFill>
                  <a:schemeClr val="bg1"/>
                </a:solidFill>
              </a:rPr>
              <a:t>there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for</a:t>
            </a:r>
            <a:r>
              <a:rPr lang="it-IT" b="1" dirty="0" smtClean="0">
                <a:solidFill>
                  <a:schemeClr val="bg1"/>
                </a:solidFill>
              </a:rPr>
              <a:t> long </a:t>
            </a:r>
            <a:r>
              <a:rPr lang="it-IT" b="1" dirty="0" err="1" smtClean="0">
                <a:solidFill>
                  <a:schemeClr val="bg1"/>
                </a:solidFill>
              </a:rPr>
              <a:t>because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of</a:t>
            </a:r>
            <a:r>
              <a:rPr lang="it-IT" b="1" dirty="0" smtClean="0">
                <a:solidFill>
                  <a:schemeClr val="bg1"/>
                </a:solidFill>
              </a:rPr>
              <a:t> the </a:t>
            </a:r>
            <a:r>
              <a:rPr lang="it-IT" b="1" dirty="0" err="1" smtClean="0">
                <a:solidFill>
                  <a:schemeClr val="bg1"/>
                </a:solidFill>
              </a:rPr>
              <a:t>terrible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smell</a:t>
            </a:r>
            <a:r>
              <a:rPr lang="it-IT" b="1" dirty="0" smtClean="0">
                <a:solidFill>
                  <a:schemeClr val="bg1"/>
                </a:solidFill>
              </a:rPr>
              <a:t>.</a:t>
            </a:r>
            <a:endParaRPr lang="it-IT" b="1" dirty="0">
              <a:solidFill>
                <a:schemeClr val="bg1"/>
              </a:solidFill>
            </a:endParaRPr>
          </a:p>
        </p:txBody>
      </p:sp>
      <p:pic>
        <p:nvPicPr>
          <p:cNvPr id="23556" name="Picture 4" descr="http://www.menshealth.it/moduli/articoli/attachments/5/6/2/9/odore%20di%20uomo_500px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2204864"/>
            <a:ext cx="2049516" cy="1298451"/>
          </a:xfrm>
          <a:prstGeom prst="rect">
            <a:avLst/>
          </a:prstGeom>
          <a:noFill/>
        </p:spPr>
      </p:pic>
      <p:cxnSp>
        <p:nvCxnSpPr>
          <p:cNvPr id="12" name="Connettore 2 11"/>
          <p:cNvCxnSpPr/>
          <p:nvPr/>
        </p:nvCxnSpPr>
        <p:spPr>
          <a:xfrm flipH="1" flipV="1">
            <a:off x="4067944" y="1340768"/>
            <a:ext cx="1584176" cy="3600400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H="1" flipV="1">
            <a:off x="3851920" y="3356992"/>
            <a:ext cx="1512168" cy="1656184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5148064" y="5013176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solidFill>
                  <a:srgbClr val="FFFF00"/>
                </a:solidFill>
              </a:rPr>
              <a:t>LOCULI</a:t>
            </a:r>
            <a:endParaRPr lang="it-IT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Click="0" advTm="1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-42000"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43608" y="76470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solidFill>
                  <a:schemeClr val="bg1"/>
                </a:solidFill>
              </a:rPr>
              <a:t>It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was</a:t>
            </a:r>
            <a:r>
              <a:rPr lang="it-IT" b="1" dirty="0" smtClean="0">
                <a:solidFill>
                  <a:schemeClr val="bg1"/>
                </a:solidFill>
              </a:rPr>
              <a:t> a dark </a:t>
            </a:r>
            <a:r>
              <a:rPr lang="it-IT" b="1" dirty="0" err="1" smtClean="0">
                <a:solidFill>
                  <a:schemeClr val="bg1"/>
                </a:solidFill>
              </a:rPr>
              <a:t>labyirinth</a:t>
            </a:r>
            <a:endParaRPr lang="it-IT" b="1" dirty="0">
              <a:solidFill>
                <a:schemeClr val="bg1"/>
              </a:solidFill>
            </a:endParaRPr>
          </a:p>
        </p:txBody>
      </p:sp>
      <p:pic>
        <p:nvPicPr>
          <p:cNvPr id="24578" name="Picture 2" descr="http://www.rmfonline.it/wp-content/uploads/2015/02/pau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476673"/>
            <a:ext cx="3998432" cy="2448271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sp>
        <p:nvSpPr>
          <p:cNvPr id="4" name="CasellaDiTesto 3"/>
          <p:cNvSpPr txBox="1"/>
          <p:nvPr/>
        </p:nvSpPr>
        <p:spPr>
          <a:xfrm>
            <a:off x="1259632" y="4077072"/>
            <a:ext cx="1656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solidFill>
                  <a:schemeClr val="bg1"/>
                </a:solidFill>
              </a:rPr>
              <a:t>Only</a:t>
            </a:r>
            <a:r>
              <a:rPr lang="it-IT" b="1" dirty="0" smtClean="0">
                <a:solidFill>
                  <a:schemeClr val="bg1"/>
                </a:solidFill>
              </a:rPr>
              <a:t> the “</a:t>
            </a:r>
            <a:r>
              <a:rPr lang="it-IT" b="1" dirty="0" err="1" smtClean="0">
                <a:solidFill>
                  <a:schemeClr val="bg1"/>
                </a:solidFill>
              </a:rPr>
              <a:t>fossori</a:t>
            </a:r>
            <a:r>
              <a:rPr lang="it-IT" b="1" dirty="0" smtClean="0">
                <a:solidFill>
                  <a:schemeClr val="bg1"/>
                </a:solidFill>
              </a:rPr>
              <a:t>” </a:t>
            </a:r>
            <a:r>
              <a:rPr lang="it-IT" b="1" dirty="0" err="1" smtClean="0">
                <a:solidFill>
                  <a:schemeClr val="bg1"/>
                </a:solidFill>
              </a:rPr>
              <a:t>weren</a:t>
            </a:r>
            <a:r>
              <a:rPr lang="it-IT" b="1" dirty="0" smtClean="0">
                <a:solidFill>
                  <a:schemeClr val="bg1"/>
                </a:solidFill>
              </a:rPr>
              <a:t>’t </a:t>
            </a:r>
            <a:r>
              <a:rPr lang="it-IT" b="1" dirty="0" err="1" smtClean="0">
                <a:solidFill>
                  <a:schemeClr val="bg1"/>
                </a:solidFill>
              </a:rPr>
              <a:t>afraid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of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getting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lost</a:t>
            </a:r>
            <a:endParaRPr lang="it-IT" b="1" dirty="0"/>
          </a:p>
        </p:txBody>
      </p:sp>
      <p:sp>
        <p:nvSpPr>
          <p:cNvPr id="5" name="Rettangolo 4"/>
          <p:cNvSpPr/>
          <p:nvPr/>
        </p:nvSpPr>
        <p:spPr>
          <a:xfrm>
            <a:off x="3458556" y="2967335"/>
            <a:ext cx="428179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it-IT" sz="5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AHHHHH....</a:t>
            </a:r>
            <a:endParaRPr lang="it-IT" sz="54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Immagine 5" descr="fossor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11067" y="4365104"/>
            <a:ext cx="2056330" cy="2304256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012160" y="4653136"/>
            <a:ext cx="151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solidFill>
                  <a:schemeClr val="bg1"/>
                </a:solidFill>
              </a:rPr>
              <a:t>Fossore</a:t>
            </a:r>
            <a:r>
              <a:rPr lang="it-IT" b="1" dirty="0" smtClean="0">
                <a:solidFill>
                  <a:schemeClr val="bg1"/>
                </a:solidFill>
              </a:rPr>
              <a:t>: a </a:t>
            </a:r>
            <a:r>
              <a:rPr lang="it-IT" b="1" dirty="0" err="1" smtClean="0">
                <a:solidFill>
                  <a:schemeClr val="bg1"/>
                </a:solidFill>
              </a:rPr>
              <a:t>worker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assigned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to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dig</a:t>
            </a:r>
            <a:endParaRPr lang="it-IT" b="1" dirty="0">
              <a:solidFill>
                <a:schemeClr val="bg1"/>
              </a:solidFill>
            </a:endParaRPr>
          </a:p>
        </p:txBody>
      </p:sp>
      <p:cxnSp>
        <p:nvCxnSpPr>
          <p:cNvPr id="9" name="Connettore 2 8"/>
          <p:cNvCxnSpPr/>
          <p:nvPr/>
        </p:nvCxnSpPr>
        <p:spPr>
          <a:xfrm flipH="1">
            <a:off x="3995936" y="5157192"/>
            <a:ext cx="2088232" cy="360040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1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paura!Chi non aveva paura di perdersi erano i</a:t>
            </a:r>
            <a:endParaRPr lang="it-IT" dirty="0"/>
          </a:p>
        </p:txBody>
      </p:sp>
      <p:pic>
        <p:nvPicPr>
          <p:cNvPr id="6" name="Immagine 5" descr="scavo-delle-catacomb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476672"/>
            <a:ext cx="4655690" cy="6264696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95536" y="4509120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In </a:t>
            </a:r>
            <a:r>
              <a:rPr lang="it-IT" b="1" dirty="0" err="1" smtClean="0">
                <a:solidFill>
                  <a:schemeClr val="bg1"/>
                </a:solidFill>
              </a:rPr>
              <a:t>this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photo</a:t>
            </a:r>
            <a:r>
              <a:rPr lang="it-IT" b="1" dirty="0" smtClean="0">
                <a:solidFill>
                  <a:schemeClr val="bg1"/>
                </a:solidFill>
              </a:rPr>
              <a:t> the “ </a:t>
            </a:r>
            <a:r>
              <a:rPr lang="it-IT" b="1" dirty="0" err="1" smtClean="0">
                <a:solidFill>
                  <a:schemeClr val="bg1"/>
                </a:solidFill>
              </a:rPr>
              <a:t>fossori</a:t>
            </a:r>
            <a:r>
              <a:rPr lang="it-IT" b="1" dirty="0" smtClean="0">
                <a:solidFill>
                  <a:schemeClr val="bg1"/>
                </a:solidFill>
              </a:rPr>
              <a:t>” are </a:t>
            </a:r>
            <a:r>
              <a:rPr lang="it-IT" b="1" dirty="0" err="1" smtClean="0">
                <a:solidFill>
                  <a:schemeClr val="bg1"/>
                </a:solidFill>
              </a:rPr>
              <a:t>digging</a:t>
            </a:r>
            <a:r>
              <a:rPr lang="it-IT" b="1" dirty="0" smtClean="0">
                <a:solidFill>
                  <a:schemeClr val="bg1"/>
                </a:solidFill>
              </a:rPr>
              <a:t> a </a:t>
            </a:r>
            <a:r>
              <a:rPr lang="it-IT" b="1" dirty="0" err="1" smtClean="0">
                <a:solidFill>
                  <a:schemeClr val="bg1"/>
                </a:solidFill>
              </a:rPr>
              <a:t>tomb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7308304" y="980728"/>
            <a:ext cx="17281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and in </a:t>
            </a:r>
            <a:r>
              <a:rPr lang="it-IT" b="1" dirty="0" err="1" smtClean="0">
                <a:solidFill>
                  <a:schemeClr val="bg1"/>
                </a:solidFill>
              </a:rPr>
              <a:t>this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one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they</a:t>
            </a:r>
            <a:r>
              <a:rPr lang="it-IT" b="1" dirty="0" smtClean="0">
                <a:solidFill>
                  <a:schemeClr val="bg1"/>
                </a:solidFill>
              </a:rPr>
              <a:t> are </a:t>
            </a:r>
            <a:r>
              <a:rPr lang="it-IT" b="1" dirty="0" err="1" smtClean="0">
                <a:solidFill>
                  <a:schemeClr val="bg1"/>
                </a:solidFill>
              </a:rPr>
              <a:t>putting</a:t>
            </a:r>
            <a:r>
              <a:rPr lang="it-IT" b="1" dirty="0" smtClean="0">
                <a:solidFill>
                  <a:schemeClr val="bg1"/>
                </a:solidFill>
              </a:rPr>
              <a:t> in a “loculo”a </a:t>
            </a:r>
            <a:r>
              <a:rPr lang="it-IT" b="1" dirty="0" err="1" smtClean="0">
                <a:solidFill>
                  <a:schemeClr val="bg1"/>
                </a:solidFill>
              </a:rPr>
              <a:t>corpse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wrapped</a:t>
            </a:r>
            <a:r>
              <a:rPr lang="it-IT" b="1" dirty="0" smtClean="0">
                <a:solidFill>
                  <a:schemeClr val="bg1"/>
                </a:solidFill>
              </a:rPr>
              <a:t> in a </a:t>
            </a:r>
            <a:r>
              <a:rPr lang="it-IT" b="1" dirty="0" err="1" smtClean="0">
                <a:solidFill>
                  <a:schemeClr val="bg1"/>
                </a:solidFill>
              </a:rPr>
              <a:t>sheet</a:t>
            </a:r>
            <a:endParaRPr lang="it-IT" b="1" dirty="0" smtClean="0">
              <a:solidFill>
                <a:schemeClr val="bg1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7308304" y="2780928"/>
            <a:ext cx="1728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The </a:t>
            </a:r>
            <a:r>
              <a:rPr lang="it-IT" b="1" dirty="0" err="1" smtClean="0">
                <a:solidFill>
                  <a:schemeClr val="bg1"/>
                </a:solidFill>
              </a:rPr>
              <a:t>tomb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was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later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closed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with</a:t>
            </a:r>
            <a:r>
              <a:rPr lang="it-IT" b="1" dirty="0" smtClean="0">
                <a:solidFill>
                  <a:schemeClr val="bg1"/>
                </a:solidFill>
              </a:rPr>
              <a:t> a </a:t>
            </a:r>
            <a:r>
              <a:rPr lang="it-IT" b="1" dirty="0" err="1" smtClean="0">
                <a:solidFill>
                  <a:schemeClr val="bg1"/>
                </a:solidFill>
              </a:rPr>
              <a:t>marble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slab</a:t>
            </a:r>
            <a:r>
              <a:rPr lang="it-IT" b="1" dirty="0" smtClean="0">
                <a:solidFill>
                  <a:schemeClr val="bg1"/>
                </a:solidFill>
              </a:rPr>
              <a:t>.</a:t>
            </a:r>
            <a:endParaRPr lang="it-IT" b="1" dirty="0">
              <a:solidFill>
                <a:schemeClr val="bg1"/>
              </a:solidFill>
            </a:endParaRPr>
          </a:p>
        </p:txBody>
      </p:sp>
      <p:cxnSp>
        <p:nvCxnSpPr>
          <p:cNvPr id="17" name="Connettore 2 16"/>
          <p:cNvCxnSpPr/>
          <p:nvPr/>
        </p:nvCxnSpPr>
        <p:spPr>
          <a:xfrm flipH="1">
            <a:off x="5580112" y="3573016"/>
            <a:ext cx="1656184" cy="1368152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scrizione-del-bambino-prectect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2060848"/>
            <a:ext cx="7937500" cy="2794000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4" name="CasellaDiTesto 3"/>
          <p:cNvSpPr txBox="1"/>
          <p:nvPr/>
        </p:nvSpPr>
        <p:spPr>
          <a:xfrm>
            <a:off x="1043608" y="404664"/>
            <a:ext cx="40324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FFFF00"/>
                </a:solidFill>
              </a:rPr>
              <a:t>On the </a:t>
            </a:r>
            <a:r>
              <a:rPr lang="it-IT" sz="2800" b="1" dirty="0" err="1" smtClean="0">
                <a:solidFill>
                  <a:srgbClr val="FFFF00"/>
                </a:solidFill>
              </a:rPr>
              <a:t>slabs</a:t>
            </a:r>
            <a:r>
              <a:rPr lang="it-IT" sz="2800" b="1" dirty="0" smtClean="0">
                <a:solidFill>
                  <a:srgbClr val="FFFF00"/>
                </a:solidFill>
              </a:rPr>
              <a:t> </a:t>
            </a:r>
            <a:r>
              <a:rPr lang="it-IT" sz="2800" b="1" dirty="0" err="1" smtClean="0">
                <a:solidFill>
                  <a:srgbClr val="FFFF00"/>
                </a:solidFill>
              </a:rPr>
              <a:t>there</a:t>
            </a:r>
            <a:r>
              <a:rPr lang="it-IT" sz="2800" b="1" dirty="0" smtClean="0">
                <a:solidFill>
                  <a:srgbClr val="FFFF00"/>
                </a:solidFill>
              </a:rPr>
              <a:t> </a:t>
            </a:r>
            <a:r>
              <a:rPr lang="it-IT" sz="2800" b="1" dirty="0" err="1" smtClean="0">
                <a:solidFill>
                  <a:srgbClr val="FFFF00"/>
                </a:solidFill>
              </a:rPr>
              <a:t>was</a:t>
            </a:r>
            <a:r>
              <a:rPr lang="it-IT" sz="2800" b="1" dirty="0" smtClean="0">
                <a:solidFill>
                  <a:srgbClr val="FFFF00"/>
                </a:solidFill>
              </a:rPr>
              <a:t> the </a:t>
            </a:r>
            <a:r>
              <a:rPr lang="it-IT" sz="2800" b="1" dirty="0" err="1" smtClean="0">
                <a:solidFill>
                  <a:srgbClr val="FFFF00"/>
                </a:solidFill>
              </a:rPr>
              <a:t>name</a:t>
            </a:r>
            <a:r>
              <a:rPr lang="it-IT" sz="2800" b="1" dirty="0" smtClean="0">
                <a:solidFill>
                  <a:srgbClr val="FFFF00"/>
                </a:solidFill>
              </a:rPr>
              <a:t> </a:t>
            </a:r>
            <a:r>
              <a:rPr lang="it-IT" sz="2800" b="1" dirty="0" err="1" smtClean="0">
                <a:solidFill>
                  <a:srgbClr val="FFFF00"/>
                </a:solidFill>
              </a:rPr>
              <a:t>of</a:t>
            </a:r>
            <a:r>
              <a:rPr lang="it-IT" sz="2800" b="1" dirty="0" smtClean="0">
                <a:solidFill>
                  <a:srgbClr val="FFFF00"/>
                </a:solidFill>
              </a:rPr>
              <a:t> the dead</a:t>
            </a:r>
            <a:endParaRPr lang="it-IT" sz="2800" b="1" dirty="0">
              <a:solidFill>
                <a:srgbClr val="FFFF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275856" y="5085184"/>
            <a:ext cx="316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 smtClean="0">
                <a:solidFill>
                  <a:srgbClr val="FFFF00"/>
                </a:solidFill>
              </a:rPr>
              <a:t>There</a:t>
            </a:r>
            <a:r>
              <a:rPr lang="it-IT" sz="2800" b="1" dirty="0" smtClean="0">
                <a:solidFill>
                  <a:srgbClr val="FFFF00"/>
                </a:solidFill>
              </a:rPr>
              <a:t> </a:t>
            </a:r>
            <a:r>
              <a:rPr lang="it-IT" sz="2800" b="1" dirty="0" err="1" smtClean="0">
                <a:solidFill>
                  <a:srgbClr val="FFFF00"/>
                </a:solidFill>
              </a:rPr>
              <a:t>were</a:t>
            </a:r>
            <a:r>
              <a:rPr lang="it-IT" sz="2800" b="1" dirty="0" smtClean="0">
                <a:solidFill>
                  <a:srgbClr val="FFFF00"/>
                </a:solidFill>
              </a:rPr>
              <a:t> some </a:t>
            </a:r>
            <a:r>
              <a:rPr lang="it-IT" sz="2800" b="1" dirty="0" err="1" smtClean="0">
                <a:solidFill>
                  <a:srgbClr val="FFFF00"/>
                </a:solidFill>
              </a:rPr>
              <a:t>strange</a:t>
            </a:r>
            <a:r>
              <a:rPr lang="it-IT" sz="2800" b="1" dirty="0" smtClean="0">
                <a:solidFill>
                  <a:srgbClr val="FFFF00"/>
                </a:solidFill>
              </a:rPr>
              <a:t> </a:t>
            </a:r>
            <a:r>
              <a:rPr lang="it-IT" sz="2800" b="1" dirty="0" err="1" smtClean="0">
                <a:solidFill>
                  <a:srgbClr val="FFFF00"/>
                </a:solidFill>
              </a:rPr>
              <a:t>symbols</a:t>
            </a:r>
            <a:r>
              <a:rPr lang="it-IT" sz="2800" b="1" dirty="0" smtClean="0">
                <a:solidFill>
                  <a:srgbClr val="FFFF00"/>
                </a:solidFill>
              </a:rPr>
              <a:t> </a:t>
            </a:r>
            <a:r>
              <a:rPr lang="it-IT" sz="2800" b="1" dirty="0" err="1" smtClean="0">
                <a:solidFill>
                  <a:srgbClr val="FFFF00"/>
                </a:solidFill>
              </a:rPr>
              <a:t>too</a:t>
            </a:r>
            <a:endParaRPr lang="it-IT" sz="2800" b="1" dirty="0">
              <a:solidFill>
                <a:srgbClr val="FFFF00"/>
              </a:solidFill>
            </a:endParaRPr>
          </a:p>
        </p:txBody>
      </p:sp>
      <p:cxnSp>
        <p:nvCxnSpPr>
          <p:cNvPr id="11" name="Connettore 2 10"/>
          <p:cNvCxnSpPr/>
          <p:nvPr/>
        </p:nvCxnSpPr>
        <p:spPr>
          <a:xfrm flipH="1">
            <a:off x="2915816" y="1412776"/>
            <a:ext cx="504056" cy="1080120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 flipH="1" flipV="1">
            <a:off x="4067944" y="2636912"/>
            <a:ext cx="72008" cy="1872208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 flipH="1" flipV="1">
            <a:off x="3563888" y="3717032"/>
            <a:ext cx="144016" cy="792088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179512" y="6088559"/>
            <a:ext cx="89644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 smtClean="0">
                <a:solidFill>
                  <a:srgbClr val="FFFF00"/>
                </a:solidFill>
              </a:rPr>
              <a:t>Do </a:t>
            </a:r>
            <a:r>
              <a:rPr lang="it-IT" sz="4400" dirty="0" err="1" smtClean="0">
                <a:solidFill>
                  <a:srgbClr val="FFFF00"/>
                </a:solidFill>
              </a:rPr>
              <a:t>you</a:t>
            </a:r>
            <a:r>
              <a:rPr lang="it-IT" sz="4400" dirty="0" smtClean="0">
                <a:solidFill>
                  <a:srgbClr val="FFFF00"/>
                </a:solidFill>
              </a:rPr>
              <a:t> </a:t>
            </a:r>
            <a:r>
              <a:rPr lang="it-IT" sz="4400" dirty="0" err="1" smtClean="0">
                <a:solidFill>
                  <a:srgbClr val="FFFF00"/>
                </a:solidFill>
              </a:rPr>
              <a:t>want</a:t>
            </a:r>
            <a:r>
              <a:rPr lang="it-IT" sz="4400" dirty="0" smtClean="0">
                <a:solidFill>
                  <a:srgbClr val="FFFF00"/>
                </a:solidFill>
              </a:rPr>
              <a:t> </a:t>
            </a:r>
            <a:r>
              <a:rPr lang="it-IT" sz="4400" dirty="0" err="1" smtClean="0">
                <a:solidFill>
                  <a:srgbClr val="FFFF00"/>
                </a:solidFill>
              </a:rPr>
              <a:t>us</a:t>
            </a:r>
            <a:r>
              <a:rPr lang="it-IT" sz="4400" dirty="0" smtClean="0">
                <a:solidFill>
                  <a:srgbClr val="FFFF00"/>
                </a:solidFill>
              </a:rPr>
              <a:t> </a:t>
            </a:r>
            <a:r>
              <a:rPr lang="it-IT" sz="4400" dirty="0" err="1" smtClean="0">
                <a:solidFill>
                  <a:srgbClr val="FFFF00"/>
                </a:solidFill>
              </a:rPr>
              <a:t>to</a:t>
            </a:r>
            <a:r>
              <a:rPr lang="it-IT" sz="4400" dirty="0" smtClean="0">
                <a:solidFill>
                  <a:srgbClr val="FFFF00"/>
                </a:solidFill>
              </a:rPr>
              <a:t> </a:t>
            </a:r>
            <a:r>
              <a:rPr lang="it-IT" sz="4400" dirty="0" err="1" smtClean="0">
                <a:solidFill>
                  <a:srgbClr val="FFFF00"/>
                </a:solidFill>
              </a:rPr>
              <a:t>decipher</a:t>
            </a:r>
            <a:r>
              <a:rPr lang="it-IT" sz="4400" dirty="0" smtClean="0">
                <a:solidFill>
                  <a:srgbClr val="FFFF00"/>
                </a:solidFill>
              </a:rPr>
              <a:t> </a:t>
            </a:r>
            <a:r>
              <a:rPr lang="it-IT" sz="4400" dirty="0" err="1" smtClean="0">
                <a:solidFill>
                  <a:srgbClr val="FFFF00"/>
                </a:solidFill>
              </a:rPr>
              <a:t>them</a:t>
            </a:r>
            <a:r>
              <a:rPr lang="it-IT" sz="4400" dirty="0" smtClean="0">
                <a:solidFill>
                  <a:srgbClr val="FFFF00"/>
                </a:solidFill>
              </a:rPr>
              <a:t>????</a:t>
            </a:r>
            <a:endParaRPr lang="it-IT" sz="4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Click="0" advTm="1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755576" y="134076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ICHTHYS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5508104" y="76470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The </a:t>
            </a:r>
            <a:r>
              <a:rPr lang="it-IT" dirty="0" err="1" smtClean="0"/>
              <a:t>Anchor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1331640" y="314096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Dove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39552" y="6093296"/>
            <a:ext cx="3635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Christ’s </a:t>
            </a:r>
            <a:r>
              <a:rPr lang="it-IT" sz="2000" dirty="0" err="1" smtClean="0"/>
              <a:t>monograms</a:t>
            </a:r>
            <a:endParaRPr lang="it-IT" sz="2000" dirty="0"/>
          </a:p>
        </p:txBody>
      </p:sp>
      <p:pic>
        <p:nvPicPr>
          <p:cNvPr id="25602" name="Picture 2" descr="http://www.religiocando.it/fileXLS/Chiesa/simboli_cristiani/simboli_cristiani_disegni/simboli_cristiani_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4293096"/>
            <a:ext cx="2160240" cy="2290859"/>
          </a:xfrm>
          <a:prstGeom prst="rect">
            <a:avLst/>
          </a:prstGeom>
          <a:noFill/>
        </p:spPr>
      </p:pic>
      <p:sp>
        <p:nvSpPr>
          <p:cNvPr id="11" name="CasellaDiTesto 10"/>
          <p:cNvSpPr txBox="1"/>
          <p:nvPr/>
        </p:nvSpPr>
        <p:spPr>
          <a:xfrm>
            <a:off x="4788024" y="4941168"/>
            <a:ext cx="1080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The </a:t>
            </a:r>
            <a:r>
              <a:rPr lang="it-IT" dirty="0" err="1" smtClean="0"/>
              <a:t>God</a:t>
            </a:r>
            <a:r>
              <a:rPr lang="it-IT" dirty="0" smtClean="0"/>
              <a:t> </a:t>
            </a:r>
            <a:r>
              <a:rPr lang="it-IT" dirty="0" err="1" smtClean="0"/>
              <a:t>Shepherd</a:t>
            </a:r>
            <a:endParaRPr lang="it-IT" dirty="0" smtClean="0"/>
          </a:p>
          <a:p>
            <a:endParaRPr lang="it-IT" dirty="0"/>
          </a:p>
        </p:txBody>
      </p:sp>
      <p:pic>
        <p:nvPicPr>
          <p:cNvPr id="25604" name="Picture 4" descr="http://www.arteefede.com/simboli/anno%20della%20fede%20%20IL%20LOGO_file/image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2348880"/>
            <a:ext cx="2736304" cy="1800200"/>
          </a:xfrm>
          <a:prstGeom prst="rect">
            <a:avLst/>
          </a:prstGeom>
          <a:noFill/>
        </p:spPr>
      </p:pic>
      <p:sp>
        <p:nvSpPr>
          <p:cNvPr id="10" name="CasellaDiTesto 9"/>
          <p:cNvSpPr txBox="1"/>
          <p:nvPr/>
        </p:nvSpPr>
        <p:spPr>
          <a:xfrm>
            <a:off x="5004048" y="386104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The Boat</a:t>
            </a:r>
            <a:endParaRPr lang="it-IT" dirty="0"/>
          </a:p>
        </p:txBody>
      </p:sp>
    </p:spTree>
  </p:cSld>
  <p:clrMapOvr>
    <a:masterClrMapping/>
  </p:clrMapOvr>
  <p:transition spd="slow" advClick="0"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metto 1 1"/>
          <p:cNvSpPr/>
          <p:nvPr/>
        </p:nvSpPr>
        <p:spPr>
          <a:xfrm>
            <a:off x="2843808" y="188640"/>
            <a:ext cx="6120680" cy="1800200"/>
          </a:xfrm>
          <a:prstGeom prst="wedgeRectCallout">
            <a:avLst>
              <a:gd name="adj1" fmla="val -30065"/>
              <a:gd name="adj2" fmla="val 6135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 smtClean="0">
                <a:solidFill>
                  <a:schemeClr val="tx1"/>
                </a:solidFill>
              </a:rPr>
              <a:t>-The </a:t>
            </a:r>
            <a:r>
              <a:rPr lang="it-IT" sz="2000" b="1" dirty="0" err="1" smtClean="0">
                <a:solidFill>
                  <a:schemeClr val="tx1"/>
                </a:solidFill>
              </a:rPr>
              <a:t>Anchor</a:t>
            </a:r>
            <a:r>
              <a:rPr lang="it-IT" sz="2000" dirty="0" smtClean="0">
                <a:solidFill>
                  <a:schemeClr val="tx1"/>
                </a:solidFill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</a:rPr>
              <a:t>is</a:t>
            </a:r>
            <a:r>
              <a:rPr lang="it-IT" sz="2000" dirty="0" smtClean="0">
                <a:solidFill>
                  <a:schemeClr val="tx1"/>
                </a:solidFill>
              </a:rPr>
              <a:t> the </a:t>
            </a:r>
            <a:r>
              <a:rPr lang="it-IT" sz="2000" dirty="0" err="1" smtClean="0">
                <a:solidFill>
                  <a:schemeClr val="tx1"/>
                </a:solidFill>
              </a:rPr>
              <a:t>symbol</a:t>
            </a:r>
            <a:r>
              <a:rPr lang="it-IT" sz="2000" dirty="0" smtClean="0">
                <a:solidFill>
                  <a:schemeClr val="tx1"/>
                </a:solidFill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</a:rPr>
              <a:t>of</a:t>
            </a:r>
            <a:r>
              <a:rPr lang="it-IT" sz="2000" dirty="0" smtClean="0">
                <a:solidFill>
                  <a:schemeClr val="tx1"/>
                </a:solidFill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</a:rPr>
              <a:t>Salvation</a:t>
            </a:r>
            <a:r>
              <a:rPr lang="it-IT" sz="2000" dirty="0" smtClean="0">
                <a:solidFill>
                  <a:schemeClr val="tx1"/>
                </a:solidFill>
              </a:rPr>
              <a:t>.</a:t>
            </a:r>
          </a:p>
          <a:p>
            <a:pPr algn="ctr">
              <a:buFontTx/>
              <a:buChar char="-"/>
            </a:pPr>
            <a:r>
              <a:rPr lang="it-IT" sz="2000" dirty="0" smtClean="0">
                <a:solidFill>
                  <a:schemeClr val="tx1"/>
                </a:solidFill>
              </a:rPr>
              <a:t>The </a:t>
            </a:r>
            <a:r>
              <a:rPr lang="it-IT" sz="2000" b="1" dirty="0" err="1" smtClean="0">
                <a:solidFill>
                  <a:schemeClr val="tx1"/>
                </a:solidFill>
              </a:rPr>
              <a:t>Good</a:t>
            </a:r>
            <a:r>
              <a:rPr lang="it-IT" sz="2000" b="1" dirty="0" smtClean="0">
                <a:solidFill>
                  <a:schemeClr val="tx1"/>
                </a:solidFill>
              </a:rPr>
              <a:t> </a:t>
            </a:r>
            <a:r>
              <a:rPr lang="it-IT" sz="2000" b="1" dirty="0" err="1" smtClean="0">
                <a:solidFill>
                  <a:schemeClr val="tx1"/>
                </a:solidFill>
              </a:rPr>
              <a:t>Shepherd</a:t>
            </a:r>
            <a:r>
              <a:rPr lang="it-IT" sz="2000" b="1" dirty="0" smtClean="0">
                <a:solidFill>
                  <a:schemeClr val="tx1"/>
                </a:solidFill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</a:rPr>
              <a:t>represents</a:t>
            </a:r>
            <a:r>
              <a:rPr lang="it-IT" sz="2000" dirty="0" smtClean="0">
                <a:solidFill>
                  <a:schemeClr val="tx1"/>
                </a:solidFill>
              </a:rPr>
              <a:t> Christ </a:t>
            </a:r>
            <a:r>
              <a:rPr lang="it-IT" sz="2000" dirty="0" err="1" smtClean="0">
                <a:solidFill>
                  <a:schemeClr val="tx1"/>
                </a:solidFill>
              </a:rPr>
              <a:t>Saviour</a:t>
            </a:r>
            <a:r>
              <a:rPr lang="it-IT" sz="2000" dirty="0" smtClean="0">
                <a:solidFill>
                  <a:schemeClr val="tx1"/>
                </a:solidFill>
              </a:rPr>
              <a:t>.</a:t>
            </a:r>
          </a:p>
          <a:p>
            <a:pPr algn="ctr">
              <a:buFontTx/>
              <a:buChar char="-"/>
            </a:pPr>
            <a:r>
              <a:rPr lang="it-IT" sz="2000" dirty="0" smtClean="0">
                <a:solidFill>
                  <a:schemeClr val="tx1"/>
                </a:solidFill>
              </a:rPr>
              <a:t> The </a:t>
            </a:r>
            <a:r>
              <a:rPr lang="it-IT" sz="2000" b="1" dirty="0" smtClean="0">
                <a:solidFill>
                  <a:schemeClr val="tx1"/>
                </a:solidFill>
              </a:rPr>
              <a:t>Dove</a:t>
            </a:r>
            <a:r>
              <a:rPr lang="it-IT" sz="2000" dirty="0" smtClean="0">
                <a:solidFill>
                  <a:schemeClr val="tx1"/>
                </a:solidFill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</a:rPr>
              <a:t>is</a:t>
            </a:r>
            <a:r>
              <a:rPr lang="it-IT" sz="2000" dirty="0" smtClean="0">
                <a:solidFill>
                  <a:schemeClr val="tx1"/>
                </a:solidFill>
              </a:rPr>
              <a:t> the </a:t>
            </a:r>
            <a:r>
              <a:rPr lang="it-IT" sz="2000" dirty="0" err="1" smtClean="0">
                <a:solidFill>
                  <a:schemeClr val="tx1"/>
                </a:solidFill>
              </a:rPr>
              <a:t>symbol</a:t>
            </a:r>
            <a:r>
              <a:rPr lang="it-IT" sz="2000" dirty="0" smtClean="0">
                <a:solidFill>
                  <a:schemeClr val="tx1"/>
                </a:solidFill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</a:rPr>
              <a:t>of</a:t>
            </a:r>
            <a:r>
              <a:rPr lang="it-IT" sz="2000" dirty="0" smtClean="0">
                <a:solidFill>
                  <a:schemeClr val="tx1"/>
                </a:solidFill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</a:rPr>
              <a:t>peace</a:t>
            </a:r>
            <a:r>
              <a:rPr lang="it-IT" sz="2000" dirty="0" smtClean="0">
                <a:solidFill>
                  <a:schemeClr val="tx1"/>
                </a:solidFill>
              </a:rPr>
              <a:t> .</a:t>
            </a:r>
          </a:p>
          <a:p>
            <a:pPr algn="ctr">
              <a:buFontTx/>
              <a:buChar char="-"/>
            </a:pPr>
            <a:r>
              <a:rPr lang="it-IT" sz="2000" dirty="0" smtClean="0">
                <a:solidFill>
                  <a:schemeClr val="tx1"/>
                </a:solidFill>
              </a:rPr>
              <a:t>-The </a:t>
            </a:r>
            <a:r>
              <a:rPr lang="it-IT" sz="2000" b="1" dirty="0" smtClean="0">
                <a:solidFill>
                  <a:schemeClr val="tx1"/>
                </a:solidFill>
              </a:rPr>
              <a:t>Boat</a:t>
            </a:r>
            <a:r>
              <a:rPr lang="it-IT" sz="2000" dirty="0" smtClean="0">
                <a:solidFill>
                  <a:schemeClr val="tx1"/>
                </a:solidFill>
              </a:rPr>
              <a:t> </a:t>
            </a:r>
            <a:r>
              <a:rPr lang="it-IT" sz="2000" dirty="0" err="1" smtClean="0">
                <a:solidFill>
                  <a:schemeClr val="tx1"/>
                </a:solidFill>
              </a:rPr>
              <a:t>is</a:t>
            </a:r>
            <a:r>
              <a:rPr lang="it-IT" sz="2000" dirty="0" smtClean="0">
                <a:solidFill>
                  <a:schemeClr val="tx1"/>
                </a:solidFill>
              </a:rPr>
              <a:t> the </a:t>
            </a:r>
            <a:r>
              <a:rPr lang="it-IT" sz="2000" dirty="0" err="1" smtClean="0">
                <a:solidFill>
                  <a:schemeClr val="tx1"/>
                </a:solidFill>
              </a:rPr>
              <a:t>church</a:t>
            </a:r>
            <a:r>
              <a:rPr lang="it-IT" sz="2000" dirty="0" smtClean="0">
                <a:solidFill>
                  <a:schemeClr val="tx1"/>
                </a:solidFill>
              </a:rPr>
              <a:t> boat.</a:t>
            </a:r>
            <a:endParaRPr lang="it-IT" sz="2000" dirty="0" smtClean="0"/>
          </a:p>
          <a:p>
            <a:pPr algn="ctr"/>
            <a:endParaRPr lang="it-IT" sz="2000" dirty="0" smtClean="0"/>
          </a:p>
          <a:p>
            <a:pPr algn="ctr"/>
            <a:endParaRPr lang="it-IT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Click="0"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67544" y="548680"/>
            <a:ext cx="187220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FF00"/>
                </a:solidFill>
              </a:rPr>
              <a:t>The </a:t>
            </a:r>
            <a:r>
              <a:rPr lang="it-IT" b="1" dirty="0" err="1" smtClean="0">
                <a:solidFill>
                  <a:srgbClr val="FFFF00"/>
                </a:solidFill>
              </a:rPr>
              <a:t>tombs</a:t>
            </a:r>
            <a:r>
              <a:rPr lang="it-IT" b="1" dirty="0" smtClean="0">
                <a:solidFill>
                  <a:srgbClr val="FFFF00"/>
                </a:solidFill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</a:rPr>
              <a:t>for</a:t>
            </a:r>
            <a:r>
              <a:rPr lang="it-IT" b="1" dirty="0" smtClean="0">
                <a:solidFill>
                  <a:srgbClr val="FFFF00"/>
                </a:solidFill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</a:rPr>
              <a:t>very</a:t>
            </a:r>
            <a:r>
              <a:rPr lang="it-IT" b="1" dirty="0" smtClean="0">
                <a:solidFill>
                  <a:srgbClr val="FFFF00"/>
                </a:solidFill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</a:rPr>
              <a:t>rich</a:t>
            </a:r>
            <a:r>
              <a:rPr lang="it-IT" b="1" dirty="0" smtClean="0">
                <a:solidFill>
                  <a:srgbClr val="FFFF00"/>
                </a:solidFill>
              </a:rPr>
              <a:t> people </a:t>
            </a:r>
            <a:r>
              <a:rPr lang="it-IT" b="1" dirty="0" err="1" smtClean="0">
                <a:solidFill>
                  <a:srgbClr val="FFFF00"/>
                </a:solidFill>
              </a:rPr>
              <a:t>were</a:t>
            </a:r>
            <a:r>
              <a:rPr lang="it-IT" b="1" dirty="0" smtClean="0">
                <a:solidFill>
                  <a:srgbClr val="FFFF00"/>
                </a:solidFill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</a:rPr>
              <a:t>not</a:t>
            </a:r>
            <a:r>
              <a:rPr lang="it-IT" b="1" dirty="0" smtClean="0">
                <a:solidFill>
                  <a:srgbClr val="FFFF00"/>
                </a:solidFill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</a:rPr>
              <a:t>holes</a:t>
            </a:r>
            <a:r>
              <a:rPr lang="it-IT" b="1" dirty="0" smtClean="0">
                <a:solidFill>
                  <a:srgbClr val="FFFF00"/>
                </a:solidFill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</a:rPr>
              <a:t>but</a:t>
            </a:r>
            <a:r>
              <a:rPr lang="it-IT" b="1" dirty="0" smtClean="0">
                <a:solidFill>
                  <a:srgbClr val="FFFF00"/>
                </a:solidFill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</a:rPr>
              <a:t>small</a:t>
            </a:r>
            <a:r>
              <a:rPr lang="it-IT" b="1" dirty="0" smtClean="0">
                <a:solidFill>
                  <a:srgbClr val="FFFF00"/>
                </a:solidFill>
              </a:rPr>
              <a:t>  </a:t>
            </a:r>
            <a:r>
              <a:rPr lang="it-IT" b="1" dirty="0" err="1" smtClean="0">
                <a:solidFill>
                  <a:srgbClr val="FFFF00"/>
                </a:solidFill>
              </a:rPr>
              <a:t>rooms</a:t>
            </a:r>
            <a:r>
              <a:rPr lang="it-IT" b="1" dirty="0" smtClean="0">
                <a:solidFill>
                  <a:srgbClr val="FFFF00"/>
                </a:solidFill>
              </a:rPr>
              <a:t>:  the </a:t>
            </a:r>
            <a:r>
              <a:rPr lang="it-IT" b="1" dirty="0" err="1" smtClean="0">
                <a:solidFill>
                  <a:srgbClr val="FFFF00"/>
                </a:solidFill>
              </a:rPr>
              <a:t>cubicola</a:t>
            </a:r>
            <a:r>
              <a:rPr lang="it-IT" b="1" dirty="0" smtClean="0">
                <a:solidFill>
                  <a:srgbClr val="FFFF00"/>
                </a:solidFill>
              </a:rPr>
              <a:t>. </a:t>
            </a:r>
          </a:p>
          <a:p>
            <a:endParaRPr lang="it-IT" b="1" dirty="0" smtClean="0">
              <a:solidFill>
                <a:srgbClr val="FFFF00"/>
              </a:solidFill>
            </a:endParaRPr>
          </a:p>
          <a:p>
            <a:endParaRPr lang="it-IT" b="1" dirty="0" smtClean="0">
              <a:solidFill>
                <a:srgbClr val="FFFF00"/>
              </a:solidFill>
            </a:endParaRPr>
          </a:p>
          <a:p>
            <a:r>
              <a:rPr lang="it-IT" b="1" dirty="0" smtClean="0">
                <a:solidFill>
                  <a:srgbClr val="FFFF00"/>
                </a:solidFill>
              </a:rPr>
              <a:t>On </a:t>
            </a:r>
            <a:r>
              <a:rPr lang="it-IT" b="1" dirty="0" err="1" smtClean="0">
                <a:solidFill>
                  <a:srgbClr val="FFFF00"/>
                </a:solidFill>
              </a:rPr>
              <a:t>their</a:t>
            </a:r>
            <a:r>
              <a:rPr lang="it-IT" b="1" dirty="0" smtClean="0">
                <a:solidFill>
                  <a:srgbClr val="FFFF00"/>
                </a:solidFill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</a:rPr>
              <a:t>walls</a:t>
            </a:r>
            <a:r>
              <a:rPr lang="it-IT" b="1" dirty="0" smtClean="0">
                <a:solidFill>
                  <a:srgbClr val="FFFF00"/>
                </a:solidFill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</a:rPr>
              <a:t>there</a:t>
            </a:r>
            <a:r>
              <a:rPr lang="it-IT" b="1" dirty="0" smtClean="0">
                <a:solidFill>
                  <a:srgbClr val="FFFF00"/>
                </a:solidFill>
              </a:rPr>
              <a:t> are </a:t>
            </a:r>
            <a:r>
              <a:rPr lang="it-IT" b="1" dirty="0" err="1" smtClean="0">
                <a:solidFill>
                  <a:srgbClr val="FFFF00"/>
                </a:solidFill>
              </a:rPr>
              <a:t>coloured</a:t>
            </a:r>
            <a:r>
              <a:rPr lang="it-IT" b="1" dirty="0" smtClean="0">
                <a:solidFill>
                  <a:srgbClr val="FFFF00"/>
                </a:solidFill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</a:rPr>
              <a:t>frescos</a:t>
            </a:r>
            <a:r>
              <a:rPr lang="it-IT" b="1" dirty="0" smtClean="0">
                <a:solidFill>
                  <a:srgbClr val="FFFF00"/>
                </a:solidFill>
              </a:rPr>
              <a:t> on a </a:t>
            </a:r>
            <a:r>
              <a:rPr lang="it-IT" b="1" dirty="0" err="1" smtClean="0">
                <a:solidFill>
                  <a:srgbClr val="FFFF00"/>
                </a:solidFill>
              </a:rPr>
              <a:t>white</a:t>
            </a:r>
            <a:r>
              <a:rPr lang="it-IT" b="1" dirty="0" smtClean="0">
                <a:solidFill>
                  <a:srgbClr val="FFFF00"/>
                </a:solidFill>
              </a:rPr>
              <a:t> background </a:t>
            </a:r>
            <a:r>
              <a:rPr lang="it-IT" b="1" dirty="0" err="1" smtClean="0">
                <a:solidFill>
                  <a:srgbClr val="FFFF00"/>
                </a:solidFill>
              </a:rPr>
              <a:t>to</a:t>
            </a:r>
            <a:r>
              <a:rPr lang="it-IT" b="1" dirty="0" smtClean="0">
                <a:solidFill>
                  <a:srgbClr val="FFFF00"/>
                </a:solidFill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</a:rPr>
              <a:t>give</a:t>
            </a:r>
            <a:r>
              <a:rPr lang="it-IT" b="1" dirty="0" smtClean="0">
                <a:solidFill>
                  <a:srgbClr val="FFFF00"/>
                </a:solidFill>
              </a:rPr>
              <a:t> light.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6948264" y="1412776"/>
            <a:ext cx="18722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solidFill>
                  <a:srgbClr val="FFFF00"/>
                </a:solidFill>
              </a:rPr>
              <a:t>They</a:t>
            </a:r>
            <a:r>
              <a:rPr lang="it-IT" b="1" dirty="0" smtClean="0">
                <a:solidFill>
                  <a:srgbClr val="FFFF00"/>
                </a:solidFill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</a:rPr>
              <a:t>represents</a:t>
            </a:r>
            <a:r>
              <a:rPr lang="it-IT" b="1" dirty="0" smtClean="0">
                <a:solidFill>
                  <a:srgbClr val="FFFF00"/>
                </a:solidFill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</a:rPr>
              <a:t>scenes</a:t>
            </a:r>
            <a:r>
              <a:rPr lang="it-IT" b="1" dirty="0" smtClean="0">
                <a:solidFill>
                  <a:srgbClr val="FFFF00"/>
                </a:solidFill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</a:rPr>
              <a:t>based</a:t>
            </a:r>
            <a:r>
              <a:rPr lang="it-IT" b="1" dirty="0" smtClean="0">
                <a:solidFill>
                  <a:srgbClr val="FFFF00"/>
                </a:solidFill>
              </a:rPr>
              <a:t> on the </a:t>
            </a:r>
            <a:r>
              <a:rPr lang="it-IT" b="1" dirty="0" err="1" smtClean="0">
                <a:solidFill>
                  <a:srgbClr val="FFFF00"/>
                </a:solidFill>
              </a:rPr>
              <a:t>Bible</a:t>
            </a:r>
            <a:r>
              <a:rPr lang="it-IT" b="1" dirty="0" smtClean="0">
                <a:solidFill>
                  <a:srgbClr val="FFFF00"/>
                </a:solidFill>
              </a:rPr>
              <a:t> or on </a:t>
            </a:r>
            <a:r>
              <a:rPr lang="it-IT" b="1" dirty="0" err="1" smtClean="0">
                <a:solidFill>
                  <a:srgbClr val="FFFF00"/>
                </a:solidFill>
              </a:rPr>
              <a:t>their</a:t>
            </a:r>
            <a:r>
              <a:rPr lang="it-IT" b="1" dirty="0" smtClean="0">
                <a:solidFill>
                  <a:srgbClr val="FFFF00"/>
                </a:solidFill>
              </a:rPr>
              <a:t> </a:t>
            </a:r>
            <a:r>
              <a:rPr lang="it-IT" b="1" dirty="0" err="1" smtClean="0">
                <a:solidFill>
                  <a:srgbClr val="FFFF00"/>
                </a:solidFill>
              </a:rPr>
              <a:t>daily</a:t>
            </a:r>
            <a:r>
              <a:rPr lang="it-IT" b="1" dirty="0" smtClean="0">
                <a:solidFill>
                  <a:srgbClr val="FFFF00"/>
                </a:solidFill>
              </a:rPr>
              <a:t> routine.</a:t>
            </a:r>
          </a:p>
          <a:p>
            <a:endParaRPr lang="it-IT" dirty="0">
              <a:solidFill>
                <a:srgbClr val="FFFF00"/>
              </a:solidFill>
            </a:endParaRPr>
          </a:p>
        </p:txBody>
      </p:sp>
      <p:pic>
        <p:nvPicPr>
          <p:cNvPr id="9" name="Immagine 8" descr="locul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116631"/>
            <a:ext cx="3975700" cy="6541697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7020272" y="443711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FF00"/>
                </a:solidFill>
              </a:rPr>
              <a:t>Look at </a:t>
            </a:r>
            <a:r>
              <a:rPr lang="it-IT" b="1" dirty="0" err="1" smtClean="0">
                <a:solidFill>
                  <a:srgbClr val="FFFF00"/>
                </a:solidFill>
              </a:rPr>
              <a:t>them…</a:t>
            </a:r>
            <a:endParaRPr lang="it-IT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Click="0"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059832" y="5157192"/>
            <a:ext cx="32403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4400" dirty="0" smtClean="0">
              <a:solidFill>
                <a:srgbClr val="FFFF00"/>
              </a:solidFill>
            </a:endParaRPr>
          </a:p>
          <a:p>
            <a:pPr algn="ctr"/>
            <a:r>
              <a:rPr lang="it-IT" sz="4400" dirty="0" smtClean="0">
                <a:solidFill>
                  <a:srgbClr val="FFFF00"/>
                </a:solidFill>
              </a:rPr>
              <a:t>NOAH</a:t>
            </a:r>
            <a:endParaRPr lang="it-IT" sz="4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Click="0"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metto 3 5"/>
          <p:cNvSpPr/>
          <p:nvPr/>
        </p:nvSpPr>
        <p:spPr>
          <a:xfrm>
            <a:off x="1403648" y="188640"/>
            <a:ext cx="2304256" cy="1080120"/>
          </a:xfrm>
          <a:prstGeom prst="wedgeEllipseCallout">
            <a:avLst>
              <a:gd name="adj1" fmla="val -16666"/>
              <a:gd name="adj2" fmla="val 717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HEY  GUYS, WHAT ARE YOU DOING?</a:t>
            </a:r>
            <a:endParaRPr lang="it-IT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483768" y="4221088"/>
            <a:ext cx="4320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4000" dirty="0" smtClean="0">
              <a:solidFill>
                <a:srgbClr val="FFFF00"/>
              </a:solidFill>
            </a:endParaRPr>
          </a:p>
          <a:p>
            <a:endParaRPr lang="it-IT" sz="4000" dirty="0" smtClean="0">
              <a:solidFill>
                <a:srgbClr val="FFFF00"/>
              </a:solidFill>
            </a:endParaRPr>
          </a:p>
          <a:p>
            <a:r>
              <a:rPr lang="it-IT" sz="4000" dirty="0" smtClean="0">
                <a:solidFill>
                  <a:srgbClr val="FFFF00"/>
                </a:solidFill>
              </a:rPr>
              <a:t>BANQUET</a:t>
            </a:r>
            <a:endParaRPr lang="it-IT" sz="4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Click="0"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6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203848" y="4509120"/>
            <a:ext cx="4680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4000" dirty="0" smtClean="0"/>
          </a:p>
          <a:p>
            <a:r>
              <a:rPr lang="it-IT" sz="4000" dirty="0" smtClean="0"/>
              <a:t>ADAM AND EVA</a:t>
            </a:r>
            <a:endParaRPr lang="it-IT" sz="4000" dirty="0"/>
          </a:p>
        </p:txBody>
      </p:sp>
    </p:spTree>
  </p:cSld>
  <p:clrMapOvr>
    <a:masterClrMapping/>
  </p:clrMapOvr>
  <p:transition spd="slow" advClick="0"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483768" y="5589240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/>
              <a:t>JONAH AND THE WHALE </a:t>
            </a:r>
            <a:endParaRPr lang="it-IT" sz="4000" dirty="0"/>
          </a:p>
        </p:txBody>
      </p:sp>
    </p:spTree>
  </p:cSld>
  <p:clrMapOvr>
    <a:masterClrMapping/>
  </p:clrMapOvr>
  <p:transition spd="slow" advClick="0"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0" y="116632"/>
            <a:ext cx="28438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FFFF00"/>
                </a:solidFill>
              </a:rPr>
              <a:t>THE MARTYRS SS MARCELLINO AND PIETRO TO WHOM THESE CATACOMBS ARE DEDICATED, ARE RREPRESENTED TOO.</a:t>
            </a:r>
          </a:p>
          <a:p>
            <a:endParaRPr lang="it-IT" sz="2000" dirty="0" smtClean="0">
              <a:solidFill>
                <a:srgbClr val="FFFF00"/>
              </a:solidFill>
            </a:endParaRPr>
          </a:p>
        </p:txBody>
      </p:sp>
      <p:pic>
        <p:nvPicPr>
          <p:cNvPr id="6" name="Immagine 5" descr="PD_3_File_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5816" y="0"/>
            <a:ext cx="4948014" cy="6597352"/>
          </a:xfrm>
          <a:prstGeom prst="rect">
            <a:avLst/>
          </a:prstGeom>
        </p:spPr>
      </p:pic>
      <p:cxnSp>
        <p:nvCxnSpPr>
          <p:cNvPr id="9" name="Connettore 2 8"/>
          <p:cNvCxnSpPr/>
          <p:nvPr/>
        </p:nvCxnSpPr>
        <p:spPr>
          <a:xfrm>
            <a:off x="2771800" y="2276872"/>
            <a:ext cx="1440160" cy="2016224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>
            <a:off x="2771800" y="2132856"/>
            <a:ext cx="2952328" cy="2016224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0" y="2564904"/>
            <a:ext cx="262778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FFFF00"/>
                </a:solidFill>
              </a:rPr>
              <a:t>THEY WERE BURIED HERE AFTER THEIR DEATH. THEY WERE KILLED IN 304 A.D. BY EMPERIOR DIOCLETIAN WHO PERSECUTED CHRISTIANS … </a:t>
            </a:r>
          </a:p>
          <a:p>
            <a:endParaRPr lang="it-IT" sz="2000" dirty="0" smtClean="0">
              <a:solidFill>
                <a:srgbClr val="FFFF00"/>
              </a:solidFill>
            </a:endParaRPr>
          </a:p>
          <a:p>
            <a:r>
              <a:rPr lang="it-IT" sz="2000" dirty="0" smtClean="0">
                <a:solidFill>
                  <a:srgbClr val="FFFF00"/>
                </a:solidFill>
              </a:rPr>
              <a:t>AND THIS IS A LONG STORY!</a:t>
            </a:r>
            <a:endParaRPr lang="it-IT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Click="0"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691680" y="3573016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>
              <a:solidFill>
                <a:schemeClr val="bg1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907704" y="1484784"/>
            <a:ext cx="583264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FFFF00"/>
                </a:solidFill>
              </a:rPr>
              <a:t>THE CATACOMBS WERE DUG IN AN AREA WHICH LATER BELONGED TO HELEN, EMPERIOR CONSTANTINE’S MOTHER. </a:t>
            </a:r>
          </a:p>
          <a:p>
            <a:r>
              <a:rPr lang="it-IT" sz="3200" b="1" dirty="0" smtClean="0">
                <a:solidFill>
                  <a:srgbClr val="FFFF00"/>
                </a:solidFill>
              </a:rPr>
              <a:t>HERE STANDS HER MONUMENTAL TOMB: SAINT ELENA MAUSOLEUM</a:t>
            </a:r>
            <a:endParaRPr lang="it-IT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Click="0" advTm="1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ele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476672"/>
            <a:ext cx="2843808" cy="2417237"/>
          </a:xfrm>
          <a:prstGeom prst="rect">
            <a:avLst/>
          </a:prstGeom>
        </p:spPr>
      </p:pic>
      <p:pic>
        <p:nvPicPr>
          <p:cNvPr id="3" name="Immagine 2" descr="Costantino-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7092077" y="0"/>
            <a:ext cx="2051923" cy="2564904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971600" y="5517232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rgbClr val="FFFF00"/>
                </a:solidFill>
              </a:rPr>
              <a:t>              NOW IT LOOKS THIS WAY</a:t>
            </a:r>
            <a:endParaRPr lang="it-IT" sz="3200" dirty="0">
              <a:solidFill>
                <a:srgbClr val="FFFF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1196752"/>
            <a:ext cx="125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HELEN</a:t>
            </a:r>
            <a:endParaRPr lang="it-IT" b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7380312" y="2564904"/>
            <a:ext cx="176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CONSTANTINE</a:t>
            </a:r>
            <a:endParaRPr lang="it-IT" b="1" dirty="0"/>
          </a:p>
        </p:txBody>
      </p:sp>
    </p:spTree>
  </p:cSld>
  <p:clrMapOvr>
    <a:masterClrMapping/>
  </p:clrMapOvr>
  <p:transition spd="slow" advClick="0"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115616" y="188640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solidFill>
                  <a:srgbClr val="FF0000"/>
                </a:solidFill>
              </a:rPr>
              <a:t>          </a:t>
            </a:r>
            <a:r>
              <a:rPr lang="it-IT" sz="3200" dirty="0" smtClean="0">
                <a:solidFill>
                  <a:srgbClr val="FFFF00"/>
                </a:solidFill>
              </a:rPr>
              <a:t>IN THE PAST IT WAS LIKE THAT</a:t>
            </a:r>
            <a:endParaRPr lang="it-IT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 advClick="0"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9000" b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pignat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0"/>
            <a:ext cx="5193306" cy="2448272"/>
          </a:xfrm>
          <a:prstGeom prst="rect">
            <a:avLst/>
          </a:prstGeom>
        </p:spPr>
      </p:pic>
      <p:cxnSp>
        <p:nvCxnSpPr>
          <p:cNvPr id="7" name="Connettore 2 6"/>
          <p:cNvCxnSpPr/>
          <p:nvPr/>
        </p:nvCxnSpPr>
        <p:spPr>
          <a:xfrm flipV="1">
            <a:off x="1619672" y="1700808"/>
            <a:ext cx="360040" cy="1152128"/>
          </a:xfrm>
          <a:prstGeom prst="straightConnector1">
            <a:avLst/>
          </a:prstGeom>
          <a:ln w="3175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42" name="Picture 2" descr="C:\Users\Miguel\Desktop\Calendaio Silvia\CALENDARIO SILVIA file\PD_2_File_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2060848"/>
            <a:ext cx="5205003" cy="3904110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611560" y="6021288"/>
            <a:ext cx="792088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OUR AREA TAKES  ITS NAME FROM THE “ PIGNATTE”,  VASES PUT IN THE BUILDING TO LIGHTEN  IT</a:t>
            </a:r>
            <a:endParaRPr lang="it-IT" sz="24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67544" y="5013176"/>
            <a:ext cx="136815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PIGNATTA</a:t>
            </a:r>
            <a:endParaRPr lang="it-IT" dirty="0"/>
          </a:p>
        </p:txBody>
      </p:sp>
      <p:cxnSp>
        <p:nvCxnSpPr>
          <p:cNvPr id="9" name="Connettore 2 8"/>
          <p:cNvCxnSpPr/>
          <p:nvPr/>
        </p:nvCxnSpPr>
        <p:spPr>
          <a:xfrm flipV="1">
            <a:off x="611560" y="4056845"/>
            <a:ext cx="714964" cy="884324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 flipV="1">
            <a:off x="1475656" y="3645024"/>
            <a:ext cx="3240360" cy="1368152"/>
          </a:xfrm>
          <a:prstGeom prst="straightConnector1">
            <a:avLst/>
          </a:prstGeom>
          <a:ln w="317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oto lavoro pignat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Esplosione 2 2"/>
          <p:cNvSpPr/>
          <p:nvPr/>
        </p:nvSpPr>
        <p:spPr>
          <a:xfrm>
            <a:off x="0" y="0"/>
            <a:ext cx="3923928" cy="2276872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smtClean="0"/>
              <a:t>HERE WE ARE ! WORKING FOR OUR ERASMUS FRIENDS!</a:t>
            </a:r>
            <a:endParaRPr lang="it-IT" sz="1600" dirty="0"/>
          </a:p>
        </p:txBody>
      </p:sp>
      <p:sp>
        <p:nvSpPr>
          <p:cNvPr id="4" name="Esplosione 2 3"/>
          <p:cNvSpPr/>
          <p:nvPr/>
        </p:nvSpPr>
        <p:spPr>
          <a:xfrm>
            <a:off x="5076056" y="0"/>
            <a:ext cx="3672408" cy="1967136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PIGNATTE!!!!</a:t>
            </a:r>
            <a:endParaRPr lang="it-IT" dirty="0"/>
          </a:p>
        </p:txBody>
      </p:sp>
    </p:spTree>
  </p:cSld>
  <p:clrMapOvr>
    <a:masterClrMapping/>
  </p:clrMapOvr>
  <p:transition spd="slow" advClick="0"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51520" y="0"/>
            <a:ext cx="8712968" cy="623731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Up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 smtClean="0">
                <a:ln w="11430">
                  <a:solidFill>
                    <a:srgbClr val="FFC000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Ciao!</a:t>
            </a:r>
            <a:endParaRPr lang="it-IT" sz="5400" b="1" cap="none" spc="0" dirty="0">
              <a:ln w="11430">
                <a:solidFill>
                  <a:srgbClr val="FFC000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metto 3 3"/>
          <p:cNvSpPr/>
          <p:nvPr/>
        </p:nvSpPr>
        <p:spPr>
          <a:xfrm>
            <a:off x="2123728" y="0"/>
            <a:ext cx="2952328" cy="1844824"/>
          </a:xfrm>
          <a:prstGeom prst="wedgeEllipseCallout">
            <a:avLst>
              <a:gd name="adj1" fmla="val -7913"/>
              <a:gd name="adj2" fmla="val 6683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>
                <a:solidFill>
                  <a:schemeClr val="tx1"/>
                </a:solidFill>
              </a:rPr>
              <a:t>WE’RE DOING  A   SCHOOL PROJECT ABOUT </a:t>
            </a:r>
            <a:r>
              <a:rPr lang="it-IT" sz="1400" dirty="0" err="1" smtClean="0">
                <a:solidFill>
                  <a:schemeClr val="tx1"/>
                </a:solidFill>
              </a:rPr>
              <a:t>CATACOMBS…</a:t>
            </a:r>
            <a:r>
              <a:rPr lang="it-IT" sz="1400" dirty="0" smtClean="0">
                <a:solidFill>
                  <a:schemeClr val="tx1"/>
                </a:solidFill>
              </a:rPr>
              <a:t> YOU KNOW, CLOSE TO THIS AREA THERE ARE THE SS MARCELLINO AND PIETRO CATACOMBS</a:t>
            </a:r>
          </a:p>
          <a:p>
            <a:pPr algn="ctr"/>
            <a:endParaRPr lang="it-IT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 advTm="8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metto 3 3"/>
          <p:cNvSpPr/>
          <p:nvPr/>
        </p:nvSpPr>
        <p:spPr>
          <a:xfrm>
            <a:off x="611560" y="692696"/>
            <a:ext cx="3096344" cy="1224136"/>
          </a:xfrm>
          <a:prstGeom prst="wedgeEllipseCallout">
            <a:avLst>
              <a:gd name="adj1" fmla="val -23465"/>
              <a:gd name="adj2" fmla="val 6841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>
                <a:solidFill>
                  <a:schemeClr val="tx1"/>
                </a:solidFill>
              </a:rPr>
              <a:t>CATACOMBS ??? WHAT ARE THEY ?</a:t>
            </a:r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5" name="Fumetto 3 4"/>
          <p:cNvSpPr/>
          <p:nvPr/>
        </p:nvSpPr>
        <p:spPr>
          <a:xfrm>
            <a:off x="4932040" y="404664"/>
            <a:ext cx="2592288" cy="1584176"/>
          </a:xfrm>
          <a:prstGeom prst="wedgeEllipseCallout">
            <a:avLst>
              <a:gd name="adj1" fmla="val 26665"/>
              <a:gd name="adj2" fmla="val 6166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>
                <a:solidFill>
                  <a:schemeClr val="tx1"/>
                </a:solidFill>
              </a:rPr>
              <a:t>THEY ARE THE PLACES WHERE CHRISTIANS  BURIED  THEIR  DEADS. WE’VE JUST VISITED THEM. </a:t>
            </a:r>
            <a:endParaRPr lang="it-IT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metto 3 3"/>
          <p:cNvSpPr/>
          <p:nvPr/>
        </p:nvSpPr>
        <p:spPr>
          <a:xfrm>
            <a:off x="4427984" y="1196752"/>
            <a:ext cx="2088232" cy="936104"/>
          </a:xfrm>
          <a:prstGeom prst="wedgeEllipseCallout">
            <a:avLst>
              <a:gd name="adj1" fmla="val -4870"/>
              <a:gd name="adj2" fmla="val 6462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>
                <a:solidFill>
                  <a:schemeClr val="tx1"/>
                </a:solidFill>
              </a:rPr>
              <a:t>OH MY GOD ! WHAT ARE THEY LIKE?</a:t>
            </a:r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6" name="Fumetto 3 5"/>
          <p:cNvSpPr/>
          <p:nvPr/>
        </p:nvSpPr>
        <p:spPr>
          <a:xfrm>
            <a:off x="1691680" y="0"/>
            <a:ext cx="2880320" cy="2204864"/>
          </a:xfrm>
          <a:prstGeom prst="wedgeEllipseCallout">
            <a:avLst>
              <a:gd name="adj1" fmla="val -24463"/>
              <a:gd name="adj2" fmla="val 53389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>
                <a:solidFill>
                  <a:schemeClr val="tx1"/>
                </a:solidFill>
              </a:rPr>
              <a:t>THEY ARE UNDERGROUND  TUNNELS . ON THEIR SIDES  THERE  ARE SOME SMALL ROOMS CALLED  “CUBICOLA“.  ALONG THE WALLS  THERE ARE  THE “LOCULI”, THE HOLES WHERE THE CORPSES WERE  BURIED.</a:t>
            </a:r>
            <a:endParaRPr lang="it-IT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Click="0" advTm="1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metto 3 7"/>
          <p:cNvSpPr/>
          <p:nvPr/>
        </p:nvSpPr>
        <p:spPr>
          <a:xfrm>
            <a:off x="3131840" y="1124744"/>
            <a:ext cx="2304256" cy="1440160"/>
          </a:xfrm>
          <a:prstGeom prst="wedgeEllipseCallout">
            <a:avLst>
              <a:gd name="adj1" fmla="val 19219"/>
              <a:gd name="adj2" fmla="val 64581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>
                <a:solidFill>
                  <a:schemeClr val="tx1"/>
                </a:solidFill>
              </a:rPr>
              <a:t>HOW HORRIBLE! DID YOU LIKE THEM? </a:t>
            </a:r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9" name="Fumetto 3 8"/>
          <p:cNvSpPr/>
          <p:nvPr/>
        </p:nvSpPr>
        <p:spPr>
          <a:xfrm>
            <a:off x="5364088" y="0"/>
            <a:ext cx="3528392" cy="1988840"/>
          </a:xfrm>
          <a:prstGeom prst="wedgeEllipseCallout">
            <a:avLst>
              <a:gd name="adj1" fmla="val -884"/>
              <a:gd name="adj2" fmla="val 6374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>
                <a:solidFill>
                  <a:schemeClr val="tx1"/>
                </a:solidFill>
              </a:rPr>
              <a:t>YES, WE DID. THEY ARE NOT HORRIBLE AT ALL! </a:t>
            </a:r>
          </a:p>
          <a:p>
            <a:pPr algn="ctr"/>
            <a:r>
              <a:rPr lang="it-IT" sz="1400" dirty="0" smtClean="0">
                <a:solidFill>
                  <a:schemeClr val="tx1"/>
                </a:solidFill>
              </a:rPr>
              <a:t>THEY’RE VERY INTERESTING, INSTEAD.  ON THE WALLS THERE ARE A LOT OF BEAUTIFUL PAINTINGS  </a:t>
            </a:r>
            <a:r>
              <a:rPr lang="it-IT" sz="1400" dirty="0" err="1" smtClean="0">
                <a:solidFill>
                  <a:schemeClr val="tx1"/>
                </a:solidFill>
              </a:rPr>
              <a:t>AND…</a:t>
            </a:r>
            <a:r>
              <a:rPr lang="it-IT" sz="1400" dirty="0" smtClean="0">
                <a:solidFill>
                  <a:schemeClr val="tx1"/>
                </a:solidFill>
              </a:rPr>
              <a:t>  IT’S  LIKE A LABYRINTH UNDER THERE!</a:t>
            </a:r>
            <a:endParaRPr lang="it-IT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Click="0" advTm="1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metto 3 4"/>
          <p:cNvSpPr/>
          <p:nvPr/>
        </p:nvSpPr>
        <p:spPr>
          <a:xfrm>
            <a:off x="3779912" y="2132856"/>
            <a:ext cx="1368152" cy="1008112"/>
          </a:xfrm>
          <a:prstGeom prst="wedgeEllipseCallout">
            <a:avLst>
              <a:gd name="adj1" fmla="val 54694"/>
              <a:gd name="adj2" fmla="val 3525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>
                <a:solidFill>
                  <a:schemeClr val="tx1"/>
                </a:solidFill>
              </a:rPr>
              <a:t>LIKE WHAT ?</a:t>
            </a:r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6" name="Fumetto 3 5"/>
          <p:cNvSpPr/>
          <p:nvPr/>
        </p:nvSpPr>
        <p:spPr>
          <a:xfrm>
            <a:off x="2636168" y="152400"/>
            <a:ext cx="2160240" cy="1772816"/>
          </a:xfrm>
          <a:prstGeom prst="wedgeEllipseCallout">
            <a:avLst>
              <a:gd name="adj1" fmla="val -30372"/>
              <a:gd name="adj2" fmla="val 5809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smtClean="0">
                <a:solidFill>
                  <a:schemeClr val="tx1"/>
                </a:solidFill>
              </a:rPr>
              <a:t>WHEN WE WENT THERE, WE FOUND OUT A LOT OF THINGS! </a:t>
            </a:r>
            <a:endParaRPr lang="it-IT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Click="0"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metto 3 3"/>
          <p:cNvSpPr/>
          <p:nvPr/>
        </p:nvSpPr>
        <p:spPr>
          <a:xfrm>
            <a:off x="4427984" y="1268760"/>
            <a:ext cx="2376264" cy="1080120"/>
          </a:xfrm>
          <a:prstGeom prst="wedgeEllipseCallout">
            <a:avLst>
              <a:gd name="adj1" fmla="val -31960"/>
              <a:gd name="adj2" fmla="val 6016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ARE YOU READY?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5" name="Fumetto 3 4"/>
          <p:cNvSpPr/>
          <p:nvPr/>
        </p:nvSpPr>
        <p:spPr>
          <a:xfrm>
            <a:off x="7308304" y="1052736"/>
            <a:ext cx="1584176" cy="936104"/>
          </a:xfrm>
          <a:prstGeom prst="wedgeEllipseCallout">
            <a:avLst>
              <a:gd name="adj1" fmla="val -32834"/>
              <a:gd name="adj2" fmla="val 625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FASTEN YOUR BELT!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6" name="Fumetto 3 5"/>
          <p:cNvSpPr/>
          <p:nvPr/>
        </p:nvSpPr>
        <p:spPr>
          <a:xfrm>
            <a:off x="3275856" y="0"/>
            <a:ext cx="2232248" cy="1268760"/>
          </a:xfrm>
          <a:prstGeom prst="wedgeEllipseCallout">
            <a:avLst>
              <a:gd name="adj1" fmla="val -34317"/>
              <a:gd name="adj2" fmla="val 55989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chemeClr val="tx1"/>
                </a:solidFill>
              </a:rPr>
              <a:t>WE’LL SHOW YOU!</a:t>
            </a:r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7" name="Il Gladiatore colonna sonora - Now we are fre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0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catacombe-santi-marcellin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49688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940152" y="1412776"/>
            <a:ext cx="26642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solidFill>
                  <a:srgbClr val="FF0000"/>
                </a:solidFill>
              </a:rPr>
              <a:t> </a:t>
            </a:r>
          </a:p>
          <a:p>
            <a:endParaRPr lang="it-IT" sz="4000" dirty="0" smtClean="0">
              <a:solidFill>
                <a:srgbClr val="FF0000"/>
              </a:solidFill>
            </a:endParaRPr>
          </a:p>
          <a:p>
            <a:r>
              <a:rPr lang="it-IT" sz="4000" dirty="0" smtClean="0">
                <a:solidFill>
                  <a:srgbClr val="FF0000"/>
                </a:solidFill>
              </a:rPr>
              <a:t> LET’S GO!!!</a:t>
            </a:r>
            <a:endParaRPr lang="it-IT" sz="4000" dirty="0">
              <a:solidFill>
                <a:srgbClr val="FF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51520" y="1124744"/>
            <a:ext cx="158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solidFill>
                  <a:srgbClr val="FF0000"/>
                </a:solidFill>
              </a:rPr>
              <a:t>ONE </a:t>
            </a:r>
            <a:endParaRPr lang="it-IT" sz="4000" dirty="0">
              <a:solidFill>
                <a:srgbClr val="FF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691680" y="1052736"/>
            <a:ext cx="158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solidFill>
                  <a:srgbClr val="FF0000"/>
                </a:solidFill>
              </a:rPr>
              <a:t> TWO</a:t>
            </a:r>
            <a:endParaRPr lang="it-IT" sz="4000" dirty="0">
              <a:solidFill>
                <a:srgbClr val="FF000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419872" y="1196752"/>
            <a:ext cx="18722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solidFill>
                  <a:srgbClr val="FF0000"/>
                </a:solidFill>
              </a:rPr>
              <a:t>    </a:t>
            </a:r>
            <a:r>
              <a:rPr lang="it-IT" sz="4000" dirty="0" err="1" smtClean="0">
                <a:solidFill>
                  <a:srgbClr val="FF0000"/>
                </a:solidFill>
              </a:rPr>
              <a:t>THREE…</a:t>
            </a:r>
            <a:endParaRPr lang="it-IT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1099</TotalTime>
  <Words>616</Words>
  <Application>Microsoft Office PowerPoint</Application>
  <PresentationFormat>Presentazione su schermo (4:3)</PresentationFormat>
  <Paragraphs>87</Paragraphs>
  <Slides>29</Slides>
  <Notes>2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0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Miguel</dc:creator>
  <cp:lastModifiedBy>Er Mejo</cp:lastModifiedBy>
  <cp:revision>137</cp:revision>
  <dcterms:created xsi:type="dcterms:W3CDTF">2015-04-29T20:46:08Z</dcterms:created>
  <dcterms:modified xsi:type="dcterms:W3CDTF">2015-05-14T14:27:57Z</dcterms:modified>
</cp:coreProperties>
</file>