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729" autoAdjust="0"/>
  </p:normalViewPr>
  <p:slideViewPr>
    <p:cSldViewPr>
      <p:cViewPr varScale="1">
        <p:scale>
          <a:sx n="85" d="100"/>
          <a:sy n="85" d="100"/>
        </p:scale>
        <p:origin x="-714" y="-9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FA2176D5-2FFA-40B2-9C5A-72B5A8CBB9AC}" type="datetimeFigureOut">
              <a:rPr lang="it-IT" smtClean="0"/>
              <a:t>03/05/2015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670375004"/>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2176D5-2FFA-40B2-9C5A-72B5A8CBB9AC}" type="datetimeFigureOut">
              <a:rPr lang="it-IT" smtClean="0"/>
              <a:t>03/05/2015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2960269412"/>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2176D5-2FFA-40B2-9C5A-72B5A8CBB9AC}" type="datetimeFigureOut">
              <a:rPr lang="it-IT" smtClean="0"/>
              <a:t>03/05/2015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302705635"/>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FA2176D5-2FFA-40B2-9C5A-72B5A8CBB9AC}" type="datetimeFigureOut">
              <a:rPr lang="it-IT" smtClean="0"/>
              <a:t>03/05/2015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3760827783"/>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FA2176D5-2FFA-40B2-9C5A-72B5A8CBB9AC}" type="datetimeFigureOut">
              <a:rPr lang="it-IT" smtClean="0"/>
              <a:t>03/05/2015</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4196712897"/>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FA2176D5-2FFA-40B2-9C5A-72B5A8CBB9AC}" type="datetimeFigureOut">
              <a:rPr lang="it-IT" smtClean="0"/>
              <a:t>03/05/2015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4211410854"/>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FA2176D5-2FFA-40B2-9C5A-72B5A8CBB9AC}" type="datetimeFigureOut">
              <a:rPr lang="it-IT" smtClean="0"/>
              <a:t>03/05/2015</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4050101290"/>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FA2176D5-2FFA-40B2-9C5A-72B5A8CBB9AC}" type="datetimeFigureOut">
              <a:rPr lang="it-IT" smtClean="0"/>
              <a:t>03/05/2015</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2483179407"/>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FA2176D5-2FFA-40B2-9C5A-72B5A8CBB9AC}" type="datetimeFigureOut">
              <a:rPr lang="it-IT" smtClean="0"/>
              <a:t>03/05/2015</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3735160350"/>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2176D5-2FFA-40B2-9C5A-72B5A8CBB9AC}" type="datetimeFigureOut">
              <a:rPr lang="it-IT" smtClean="0"/>
              <a:t>03/05/2015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1872108289"/>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FA2176D5-2FFA-40B2-9C5A-72B5A8CBB9AC}" type="datetimeFigureOut">
              <a:rPr lang="it-IT" smtClean="0"/>
              <a:t>03/05/2015</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CAFED267-0FDE-4F33-A347-4D9CC4A025F2}" type="slidenum">
              <a:rPr lang="it-IT" smtClean="0"/>
              <a:t>‹N›</a:t>
            </a:fld>
            <a:endParaRPr lang="it-IT"/>
          </a:p>
        </p:txBody>
      </p:sp>
    </p:spTree>
    <p:extLst>
      <p:ext uri="{BB962C8B-B14F-4D97-AF65-F5344CB8AC3E}">
        <p14:creationId xmlns:p14="http://schemas.microsoft.com/office/powerpoint/2010/main" val="3691199735"/>
      </p:ext>
    </p:extLst>
  </p:cSld>
  <p:clrMapOvr>
    <a:masterClrMapping/>
  </p:clrMapOvr>
  <mc:AlternateContent xmlns:mc="http://schemas.openxmlformats.org/markup-compatibility/2006" xmlns:p14="http://schemas.microsoft.com/office/powerpoint/2010/main">
    <mc:Choice Requires="p14">
      <p:transition p14:dur="250" advClick="0" advTm="8000">
        <p:sndAc>
          <p:stSnd>
            <p:snd r:embed="rId1" name="applause.wav"/>
          </p:stSnd>
        </p:sndAc>
      </p:transition>
    </mc:Choice>
    <mc:Fallback xmlns="">
      <p:transition advClick="0" advTm="8000">
        <p:sndAc>
          <p:stSnd>
            <p:snd r:embed="rId3" name="applause.wav"/>
          </p:stSnd>
        </p:sndAc>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176D5-2FFA-40B2-9C5A-72B5A8CBB9AC}" type="datetimeFigureOut">
              <a:rPr lang="it-IT" smtClean="0"/>
              <a:t>03/05/2015</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FED267-0FDE-4F33-A347-4D9CC4A025F2}" type="slidenum">
              <a:rPr lang="it-IT" smtClean="0"/>
              <a:t>‹N›</a:t>
            </a:fld>
            <a:endParaRPr lang="it-IT"/>
          </a:p>
        </p:txBody>
      </p:sp>
    </p:spTree>
    <p:extLst>
      <p:ext uri="{BB962C8B-B14F-4D97-AF65-F5344CB8AC3E}">
        <p14:creationId xmlns:p14="http://schemas.microsoft.com/office/powerpoint/2010/main" val="16655241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250" advClick="0" advTm="8000">
        <p:sndAc>
          <p:stSnd>
            <p:snd r:embed="rId13" name="applause.wav"/>
          </p:stSnd>
        </p:sndAc>
      </p:transition>
    </mc:Choice>
    <mc:Fallback xmlns="">
      <p:transition advClick="0" advTm="8000">
        <p:sndAc>
          <p:stSnd>
            <p:snd r:embed="rId14" name="applause.wav"/>
          </p:stSnd>
        </p:sndAc>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g"/><Relationship Id="rId2" Type="http://schemas.openxmlformats.org/officeDocument/2006/relationships/audio" Target="../media/audio2.wav"/><Relationship Id="rId1" Type="http://schemas.openxmlformats.org/officeDocument/2006/relationships/slideLayout" Target="../slideLayouts/slideLayout8.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audio" Target="../media/audio3.wav"/><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4.wav"/><Relationship Id="rId1" Type="http://schemas.openxmlformats.org/officeDocument/2006/relationships/slideLayout" Target="../slideLayouts/slideLayout8.xml"/><Relationship Id="rId5" Type="http://schemas.openxmlformats.org/officeDocument/2006/relationships/image" Target="../media/image10.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5.wav"/><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6.wav"/><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1.wav"/><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audio" Target="../media/audio7.wav"/><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8.wav"/><Relationship Id="rId1" Type="http://schemas.openxmlformats.org/officeDocument/2006/relationships/slideLayout" Target="../slideLayouts/slideLayout8.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51520" y="2358731"/>
            <a:ext cx="8568952" cy="3374525"/>
          </a:xfrm>
        </p:spPr>
        <p:txBody>
          <a:bodyPr/>
          <a:lstStyle/>
          <a:p>
            <a:r>
              <a:rPr lang="it-IT" dirty="0" smtClean="0">
                <a:solidFill>
                  <a:srgbClr val="00B0F0"/>
                </a:solidFill>
                <a:latin typeface="Andalus" panose="02020603050405020304" pitchFamily="18" charset="-78"/>
                <a:cs typeface="Andalus" panose="02020603050405020304" pitchFamily="18" charset="-78"/>
              </a:rPr>
              <a:t>The </a:t>
            </a:r>
            <a:r>
              <a:rPr lang="it-IT" dirty="0" err="1" smtClean="0">
                <a:solidFill>
                  <a:srgbClr val="00B0F0"/>
                </a:solidFill>
                <a:latin typeface="Andalus" panose="02020603050405020304" pitchFamily="18" charset="-78"/>
                <a:cs typeface="Andalus" panose="02020603050405020304" pitchFamily="18" charset="-78"/>
              </a:rPr>
              <a:t>shops</a:t>
            </a:r>
            <a:r>
              <a:rPr lang="it-IT" dirty="0" smtClean="0">
                <a:solidFill>
                  <a:srgbClr val="00B0F0"/>
                </a:solidFill>
                <a:latin typeface="Andalus" panose="02020603050405020304" pitchFamily="18" charset="-78"/>
                <a:cs typeface="Andalus" panose="02020603050405020304" pitchFamily="18" charset="-78"/>
              </a:rPr>
              <a:t> </a:t>
            </a:r>
            <a:r>
              <a:rPr lang="it-IT" dirty="0" err="1" smtClean="0">
                <a:solidFill>
                  <a:srgbClr val="00B0F0"/>
                </a:solidFill>
                <a:latin typeface="Andalus" panose="02020603050405020304" pitchFamily="18" charset="-78"/>
                <a:cs typeface="Andalus" panose="02020603050405020304" pitchFamily="18" charset="-78"/>
              </a:rPr>
              <a:t>near</a:t>
            </a:r>
            <a:r>
              <a:rPr lang="it-IT" dirty="0" smtClean="0">
                <a:solidFill>
                  <a:srgbClr val="00B0F0"/>
                </a:solidFill>
                <a:latin typeface="Andalus" panose="02020603050405020304" pitchFamily="18" charset="-78"/>
                <a:cs typeface="Andalus" panose="02020603050405020304" pitchFamily="18" charset="-78"/>
              </a:rPr>
              <a:t> </a:t>
            </a:r>
            <a:r>
              <a:rPr lang="it-IT" dirty="0" err="1" smtClean="0">
                <a:solidFill>
                  <a:srgbClr val="00B0F0"/>
                </a:solidFill>
                <a:latin typeface="Andalus" panose="02020603050405020304" pitchFamily="18" charset="-78"/>
                <a:cs typeface="Andalus" panose="02020603050405020304" pitchFamily="18" charset="-78"/>
              </a:rPr>
              <a:t>our</a:t>
            </a:r>
            <a:r>
              <a:rPr lang="it-IT" dirty="0" smtClean="0">
                <a:solidFill>
                  <a:srgbClr val="00B0F0"/>
                </a:solidFill>
                <a:latin typeface="Andalus" panose="02020603050405020304" pitchFamily="18" charset="-78"/>
                <a:cs typeface="Andalus" panose="02020603050405020304" pitchFamily="18" charset="-78"/>
              </a:rPr>
              <a:t> </a:t>
            </a:r>
            <a:r>
              <a:rPr lang="it-IT" dirty="0" err="1" smtClean="0">
                <a:solidFill>
                  <a:srgbClr val="00B0F0"/>
                </a:solidFill>
                <a:latin typeface="Andalus" panose="02020603050405020304" pitchFamily="18" charset="-78"/>
                <a:cs typeface="Andalus" panose="02020603050405020304" pitchFamily="18" charset="-78"/>
              </a:rPr>
              <a:t>school</a:t>
            </a:r>
            <a:r>
              <a:rPr lang="it-IT" dirty="0" smtClean="0">
                <a:solidFill>
                  <a:srgbClr val="00B0F0"/>
                </a:solidFill>
                <a:latin typeface="Andalus" panose="02020603050405020304" pitchFamily="18" charset="-78"/>
                <a:cs typeface="Andalus" panose="02020603050405020304" pitchFamily="18" charset="-78"/>
              </a:rPr>
              <a:t/>
            </a:r>
            <a:br>
              <a:rPr lang="it-IT" dirty="0" smtClean="0">
                <a:solidFill>
                  <a:srgbClr val="00B0F0"/>
                </a:solidFill>
                <a:latin typeface="Andalus" panose="02020603050405020304" pitchFamily="18" charset="-78"/>
                <a:cs typeface="Andalus" panose="02020603050405020304" pitchFamily="18" charset="-78"/>
              </a:rPr>
            </a:br>
            <a:r>
              <a:rPr lang="it-IT" dirty="0" smtClean="0">
                <a:solidFill>
                  <a:srgbClr val="00B0F0"/>
                </a:solidFill>
                <a:latin typeface="Andalus" panose="02020603050405020304" pitchFamily="18" charset="-78"/>
                <a:cs typeface="Andalus" panose="02020603050405020304" pitchFamily="18" charset="-78"/>
              </a:rPr>
              <a:t>I negozi vicino la nostra scuola</a:t>
            </a:r>
            <a:endParaRPr lang="it-IT" dirty="0">
              <a:solidFill>
                <a:srgbClr val="00B0F0"/>
              </a:solidFill>
              <a:latin typeface="Andalus" panose="02020603050405020304" pitchFamily="18" charset="-78"/>
              <a:cs typeface="Andalus" panose="02020603050405020304" pitchFamily="18" charset="-78"/>
            </a:endParaRPr>
          </a:p>
        </p:txBody>
      </p:sp>
      <p:sp>
        <p:nvSpPr>
          <p:cNvPr id="3" name="Sottotitolo 2"/>
          <p:cNvSpPr>
            <a:spLocks noGrp="1"/>
          </p:cNvSpPr>
          <p:nvPr>
            <p:ph type="subTitle" idx="1"/>
          </p:nvPr>
        </p:nvSpPr>
        <p:spPr>
          <a:xfrm>
            <a:off x="971600" y="2708920"/>
            <a:ext cx="7344816" cy="3672408"/>
          </a:xfrm>
        </p:spPr>
        <p:txBody>
          <a:bodyPr>
            <a:normAutofit lnSpcReduction="10000"/>
          </a:bodyPr>
          <a:lstStyle/>
          <a:p>
            <a:endParaRPr lang="it-IT" dirty="0" smtClean="0"/>
          </a:p>
          <a:p>
            <a:endParaRPr lang="it-IT" dirty="0"/>
          </a:p>
          <a:p>
            <a:endParaRPr lang="it-IT" dirty="0" smtClean="0"/>
          </a:p>
          <a:p>
            <a:endParaRPr lang="it-IT" dirty="0"/>
          </a:p>
          <a:p>
            <a:pPr algn="r"/>
            <a:endParaRPr lang="it-IT" sz="2800" dirty="0" smtClean="0">
              <a:solidFill>
                <a:srgbClr val="00B0F0"/>
              </a:solidFill>
            </a:endParaRPr>
          </a:p>
          <a:p>
            <a:pPr algn="r"/>
            <a:endParaRPr lang="it-IT" sz="2800" dirty="0">
              <a:solidFill>
                <a:srgbClr val="00B0F0"/>
              </a:solidFill>
            </a:endParaRPr>
          </a:p>
          <a:p>
            <a:pPr algn="r"/>
            <a:r>
              <a:rPr lang="it-IT" sz="2800" dirty="0" smtClean="0">
                <a:solidFill>
                  <a:srgbClr val="00B0F0"/>
                </a:solidFill>
              </a:rPr>
              <a:t>Classe III C, plesso Mancini</a:t>
            </a:r>
            <a:endParaRPr lang="it-IT" sz="2800" dirty="0">
              <a:solidFill>
                <a:srgbClr val="00B0F0"/>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648"/>
            <a:ext cx="7351226" cy="209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6603654"/>
      </p:ext>
    </p:extLst>
  </p:cSld>
  <p:clrMapOvr>
    <a:masterClrMapping/>
  </p:clrMapOvr>
  <p:transition spd="med" advClick="0" advTm="8000">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ipe(down)">
                                      <p:cBhvr>
                                        <p:cTn id="7" dur="580">
                                          <p:stCondLst>
                                            <p:cond delay="0"/>
                                          </p:stCondLst>
                                        </p:cTn>
                                        <p:tgtEl>
                                          <p:spTgt spid="1026"/>
                                        </p:tgtEl>
                                      </p:cBhvr>
                                    </p:animEffect>
                                    <p:anim calcmode="lin" valueType="num">
                                      <p:cBhvr>
                                        <p:cTn id="8"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13" dur="26">
                                          <p:stCondLst>
                                            <p:cond delay="650"/>
                                          </p:stCondLst>
                                        </p:cTn>
                                        <p:tgtEl>
                                          <p:spTgt spid="1026"/>
                                        </p:tgtEl>
                                      </p:cBhvr>
                                      <p:to x="100000" y="60000"/>
                                    </p:animScale>
                                    <p:animScale>
                                      <p:cBhvr>
                                        <p:cTn id="14" dur="166" decel="50000">
                                          <p:stCondLst>
                                            <p:cond delay="676"/>
                                          </p:stCondLst>
                                        </p:cTn>
                                        <p:tgtEl>
                                          <p:spTgt spid="1026"/>
                                        </p:tgtEl>
                                      </p:cBhvr>
                                      <p:to x="100000" y="100000"/>
                                    </p:animScale>
                                    <p:animScale>
                                      <p:cBhvr>
                                        <p:cTn id="15" dur="26">
                                          <p:stCondLst>
                                            <p:cond delay="1312"/>
                                          </p:stCondLst>
                                        </p:cTn>
                                        <p:tgtEl>
                                          <p:spTgt spid="1026"/>
                                        </p:tgtEl>
                                      </p:cBhvr>
                                      <p:to x="100000" y="80000"/>
                                    </p:animScale>
                                    <p:animScale>
                                      <p:cBhvr>
                                        <p:cTn id="16" dur="166" decel="50000">
                                          <p:stCondLst>
                                            <p:cond delay="1338"/>
                                          </p:stCondLst>
                                        </p:cTn>
                                        <p:tgtEl>
                                          <p:spTgt spid="1026"/>
                                        </p:tgtEl>
                                      </p:cBhvr>
                                      <p:to x="100000" y="100000"/>
                                    </p:animScale>
                                    <p:animScale>
                                      <p:cBhvr>
                                        <p:cTn id="17" dur="26">
                                          <p:stCondLst>
                                            <p:cond delay="1642"/>
                                          </p:stCondLst>
                                        </p:cTn>
                                        <p:tgtEl>
                                          <p:spTgt spid="1026"/>
                                        </p:tgtEl>
                                      </p:cBhvr>
                                      <p:to x="100000" y="90000"/>
                                    </p:animScale>
                                    <p:animScale>
                                      <p:cBhvr>
                                        <p:cTn id="18" dur="166" decel="50000">
                                          <p:stCondLst>
                                            <p:cond delay="1668"/>
                                          </p:stCondLst>
                                        </p:cTn>
                                        <p:tgtEl>
                                          <p:spTgt spid="1026"/>
                                        </p:tgtEl>
                                      </p:cBhvr>
                                      <p:to x="100000" y="100000"/>
                                    </p:animScale>
                                    <p:animScale>
                                      <p:cBhvr>
                                        <p:cTn id="19" dur="26">
                                          <p:stCondLst>
                                            <p:cond delay="1808"/>
                                          </p:stCondLst>
                                        </p:cTn>
                                        <p:tgtEl>
                                          <p:spTgt spid="1026"/>
                                        </p:tgtEl>
                                      </p:cBhvr>
                                      <p:to x="100000" y="95000"/>
                                    </p:animScale>
                                    <p:animScale>
                                      <p:cBhvr>
                                        <p:cTn id="20" dur="166" decel="50000">
                                          <p:stCondLst>
                                            <p:cond delay="1834"/>
                                          </p:stCondLst>
                                        </p:cTn>
                                        <p:tgtEl>
                                          <p:spTgt spid="10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arn(inVertic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ctrTitle"/>
          </p:nvPr>
        </p:nvSpPr>
        <p:spPr/>
        <p:txBody>
          <a:bodyPr/>
          <a:lstStyle/>
          <a:p>
            <a:r>
              <a:rPr lang="it-IT" dirty="0" smtClean="0">
                <a:solidFill>
                  <a:srgbClr val="002060"/>
                </a:solidFill>
                <a:latin typeface="Andalus" panose="02020603050405020304" pitchFamily="18" charset="-78"/>
                <a:cs typeface="Andalus" panose="02020603050405020304" pitchFamily="18" charset="-78"/>
              </a:rPr>
              <a:t>Arrivederci a presto amici dell’Erasmus+</a:t>
            </a:r>
            <a:endParaRPr lang="it-IT" dirty="0">
              <a:solidFill>
                <a:srgbClr val="002060"/>
              </a:solidFill>
              <a:latin typeface="Andalus" panose="02020603050405020304" pitchFamily="18" charset="-78"/>
              <a:cs typeface="Andalus" panose="02020603050405020304" pitchFamily="18" charset="-78"/>
            </a:endParaRPr>
          </a:p>
        </p:txBody>
      </p:sp>
      <p:sp>
        <p:nvSpPr>
          <p:cNvPr id="6" name="Sottotitolo 5"/>
          <p:cNvSpPr>
            <a:spLocks noGrp="1"/>
          </p:cNvSpPr>
          <p:nvPr>
            <p:ph type="subTitle" idx="1"/>
          </p:nvPr>
        </p:nvSpPr>
        <p:spPr/>
        <p:txBody>
          <a:bodyPr>
            <a:normAutofit/>
          </a:bodyPr>
          <a:lstStyle/>
          <a:p>
            <a:r>
              <a:rPr lang="en-US" sz="4400" dirty="0">
                <a:solidFill>
                  <a:srgbClr val="002060"/>
                </a:solidFill>
                <a:latin typeface="Andalus" panose="02020603050405020304" pitchFamily="18" charset="-78"/>
                <a:cs typeface="Andalus" panose="02020603050405020304" pitchFamily="18" charset="-78"/>
              </a:rPr>
              <a:t>S</a:t>
            </a:r>
            <a:r>
              <a:rPr lang="en-US" sz="4400" dirty="0" smtClean="0">
                <a:solidFill>
                  <a:srgbClr val="002060"/>
                </a:solidFill>
                <a:latin typeface="Andalus" panose="02020603050405020304" pitchFamily="18" charset="-78"/>
                <a:cs typeface="Andalus" panose="02020603050405020304" pitchFamily="18" charset="-78"/>
              </a:rPr>
              <a:t>ee you soon friends of Erasmus +</a:t>
            </a:r>
          </a:p>
          <a:p>
            <a:endParaRPr lang="it-IT" sz="4400" dirty="0">
              <a:solidFill>
                <a:srgbClr val="002060"/>
              </a:solidFill>
              <a:latin typeface="Andalus" panose="02020603050405020304" pitchFamily="18" charset="-78"/>
              <a:cs typeface="Andalus" panose="02020603050405020304" pitchFamily="18" charset="-7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5719936"/>
            <a:ext cx="2932113"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468" y="332656"/>
            <a:ext cx="20113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116632"/>
            <a:ext cx="20113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240" y="4653136"/>
            <a:ext cx="20113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5952" y="4765848"/>
            <a:ext cx="2011363" cy="190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5159934"/>
      </p:ext>
    </p:extLst>
  </p:cSld>
  <p:clrMapOvr>
    <a:masterClrMapping/>
  </p:clrMapOvr>
  <p:transition spd="med" advClick="0" advTm="8000">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Effect transition="in" filter="fade">
                                      <p:cBhvr>
                                        <p:cTn id="14" dur="1000"/>
                                        <p:tgtEl>
                                          <p:spTgt spid="6">
                                            <p:txEl>
                                              <p:pRg st="0" end="0"/>
                                            </p:txEl>
                                          </p:spTgt>
                                        </p:tgtEl>
                                      </p:cBhvr>
                                    </p:animEffect>
                                    <p:anim calcmode="lin" valueType="num">
                                      <p:cBhvr>
                                        <p:cTn id="15"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9222"/>
                                        </p:tgtEl>
                                        <p:attrNameLst>
                                          <p:attrName>style.visibility</p:attrName>
                                        </p:attrNameLst>
                                      </p:cBhvr>
                                      <p:to>
                                        <p:strVal val="visible"/>
                                      </p:to>
                                    </p:set>
                                    <p:animEffect transition="in" filter="wipe(down)">
                                      <p:cBhvr>
                                        <p:cTn id="21" dur="580">
                                          <p:stCondLst>
                                            <p:cond delay="0"/>
                                          </p:stCondLst>
                                        </p:cTn>
                                        <p:tgtEl>
                                          <p:spTgt spid="9222"/>
                                        </p:tgtEl>
                                      </p:cBhvr>
                                    </p:animEffect>
                                    <p:anim calcmode="lin" valueType="num">
                                      <p:cBhvr>
                                        <p:cTn id="22" dur="1822" tmFilter="0,0; 0.14,0.36; 0.43,0.73; 0.71,0.91; 1.0,1.0">
                                          <p:stCondLst>
                                            <p:cond delay="0"/>
                                          </p:stCondLst>
                                        </p:cTn>
                                        <p:tgtEl>
                                          <p:spTgt spid="9222"/>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9222"/>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9222"/>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9222"/>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9222"/>
                                        </p:tgtEl>
                                        <p:attrNameLst>
                                          <p:attrName>ppt_y</p:attrName>
                                        </p:attrNameLst>
                                      </p:cBhvr>
                                      <p:tavLst>
                                        <p:tav tm="0" fmla="#ppt_y-sin(pi*$)/81">
                                          <p:val>
                                            <p:fltVal val="0"/>
                                          </p:val>
                                        </p:tav>
                                        <p:tav tm="100000">
                                          <p:val>
                                            <p:fltVal val="1"/>
                                          </p:val>
                                        </p:tav>
                                      </p:tavLst>
                                    </p:anim>
                                    <p:animScale>
                                      <p:cBhvr>
                                        <p:cTn id="27" dur="26">
                                          <p:stCondLst>
                                            <p:cond delay="650"/>
                                          </p:stCondLst>
                                        </p:cTn>
                                        <p:tgtEl>
                                          <p:spTgt spid="9222"/>
                                        </p:tgtEl>
                                      </p:cBhvr>
                                      <p:to x="100000" y="60000"/>
                                    </p:animScale>
                                    <p:animScale>
                                      <p:cBhvr>
                                        <p:cTn id="28" dur="166" decel="50000">
                                          <p:stCondLst>
                                            <p:cond delay="676"/>
                                          </p:stCondLst>
                                        </p:cTn>
                                        <p:tgtEl>
                                          <p:spTgt spid="9222"/>
                                        </p:tgtEl>
                                      </p:cBhvr>
                                      <p:to x="100000" y="100000"/>
                                    </p:animScale>
                                    <p:animScale>
                                      <p:cBhvr>
                                        <p:cTn id="29" dur="26">
                                          <p:stCondLst>
                                            <p:cond delay="1312"/>
                                          </p:stCondLst>
                                        </p:cTn>
                                        <p:tgtEl>
                                          <p:spTgt spid="9222"/>
                                        </p:tgtEl>
                                      </p:cBhvr>
                                      <p:to x="100000" y="80000"/>
                                    </p:animScale>
                                    <p:animScale>
                                      <p:cBhvr>
                                        <p:cTn id="30" dur="166" decel="50000">
                                          <p:stCondLst>
                                            <p:cond delay="1338"/>
                                          </p:stCondLst>
                                        </p:cTn>
                                        <p:tgtEl>
                                          <p:spTgt spid="9222"/>
                                        </p:tgtEl>
                                      </p:cBhvr>
                                      <p:to x="100000" y="100000"/>
                                    </p:animScale>
                                    <p:animScale>
                                      <p:cBhvr>
                                        <p:cTn id="31" dur="26">
                                          <p:stCondLst>
                                            <p:cond delay="1642"/>
                                          </p:stCondLst>
                                        </p:cTn>
                                        <p:tgtEl>
                                          <p:spTgt spid="9222"/>
                                        </p:tgtEl>
                                      </p:cBhvr>
                                      <p:to x="100000" y="90000"/>
                                    </p:animScale>
                                    <p:animScale>
                                      <p:cBhvr>
                                        <p:cTn id="32" dur="166" decel="50000">
                                          <p:stCondLst>
                                            <p:cond delay="1668"/>
                                          </p:stCondLst>
                                        </p:cTn>
                                        <p:tgtEl>
                                          <p:spTgt spid="9222"/>
                                        </p:tgtEl>
                                      </p:cBhvr>
                                      <p:to x="100000" y="100000"/>
                                    </p:animScale>
                                    <p:animScale>
                                      <p:cBhvr>
                                        <p:cTn id="33" dur="26">
                                          <p:stCondLst>
                                            <p:cond delay="1808"/>
                                          </p:stCondLst>
                                        </p:cTn>
                                        <p:tgtEl>
                                          <p:spTgt spid="9222"/>
                                        </p:tgtEl>
                                      </p:cBhvr>
                                      <p:to x="100000" y="95000"/>
                                    </p:animScale>
                                    <p:animScale>
                                      <p:cBhvr>
                                        <p:cTn id="34" dur="166" decel="50000">
                                          <p:stCondLst>
                                            <p:cond delay="1834"/>
                                          </p:stCondLst>
                                        </p:cTn>
                                        <p:tgtEl>
                                          <p:spTgt spid="9222"/>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nodeType="clickEffect">
                                  <p:stCondLst>
                                    <p:cond delay="0"/>
                                  </p:stCondLst>
                                  <p:childTnLst>
                                    <p:set>
                                      <p:cBhvr>
                                        <p:cTn id="38" dur="1" fill="hold">
                                          <p:stCondLst>
                                            <p:cond delay="0"/>
                                          </p:stCondLst>
                                        </p:cTn>
                                        <p:tgtEl>
                                          <p:spTgt spid="9219"/>
                                        </p:tgtEl>
                                        <p:attrNameLst>
                                          <p:attrName>style.visibility</p:attrName>
                                        </p:attrNameLst>
                                      </p:cBhvr>
                                      <p:to>
                                        <p:strVal val="visible"/>
                                      </p:to>
                                    </p:set>
                                    <p:animEffect transition="in" filter="fade">
                                      <p:cBhvr>
                                        <p:cTn id="39" dur="2000"/>
                                        <p:tgtEl>
                                          <p:spTgt spid="9219"/>
                                        </p:tgtEl>
                                      </p:cBhvr>
                                    </p:animEffect>
                                    <p:anim calcmode="lin" valueType="num">
                                      <p:cBhvr>
                                        <p:cTn id="40" dur="2000" fill="hold"/>
                                        <p:tgtEl>
                                          <p:spTgt spid="9219"/>
                                        </p:tgtEl>
                                        <p:attrNameLst>
                                          <p:attrName>ppt_w</p:attrName>
                                        </p:attrNameLst>
                                      </p:cBhvr>
                                      <p:tavLst>
                                        <p:tav tm="0" fmla="#ppt_w*sin(2.5*pi*$)">
                                          <p:val>
                                            <p:fltVal val="0"/>
                                          </p:val>
                                        </p:tav>
                                        <p:tav tm="100000">
                                          <p:val>
                                            <p:fltVal val="1"/>
                                          </p:val>
                                        </p:tav>
                                      </p:tavLst>
                                    </p:anim>
                                    <p:anim calcmode="lin" valueType="num">
                                      <p:cBhvr>
                                        <p:cTn id="41" dur="2000" fill="hold"/>
                                        <p:tgtEl>
                                          <p:spTgt spid="9219"/>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21" presetClass="entr" presetSubtype="1" fill="hold" nodeType="clickEffect">
                                  <p:stCondLst>
                                    <p:cond delay="0"/>
                                  </p:stCondLst>
                                  <p:childTnLst>
                                    <p:set>
                                      <p:cBhvr>
                                        <p:cTn id="45" dur="1" fill="hold">
                                          <p:stCondLst>
                                            <p:cond delay="0"/>
                                          </p:stCondLst>
                                        </p:cTn>
                                        <p:tgtEl>
                                          <p:spTgt spid="9220"/>
                                        </p:tgtEl>
                                        <p:attrNameLst>
                                          <p:attrName>style.visibility</p:attrName>
                                        </p:attrNameLst>
                                      </p:cBhvr>
                                      <p:to>
                                        <p:strVal val="visible"/>
                                      </p:to>
                                    </p:set>
                                    <p:animEffect transition="in" filter="wheel(1)">
                                      <p:cBhvr>
                                        <p:cTn id="46" dur="2000"/>
                                        <p:tgtEl>
                                          <p:spTgt spid="9220"/>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9221"/>
                                        </p:tgtEl>
                                        <p:attrNameLst>
                                          <p:attrName>style.visibility</p:attrName>
                                        </p:attrNameLst>
                                      </p:cBhvr>
                                      <p:to>
                                        <p:strVal val="visible"/>
                                      </p:to>
                                    </p:set>
                                    <p:animEffect transition="in" filter="circle(in)">
                                      <p:cBhvr>
                                        <p:cTn id="51" dur="2000"/>
                                        <p:tgtEl>
                                          <p:spTgt spid="922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9218"/>
                                        </p:tgtEl>
                                        <p:attrNameLst>
                                          <p:attrName>style.visibility</p:attrName>
                                        </p:attrNameLst>
                                      </p:cBhvr>
                                      <p:to>
                                        <p:strVal val="visible"/>
                                      </p:to>
                                    </p:set>
                                    <p:animEffect transition="in" filter="barn(inVertical)">
                                      <p:cBhvr>
                                        <p:cTn id="56"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79512" y="116632"/>
            <a:ext cx="3312368" cy="1584176"/>
          </a:xfrm>
        </p:spPr>
        <p:txBody>
          <a:bodyPr>
            <a:noAutofit/>
          </a:bodyPr>
          <a:lstStyle/>
          <a:p>
            <a:pPr algn="ctr"/>
            <a:r>
              <a:rPr lang="it-IT" sz="2800" dirty="0" smtClean="0">
                <a:solidFill>
                  <a:srgbClr val="00B0F0"/>
                </a:solidFill>
                <a:latin typeface="Andalus" panose="02020603050405020304" pitchFamily="18" charset="-78"/>
                <a:cs typeface="Andalus" panose="02020603050405020304" pitchFamily="18" charset="-78"/>
              </a:rPr>
              <a:t>Il fioraio</a:t>
            </a:r>
            <a:br>
              <a:rPr lang="it-IT" sz="2800" dirty="0" smtClean="0">
                <a:solidFill>
                  <a:srgbClr val="00B0F0"/>
                </a:solidFill>
                <a:latin typeface="Andalus" panose="02020603050405020304" pitchFamily="18" charset="-78"/>
                <a:cs typeface="Andalus" panose="02020603050405020304" pitchFamily="18" charset="-78"/>
              </a:rPr>
            </a:br>
            <a:r>
              <a:rPr lang="it-IT" sz="2800" dirty="0" smtClean="0">
                <a:solidFill>
                  <a:srgbClr val="00B0F0"/>
                </a:solidFill>
                <a:latin typeface="Andalus" panose="02020603050405020304" pitchFamily="18" charset="-78"/>
                <a:cs typeface="Andalus" panose="02020603050405020304" pitchFamily="18" charset="-78"/>
              </a:rPr>
              <a:t>The </a:t>
            </a:r>
            <a:r>
              <a:rPr lang="it-IT" sz="2800" dirty="0" err="1" smtClean="0">
                <a:solidFill>
                  <a:srgbClr val="00B0F0"/>
                </a:solidFill>
                <a:latin typeface="Andalus" panose="02020603050405020304" pitchFamily="18" charset="-78"/>
                <a:cs typeface="Andalus" panose="02020603050405020304" pitchFamily="18" charset="-78"/>
              </a:rPr>
              <a:t>flower</a:t>
            </a:r>
            <a:r>
              <a:rPr lang="it-IT" sz="2800" dirty="0" smtClean="0">
                <a:solidFill>
                  <a:srgbClr val="00B0F0"/>
                </a:solidFill>
                <a:latin typeface="Andalus" panose="02020603050405020304" pitchFamily="18" charset="-78"/>
                <a:cs typeface="Andalus" panose="02020603050405020304" pitchFamily="18" charset="-78"/>
              </a:rPr>
              <a:t> shop</a:t>
            </a:r>
            <a:br>
              <a:rPr lang="it-IT" sz="2800" dirty="0" smtClean="0">
                <a:solidFill>
                  <a:srgbClr val="00B0F0"/>
                </a:solidFill>
                <a:latin typeface="Andalus" panose="02020603050405020304" pitchFamily="18" charset="-78"/>
                <a:cs typeface="Andalus" panose="02020603050405020304" pitchFamily="18" charset="-78"/>
              </a:rPr>
            </a:br>
            <a:endParaRPr lang="it-IT" sz="2800" dirty="0">
              <a:solidFill>
                <a:srgbClr val="00B0F0"/>
              </a:solidFill>
              <a:latin typeface="Andalus" panose="02020603050405020304" pitchFamily="18" charset="-78"/>
              <a:cs typeface="Andalus" panose="02020603050405020304" pitchFamily="18" charset="-78"/>
            </a:endParaRPr>
          </a:p>
        </p:txBody>
      </p:sp>
      <p:pic>
        <p:nvPicPr>
          <p:cNvPr id="4" name="Segnaposto contenuto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707904" y="260648"/>
            <a:ext cx="3301325" cy="2232324"/>
          </a:xfrm>
        </p:spPr>
      </p:pic>
      <p:sp>
        <p:nvSpPr>
          <p:cNvPr id="8" name="Segnaposto testo 7"/>
          <p:cNvSpPr>
            <a:spLocks noGrp="1"/>
          </p:cNvSpPr>
          <p:nvPr>
            <p:ph type="body" sz="half" idx="2"/>
          </p:nvPr>
        </p:nvSpPr>
        <p:spPr>
          <a:xfrm>
            <a:off x="457200" y="1435101"/>
            <a:ext cx="3034680" cy="3866108"/>
          </a:xfrm>
        </p:spPr>
        <p:txBody>
          <a:bodyPr>
            <a:normAutofit lnSpcReduction="10000"/>
          </a:bodyPr>
          <a:lstStyle/>
          <a:p>
            <a:pPr algn="ctr"/>
            <a:r>
              <a:rPr lang="it-IT" sz="1600" dirty="0" smtClean="0">
                <a:solidFill>
                  <a:schemeClr val="accent1">
                    <a:lumMod val="75000"/>
                  </a:schemeClr>
                </a:solidFill>
                <a:latin typeface="Andalus" panose="02020603050405020304" pitchFamily="18" charset="-78"/>
                <a:cs typeface="Andalus" panose="02020603050405020304" pitchFamily="18" charset="-78"/>
              </a:rPr>
              <a:t>Questo è il chiosco di fiori che sta vicino alla scuola. La proprietaria è una signora che ha sempre tanti fiori colorati e belle piante e li espone anche sulla strada. Vicino al fioraio c’è una fontanella.</a:t>
            </a:r>
          </a:p>
          <a:p>
            <a:pPr algn="ctr"/>
            <a:endParaRPr lang="it-IT" sz="1600" dirty="0">
              <a:solidFill>
                <a:schemeClr val="accent1">
                  <a:lumMod val="75000"/>
                </a:schemeClr>
              </a:solidFill>
              <a:latin typeface="Andalus" panose="02020603050405020304" pitchFamily="18" charset="-78"/>
              <a:cs typeface="Andalus" panose="02020603050405020304" pitchFamily="18" charset="-78"/>
            </a:endParaRPr>
          </a:p>
          <a:p>
            <a:pPr algn="ctr"/>
            <a:endParaRPr lang="it-IT" sz="1600" dirty="0" smtClean="0">
              <a:solidFill>
                <a:schemeClr val="accent1">
                  <a:lumMod val="75000"/>
                </a:schemeClr>
              </a:solidFill>
              <a:latin typeface="Andalus" panose="02020603050405020304" pitchFamily="18" charset="-78"/>
              <a:cs typeface="Andalus" panose="02020603050405020304" pitchFamily="18" charset="-78"/>
            </a:endParaRPr>
          </a:p>
          <a:p>
            <a:pPr algn="ctr"/>
            <a:r>
              <a:rPr lang="en-US" sz="1600" dirty="0" smtClean="0">
                <a:solidFill>
                  <a:schemeClr val="accent1">
                    <a:lumMod val="75000"/>
                  </a:schemeClr>
                </a:solidFill>
                <a:latin typeface="Andalus" panose="02020603050405020304" pitchFamily="18" charset="-78"/>
                <a:cs typeface="Andalus" panose="02020603050405020304" pitchFamily="18" charset="-78"/>
              </a:rPr>
              <a:t>This is the flower kiosk which is near the school. The owner is a lady who always has many colorful flowers and beautiful plants and exposes them even on the road. Near the florist is a little fountain.</a:t>
            </a:r>
            <a:endParaRPr lang="it-IT" sz="1600" dirty="0">
              <a:solidFill>
                <a:schemeClr val="accent1">
                  <a:lumMod val="75000"/>
                </a:schemeClr>
              </a:solidFill>
              <a:latin typeface="Andalus" panose="02020603050405020304" pitchFamily="18" charset="-78"/>
              <a:cs typeface="Andalus" panose="02020603050405020304" pitchFamily="18" charset="-78"/>
            </a:endParaRPr>
          </a:p>
        </p:txBody>
      </p:sp>
      <p:pic>
        <p:nvPicPr>
          <p:cNvPr id="5" name="Immagin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3164037" y="3501117"/>
            <a:ext cx="3409816" cy="2322082"/>
          </a:xfrm>
          <a:prstGeom prst="rect">
            <a:avLst/>
          </a:prstGeom>
        </p:spPr>
      </p:pic>
      <p:pic>
        <p:nvPicPr>
          <p:cNvPr id="6" name="Immagin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6200000">
            <a:off x="7313970" y="939218"/>
            <a:ext cx="1368150" cy="1883219"/>
          </a:xfrm>
          <a:prstGeom prst="rect">
            <a:avLst/>
          </a:prstGeom>
        </p:spPr>
      </p:pic>
      <p:pic>
        <p:nvPicPr>
          <p:cNvPr id="7" name="Immagin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79271" y="3933056"/>
            <a:ext cx="2790980" cy="2153921"/>
          </a:xfrm>
          <a:prstGeom prst="rect">
            <a:avLst/>
          </a:prstGeom>
        </p:spPr>
      </p:pic>
      <p:pic>
        <p:nvPicPr>
          <p:cNvPr id="9" name="Immagin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9512" y="5596613"/>
            <a:ext cx="3432549" cy="980728"/>
          </a:xfrm>
          <a:prstGeom prst="rect">
            <a:avLst/>
          </a:prstGeom>
        </p:spPr>
      </p:pic>
    </p:spTree>
    <p:extLst>
      <p:ext uri="{BB962C8B-B14F-4D97-AF65-F5344CB8AC3E}">
        <p14:creationId xmlns:p14="http://schemas.microsoft.com/office/powerpoint/2010/main" val="2910641139"/>
      </p:ext>
    </p:extLst>
  </p:cSld>
  <p:clrMapOvr>
    <a:masterClrMapping/>
  </p:clrMapOvr>
  <p:transition spd="med" advClick="0" advTm="8000">
    <p:sndAc>
      <p:stSnd>
        <p:snd r:embed="rId2" name="explod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grpId="0" nodeType="click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 calcmode="lin" valueType="num">
                                      <p:cBhvr>
                                        <p:cTn id="14" dur="1000" fill="hold"/>
                                        <p:tgtEl>
                                          <p:spTgt spid="8">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8">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8">
                                            <p:txEl>
                                              <p:pRg st="0" end="0"/>
                                            </p:txEl>
                                          </p:spTgt>
                                        </p:tgtEl>
                                        <p:attrNameLst>
                                          <p:attrName>style.rotation</p:attrName>
                                        </p:attrNameLst>
                                      </p:cBhvr>
                                      <p:tavLst>
                                        <p:tav tm="0">
                                          <p:val>
                                            <p:fltVal val="90"/>
                                          </p:val>
                                        </p:tav>
                                        <p:tav tm="100000">
                                          <p:val>
                                            <p:fltVal val="0"/>
                                          </p:val>
                                        </p:tav>
                                      </p:tavLst>
                                    </p:anim>
                                    <p:animEffect transition="in" filter="fade">
                                      <p:cBhvr>
                                        <p:cTn id="17" dur="1000"/>
                                        <p:tgtEl>
                                          <p:spTgt spid="8">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 calcmode="lin" valueType="num">
                                      <p:cBhvr>
                                        <p:cTn id="22" dur="1000" fill="hold"/>
                                        <p:tgtEl>
                                          <p:spTgt spid="8">
                                            <p:txEl>
                                              <p:pRg st="3" end="3"/>
                                            </p:txEl>
                                          </p:spTgt>
                                        </p:tgtEl>
                                        <p:attrNameLst>
                                          <p:attrName>ppt_w</p:attrName>
                                        </p:attrNameLst>
                                      </p:cBhvr>
                                      <p:tavLst>
                                        <p:tav tm="0">
                                          <p:val>
                                            <p:fltVal val="0"/>
                                          </p:val>
                                        </p:tav>
                                        <p:tav tm="100000">
                                          <p:val>
                                            <p:strVal val="#ppt_w"/>
                                          </p:val>
                                        </p:tav>
                                      </p:tavLst>
                                    </p:anim>
                                    <p:anim calcmode="lin" valueType="num">
                                      <p:cBhvr>
                                        <p:cTn id="23" dur="1000" fill="hold"/>
                                        <p:tgtEl>
                                          <p:spTgt spid="8">
                                            <p:txEl>
                                              <p:pRg st="3" end="3"/>
                                            </p:txEl>
                                          </p:spTgt>
                                        </p:tgtEl>
                                        <p:attrNameLst>
                                          <p:attrName>ppt_h</p:attrName>
                                        </p:attrNameLst>
                                      </p:cBhvr>
                                      <p:tavLst>
                                        <p:tav tm="0">
                                          <p:val>
                                            <p:fltVal val="0"/>
                                          </p:val>
                                        </p:tav>
                                        <p:tav tm="100000">
                                          <p:val>
                                            <p:strVal val="#ppt_h"/>
                                          </p:val>
                                        </p:tav>
                                      </p:tavLst>
                                    </p:anim>
                                    <p:anim calcmode="lin" valueType="num">
                                      <p:cBhvr>
                                        <p:cTn id="24" dur="1000" fill="hold"/>
                                        <p:tgtEl>
                                          <p:spTgt spid="8">
                                            <p:txEl>
                                              <p:pRg st="3" end="3"/>
                                            </p:txEl>
                                          </p:spTgt>
                                        </p:tgtEl>
                                        <p:attrNameLst>
                                          <p:attrName>style.rotation</p:attrName>
                                        </p:attrNameLst>
                                      </p:cBhvr>
                                      <p:tavLst>
                                        <p:tav tm="0">
                                          <p:val>
                                            <p:fltVal val="90"/>
                                          </p:val>
                                        </p:tav>
                                        <p:tav tm="100000">
                                          <p:val>
                                            <p:fltVal val="0"/>
                                          </p:val>
                                        </p:tav>
                                      </p:tavLst>
                                    </p:anim>
                                    <p:animEffect transition="in" filter="fade">
                                      <p:cBhvr>
                                        <p:cTn id="25" dur="1000"/>
                                        <p:tgtEl>
                                          <p:spTgt spid="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circle(in)">
                                      <p:cBhvr>
                                        <p:cTn id="30" dur="20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circle(in)">
                                      <p:cBhvr>
                                        <p:cTn id="35" dur="20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circle(in)">
                                      <p:cBhvr>
                                        <p:cTn id="40" dur="2000"/>
                                        <p:tgtEl>
                                          <p:spTgt spid="6"/>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Effect transition="in" filter="circle(in)">
                                      <p:cBhvr>
                                        <p:cTn id="45" dur="2000"/>
                                        <p:tgtEl>
                                          <p:spTgt spid="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9"/>
                                        </p:tgtEl>
                                        <p:attrNameLst>
                                          <p:attrName>style.visibility</p:attrName>
                                        </p:attrNameLst>
                                      </p:cBhvr>
                                      <p:to>
                                        <p:strVal val="visible"/>
                                      </p:to>
                                    </p:set>
                                    <p:animEffect transition="in" filter="barn(inVertical)">
                                      <p:cBhvr>
                                        <p:cTn id="5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Segnaposto contenut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4829954" y="273049"/>
            <a:ext cx="2910398" cy="6546990"/>
          </a:xfrm>
        </p:spPr>
      </p:pic>
      <p:sp>
        <p:nvSpPr>
          <p:cNvPr id="4" name="Segnaposto testo 3"/>
          <p:cNvSpPr>
            <a:spLocks noGrp="1"/>
          </p:cNvSpPr>
          <p:nvPr>
            <p:ph type="body" sz="half" idx="2"/>
          </p:nvPr>
        </p:nvSpPr>
        <p:spPr/>
        <p:txBody>
          <a:bodyPr>
            <a:normAutofit/>
          </a:bodyPr>
          <a:lstStyle/>
          <a:p>
            <a:pPr algn="ctr"/>
            <a:r>
              <a:rPr lang="it-IT" sz="2000" dirty="0" smtClean="0">
                <a:solidFill>
                  <a:srgbClr val="002060"/>
                </a:solidFill>
                <a:latin typeface="Andalus" panose="02020603050405020304" pitchFamily="18" charset="-78"/>
                <a:cs typeface="Andalus" panose="02020603050405020304" pitchFamily="18" charset="-78"/>
              </a:rPr>
              <a:t>Questa è una fontanella tipica di Roma. </a:t>
            </a:r>
            <a:r>
              <a:rPr lang="it-IT" sz="2000" dirty="0">
                <a:solidFill>
                  <a:srgbClr val="002060"/>
                </a:solidFill>
                <a:latin typeface="Andalus" panose="02020603050405020304" pitchFamily="18" charset="-78"/>
                <a:cs typeface="Andalus" panose="02020603050405020304" pitchFamily="18" charset="-78"/>
              </a:rPr>
              <a:t>c</a:t>
            </a:r>
            <a:r>
              <a:rPr lang="it-IT" sz="2000" dirty="0" smtClean="0">
                <a:solidFill>
                  <a:srgbClr val="002060"/>
                </a:solidFill>
                <a:latin typeface="Andalus" panose="02020603050405020304" pitchFamily="18" charset="-78"/>
                <a:cs typeface="Andalus" panose="02020603050405020304" pitchFamily="18" charset="-78"/>
              </a:rPr>
              <a:t>e ne sono tante in città e vicino alla nostra scuola ce ne sono addirittura tre.</a:t>
            </a:r>
          </a:p>
          <a:p>
            <a:pPr algn="ctr"/>
            <a:endParaRPr lang="it-IT" sz="2000" dirty="0" smtClean="0">
              <a:solidFill>
                <a:srgbClr val="002060"/>
              </a:solidFill>
              <a:latin typeface="Andalus" panose="02020603050405020304" pitchFamily="18" charset="-78"/>
              <a:cs typeface="Andalus" panose="02020603050405020304" pitchFamily="18" charset="-78"/>
            </a:endParaRPr>
          </a:p>
          <a:p>
            <a:pPr algn="ctr"/>
            <a:r>
              <a:rPr lang="en-US" sz="2000" dirty="0" smtClean="0">
                <a:solidFill>
                  <a:srgbClr val="002060"/>
                </a:solidFill>
                <a:latin typeface="Andalus" panose="02020603050405020304" pitchFamily="18" charset="-78"/>
                <a:cs typeface="Andalus" panose="02020603050405020304" pitchFamily="18" charset="-78"/>
              </a:rPr>
              <a:t>This is a typical little fountain in Rome. There are many in the city and near  to our school there are even three.</a:t>
            </a:r>
          </a:p>
          <a:p>
            <a:pPr algn="ctr"/>
            <a:endParaRPr lang="en-US" sz="2000" dirty="0">
              <a:solidFill>
                <a:srgbClr val="002060"/>
              </a:solidFill>
              <a:latin typeface="Andalus" panose="02020603050405020304" pitchFamily="18" charset="-78"/>
              <a:cs typeface="Andalus" panose="02020603050405020304" pitchFamily="18" charset="-78"/>
            </a:endParaRPr>
          </a:p>
          <a:p>
            <a:pPr algn="ctr"/>
            <a:endParaRPr lang="it-IT" sz="2000" dirty="0">
              <a:solidFill>
                <a:srgbClr val="002060"/>
              </a:solidFill>
              <a:latin typeface="Andalus" panose="02020603050405020304" pitchFamily="18" charset="-78"/>
              <a:cs typeface="Andalus" panose="02020603050405020304" pitchFamily="18" charset="-78"/>
            </a:endParaRPr>
          </a:p>
        </p:txBody>
      </p:sp>
      <p:sp>
        <p:nvSpPr>
          <p:cNvPr id="5" name="Titolo 4"/>
          <p:cNvSpPr>
            <a:spLocks noGrp="1"/>
          </p:cNvSpPr>
          <p:nvPr>
            <p:ph type="title"/>
          </p:nvPr>
        </p:nvSpPr>
        <p:spPr>
          <a:xfrm>
            <a:off x="395536" y="332656"/>
            <a:ext cx="2880320" cy="864096"/>
          </a:xfrm>
        </p:spPr>
        <p:txBody>
          <a:bodyPr>
            <a:noAutofit/>
          </a:bodyPr>
          <a:lstStyle/>
          <a:p>
            <a:pPr algn="ctr"/>
            <a:r>
              <a:rPr lang="it-IT" sz="2800" dirty="0" smtClean="0">
                <a:solidFill>
                  <a:srgbClr val="00B0F0"/>
                </a:solidFill>
                <a:latin typeface="Andalus" panose="02020603050405020304" pitchFamily="18" charset="-78"/>
                <a:cs typeface="Andalus" panose="02020603050405020304" pitchFamily="18" charset="-78"/>
              </a:rPr>
              <a:t>Il nasone</a:t>
            </a:r>
            <a:br>
              <a:rPr lang="it-IT" sz="2800" dirty="0" smtClean="0">
                <a:solidFill>
                  <a:srgbClr val="00B0F0"/>
                </a:solidFill>
                <a:latin typeface="Andalus" panose="02020603050405020304" pitchFamily="18" charset="-78"/>
                <a:cs typeface="Andalus" panose="02020603050405020304" pitchFamily="18" charset="-78"/>
              </a:rPr>
            </a:br>
            <a:r>
              <a:rPr lang="it-IT" sz="2800" dirty="0" smtClean="0">
                <a:solidFill>
                  <a:srgbClr val="00B0F0"/>
                </a:solidFill>
                <a:latin typeface="Andalus" panose="02020603050405020304" pitchFamily="18" charset="-78"/>
                <a:cs typeface="Andalus" panose="02020603050405020304" pitchFamily="18" charset="-78"/>
              </a:rPr>
              <a:t>The big </a:t>
            </a:r>
            <a:r>
              <a:rPr lang="it-IT" sz="2800" dirty="0" err="1" smtClean="0">
                <a:solidFill>
                  <a:srgbClr val="00B0F0"/>
                </a:solidFill>
                <a:latin typeface="Andalus" panose="02020603050405020304" pitchFamily="18" charset="-78"/>
                <a:cs typeface="Andalus" panose="02020603050405020304" pitchFamily="18" charset="-78"/>
              </a:rPr>
              <a:t>nose</a:t>
            </a:r>
            <a:endParaRPr lang="it-IT" sz="2800" dirty="0">
              <a:solidFill>
                <a:srgbClr val="00B0F0"/>
              </a:solidFill>
              <a:latin typeface="Andalus" panose="02020603050405020304" pitchFamily="18" charset="-78"/>
              <a:cs typeface="Andalus" panose="02020603050405020304" pitchFamily="18" charset="-78"/>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877272"/>
            <a:ext cx="2474913"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0403383"/>
      </p:ext>
    </p:extLst>
  </p:cSld>
  <p:clrMapOvr>
    <a:masterClrMapping/>
  </p:clrMapOvr>
  <p:transition spd="med" advClick="0" advTm="8000">
    <p:sndAc>
      <p:stSnd>
        <p:snd r:embed="rId2" name="drumroll.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randombar(horizont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Effect transition="in" filter="randombar(horizontal)">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Effect transition="in" filter="barn(inVertical)">
                                      <p:cBhvr>
                                        <p:cTn id="25" dur="500"/>
                                        <p:tgtEl>
                                          <p:spTgt spid="2050"/>
                                        </p:tgtEl>
                                      </p:cBhvr>
                                    </p:animEffect>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down)">
                                      <p:cBhvr>
                                        <p:cTn id="30" dur="580">
                                          <p:stCondLst>
                                            <p:cond delay="0"/>
                                          </p:stCondLst>
                                        </p:cTn>
                                        <p:tgtEl>
                                          <p:spTgt spid="6"/>
                                        </p:tgtEl>
                                      </p:cBhvr>
                                    </p:animEffect>
                                    <p:anim calcmode="lin" valueType="num">
                                      <p:cBhvr>
                                        <p:cTn id="3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36" dur="26">
                                          <p:stCondLst>
                                            <p:cond delay="650"/>
                                          </p:stCondLst>
                                        </p:cTn>
                                        <p:tgtEl>
                                          <p:spTgt spid="6"/>
                                        </p:tgtEl>
                                      </p:cBhvr>
                                      <p:to x="100000" y="60000"/>
                                    </p:animScale>
                                    <p:animScale>
                                      <p:cBhvr>
                                        <p:cTn id="37" dur="166" decel="50000">
                                          <p:stCondLst>
                                            <p:cond delay="676"/>
                                          </p:stCondLst>
                                        </p:cTn>
                                        <p:tgtEl>
                                          <p:spTgt spid="6"/>
                                        </p:tgtEl>
                                      </p:cBhvr>
                                      <p:to x="100000" y="100000"/>
                                    </p:animScale>
                                    <p:animScale>
                                      <p:cBhvr>
                                        <p:cTn id="38" dur="26">
                                          <p:stCondLst>
                                            <p:cond delay="1312"/>
                                          </p:stCondLst>
                                        </p:cTn>
                                        <p:tgtEl>
                                          <p:spTgt spid="6"/>
                                        </p:tgtEl>
                                      </p:cBhvr>
                                      <p:to x="100000" y="80000"/>
                                    </p:animScale>
                                    <p:animScale>
                                      <p:cBhvr>
                                        <p:cTn id="39" dur="166" decel="50000">
                                          <p:stCondLst>
                                            <p:cond delay="1338"/>
                                          </p:stCondLst>
                                        </p:cTn>
                                        <p:tgtEl>
                                          <p:spTgt spid="6"/>
                                        </p:tgtEl>
                                      </p:cBhvr>
                                      <p:to x="100000" y="100000"/>
                                    </p:animScale>
                                    <p:animScale>
                                      <p:cBhvr>
                                        <p:cTn id="40" dur="26">
                                          <p:stCondLst>
                                            <p:cond delay="1642"/>
                                          </p:stCondLst>
                                        </p:cTn>
                                        <p:tgtEl>
                                          <p:spTgt spid="6"/>
                                        </p:tgtEl>
                                      </p:cBhvr>
                                      <p:to x="100000" y="90000"/>
                                    </p:animScale>
                                    <p:animScale>
                                      <p:cBhvr>
                                        <p:cTn id="41" dur="166" decel="50000">
                                          <p:stCondLst>
                                            <p:cond delay="1668"/>
                                          </p:stCondLst>
                                        </p:cTn>
                                        <p:tgtEl>
                                          <p:spTgt spid="6"/>
                                        </p:tgtEl>
                                      </p:cBhvr>
                                      <p:to x="100000" y="100000"/>
                                    </p:animScale>
                                    <p:animScale>
                                      <p:cBhvr>
                                        <p:cTn id="42" dur="26">
                                          <p:stCondLst>
                                            <p:cond delay="1808"/>
                                          </p:stCondLst>
                                        </p:cTn>
                                        <p:tgtEl>
                                          <p:spTgt spid="6"/>
                                        </p:tgtEl>
                                      </p:cBhvr>
                                      <p:to x="100000" y="95000"/>
                                    </p:animScale>
                                    <p:animScale>
                                      <p:cBhvr>
                                        <p:cTn id="43"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178696" cy="1499766"/>
          </a:xfrm>
        </p:spPr>
        <p:txBody>
          <a:bodyPr>
            <a:normAutofit/>
          </a:bodyPr>
          <a:lstStyle/>
          <a:p>
            <a:pPr algn="ctr"/>
            <a:r>
              <a:rPr lang="it-IT" sz="2800" dirty="0" smtClean="0">
                <a:solidFill>
                  <a:srgbClr val="00B0F0"/>
                </a:solidFill>
                <a:latin typeface="Andalus" panose="02020603050405020304" pitchFamily="18" charset="-78"/>
                <a:cs typeface="Andalus" panose="02020603050405020304" pitchFamily="18" charset="-78"/>
              </a:rPr>
              <a:t>Il supermercato</a:t>
            </a:r>
            <a:br>
              <a:rPr lang="it-IT" sz="2800" dirty="0" smtClean="0">
                <a:solidFill>
                  <a:srgbClr val="00B0F0"/>
                </a:solidFill>
                <a:latin typeface="Andalus" panose="02020603050405020304" pitchFamily="18" charset="-78"/>
                <a:cs typeface="Andalus" panose="02020603050405020304" pitchFamily="18" charset="-78"/>
              </a:rPr>
            </a:br>
            <a:r>
              <a:rPr lang="it-IT" sz="2800" dirty="0" smtClean="0">
                <a:solidFill>
                  <a:srgbClr val="00B0F0"/>
                </a:solidFill>
                <a:latin typeface="Andalus" panose="02020603050405020304" pitchFamily="18" charset="-78"/>
                <a:cs typeface="Andalus" panose="02020603050405020304" pitchFamily="18" charset="-78"/>
              </a:rPr>
              <a:t>The supermarket</a:t>
            </a:r>
            <a:r>
              <a:rPr lang="it-IT" sz="2800" dirty="0" smtClean="0">
                <a:solidFill>
                  <a:srgbClr val="0070C0"/>
                </a:solidFill>
                <a:latin typeface="Andalus" panose="02020603050405020304" pitchFamily="18" charset="-78"/>
                <a:cs typeface="Andalus" panose="02020603050405020304" pitchFamily="18" charset="-78"/>
              </a:rPr>
              <a:t/>
            </a:r>
            <a:br>
              <a:rPr lang="it-IT" sz="2800" dirty="0" smtClean="0">
                <a:solidFill>
                  <a:srgbClr val="0070C0"/>
                </a:solidFill>
                <a:latin typeface="Andalus" panose="02020603050405020304" pitchFamily="18" charset="-78"/>
                <a:cs typeface="Andalus" panose="02020603050405020304" pitchFamily="18" charset="-78"/>
              </a:rPr>
            </a:br>
            <a:endParaRPr lang="it-IT" sz="2800" dirty="0">
              <a:solidFill>
                <a:srgbClr val="0070C0"/>
              </a:solidFill>
              <a:latin typeface="Andalus" panose="02020603050405020304" pitchFamily="18" charset="-78"/>
              <a:cs typeface="Andalus" panose="02020603050405020304" pitchFamily="18" charset="-78"/>
            </a:endParaRPr>
          </a:p>
        </p:txBody>
      </p:sp>
      <p:sp>
        <p:nvSpPr>
          <p:cNvPr id="4" name="Segnaposto testo 3"/>
          <p:cNvSpPr>
            <a:spLocks noGrp="1"/>
          </p:cNvSpPr>
          <p:nvPr>
            <p:ph type="body" sz="half" idx="2"/>
          </p:nvPr>
        </p:nvSpPr>
        <p:spPr>
          <a:xfrm>
            <a:off x="416867" y="1484784"/>
            <a:ext cx="3003005" cy="3633426"/>
          </a:xfrm>
        </p:spPr>
        <p:txBody>
          <a:bodyPr>
            <a:normAutofit fontScale="85000" lnSpcReduction="20000"/>
          </a:bodyPr>
          <a:lstStyle/>
          <a:p>
            <a:endParaRPr lang="it-IT" dirty="0">
              <a:solidFill>
                <a:srgbClr val="002060"/>
              </a:solidFill>
              <a:latin typeface="Andalus" panose="02020603050405020304" pitchFamily="18" charset="-78"/>
              <a:cs typeface="Andalus" panose="02020603050405020304" pitchFamily="18" charset="-78"/>
            </a:endParaRPr>
          </a:p>
          <a:p>
            <a:endParaRPr lang="it-IT" dirty="0" smtClean="0">
              <a:solidFill>
                <a:srgbClr val="002060"/>
              </a:solidFill>
              <a:latin typeface="Andalus" panose="02020603050405020304" pitchFamily="18" charset="-78"/>
              <a:cs typeface="Andalus" panose="02020603050405020304" pitchFamily="18" charset="-78"/>
            </a:endParaRPr>
          </a:p>
          <a:p>
            <a:pPr algn="ctr"/>
            <a:r>
              <a:rPr lang="it-IT" sz="1900" dirty="0" smtClean="0">
                <a:solidFill>
                  <a:srgbClr val="002060"/>
                </a:solidFill>
                <a:latin typeface="Andalus" panose="02020603050405020304" pitchFamily="18" charset="-78"/>
                <a:cs typeface="Andalus" panose="02020603050405020304" pitchFamily="18" charset="-78"/>
              </a:rPr>
              <a:t>Nel supermercato possiamo trovare articoli per la casa e generi alimentari. E’ molto carino e noi ci divertiamo qui a fare la spesa con i nostri genitori. Vicino la nostra scuola ci sono almeno due supermercati.</a:t>
            </a:r>
          </a:p>
          <a:p>
            <a:pPr algn="ctr"/>
            <a:endParaRPr lang="it-IT" sz="1900" dirty="0">
              <a:solidFill>
                <a:srgbClr val="002060"/>
              </a:solidFill>
              <a:latin typeface="Andalus" panose="02020603050405020304" pitchFamily="18" charset="-78"/>
              <a:cs typeface="Andalus" panose="02020603050405020304" pitchFamily="18" charset="-78"/>
            </a:endParaRPr>
          </a:p>
          <a:p>
            <a:pPr algn="ctr"/>
            <a:r>
              <a:rPr lang="en-US" sz="1900" dirty="0" smtClean="0">
                <a:solidFill>
                  <a:srgbClr val="002060"/>
                </a:solidFill>
                <a:latin typeface="Andalus" panose="02020603050405020304" pitchFamily="18" charset="-78"/>
                <a:cs typeface="Andalus" panose="02020603050405020304" pitchFamily="18" charset="-78"/>
              </a:rPr>
              <a:t>In the supermarket we can find household items and groceries. It 'very nice and we enjoy ourselves here to the grocery store with our parents. Near our school there are at least two supermarkets. </a:t>
            </a:r>
            <a:endParaRPr lang="it-IT" sz="1900" dirty="0">
              <a:solidFill>
                <a:srgbClr val="002060"/>
              </a:solidFill>
              <a:latin typeface="Andalus" panose="02020603050405020304" pitchFamily="18" charset="-78"/>
              <a:cs typeface="Andalus" panose="02020603050405020304" pitchFamily="18" charset="-78"/>
            </a:endParaRPr>
          </a:p>
        </p:txBody>
      </p:sp>
      <p:pic>
        <p:nvPicPr>
          <p:cNvPr id="307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5504425" y="221524"/>
            <a:ext cx="2520279" cy="3191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119570"/>
            <a:ext cx="2042865" cy="583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Immagin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0800000">
            <a:off x="4377778" y="3412957"/>
            <a:ext cx="4773574" cy="3410506"/>
          </a:xfrm>
          <a:prstGeom prst="rect">
            <a:avLst/>
          </a:prstGeom>
        </p:spPr>
      </p:pic>
    </p:spTree>
    <p:extLst>
      <p:ext uri="{BB962C8B-B14F-4D97-AF65-F5344CB8AC3E}">
        <p14:creationId xmlns:p14="http://schemas.microsoft.com/office/powerpoint/2010/main" val="1854932093"/>
      </p:ext>
    </p:extLst>
  </p:cSld>
  <p:clrMapOvr>
    <a:masterClrMapping/>
  </p:clrMapOvr>
  <p:transition spd="med" advClick="0" advTm="8000">
    <p:sndAc>
      <p:stSnd>
        <p:snd r:embed="rId2" name="breez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p:cTn id="13"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4"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 calcmode="lin" valueType="num">
                                      <p:cBhvr>
                                        <p:cTn id="20"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1"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barn(inVertical)">
                                      <p:cBhvr>
                                        <p:cTn id="27" dur="5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074"/>
                                        </p:tgtEl>
                                        <p:attrNameLst>
                                          <p:attrName>style.visibility</p:attrName>
                                        </p:attrNameLst>
                                      </p:cBhvr>
                                      <p:to>
                                        <p:strVal val="visible"/>
                                      </p:to>
                                    </p:set>
                                    <p:animEffect transition="in" filter="fade">
                                      <p:cBhvr>
                                        <p:cTn id="32" dur="1000"/>
                                        <p:tgtEl>
                                          <p:spTgt spid="3074"/>
                                        </p:tgtEl>
                                      </p:cBhvr>
                                    </p:animEffect>
                                    <p:anim calcmode="lin" valueType="num">
                                      <p:cBhvr>
                                        <p:cTn id="33" dur="1000" fill="hold"/>
                                        <p:tgtEl>
                                          <p:spTgt spid="3074"/>
                                        </p:tgtEl>
                                        <p:attrNameLst>
                                          <p:attrName>ppt_x</p:attrName>
                                        </p:attrNameLst>
                                      </p:cBhvr>
                                      <p:tavLst>
                                        <p:tav tm="0">
                                          <p:val>
                                            <p:strVal val="#ppt_x"/>
                                          </p:val>
                                        </p:tav>
                                        <p:tav tm="100000">
                                          <p:val>
                                            <p:strVal val="#ppt_x"/>
                                          </p:val>
                                        </p:tav>
                                      </p:tavLst>
                                    </p:anim>
                                    <p:anim calcmode="lin" valueType="num">
                                      <p:cBhvr>
                                        <p:cTn id="34"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34680" cy="1067718"/>
          </a:xfrm>
        </p:spPr>
        <p:txBody>
          <a:bodyPr>
            <a:normAutofit/>
          </a:bodyPr>
          <a:lstStyle/>
          <a:p>
            <a:pPr algn="ctr"/>
            <a:r>
              <a:rPr lang="it-IT" sz="2800" dirty="0" smtClean="0">
                <a:solidFill>
                  <a:srgbClr val="00B0F0"/>
                </a:solidFill>
                <a:latin typeface="Andalus" panose="02020603050405020304" pitchFamily="18" charset="-78"/>
                <a:cs typeface="Andalus" panose="02020603050405020304" pitchFamily="18" charset="-78"/>
              </a:rPr>
              <a:t>Il Fornaio</a:t>
            </a:r>
            <a:br>
              <a:rPr lang="it-IT" sz="2800" dirty="0" smtClean="0">
                <a:solidFill>
                  <a:srgbClr val="00B0F0"/>
                </a:solidFill>
                <a:latin typeface="Andalus" panose="02020603050405020304" pitchFamily="18" charset="-78"/>
                <a:cs typeface="Andalus" panose="02020603050405020304" pitchFamily="18" charset="-78"/>
              </a:rPr>
            </a:br>
            <a:r>
              <a:rPr lang="it-IT" sz="2800" dirty="0" smtClean="0">
                <a:solidFill>
                  <a:srgbClr val="00B0F0"/>
                </a:solidFill>
                <a:latin typeface="Andalus" panose="02020603050405020304" pitchFamily="18" charset="-78"/>
                <a:cs typeface="Andalus" panose="02020603050405020304" pitchFamily="18" charset="-78"/>
              </a:rPr>
              <a:t>The </a:t>
            </a:r>
            <a:r>
              <a:rPr lang="it-IT" sz="2800" dirty="0" err="1" smtClean="0">
                <a:solidFill>
                  <a:srgbClr val="00B0F0"/>
                </a:solidFill>
                <a:latin typeface="Andalus" panose="02020603050405020304" pitchFamily="18" charset="-78"/>
                <a:cs typeface="Andalus" panose="02020603050405020304" pitchFamily="18" charset="-78"/>
              </a:rPr>
              <a:t>bakery</a:t>
            </a:r>
            <a:endParaRPr lang="it-IT" sz="2800" dirty="0">
              <a:solidFill>
                <a:srgbClr val="00B0F0"/>
              </a:solidFill>
              <a:latin typeface="Andalus" panose="02020603050405020304" pitchFamily="18" charset="-78"/>
              <a:cs typeface="Andalus" panose="02020603050405020304" pitchFamily="18" charset="-78"/>
            </a:endParaRPr>
          </a:p>
        </p:txBody>
      </p:sp>
      <p:pic>
        <p:nvPicPr>
          <p:cNvPr id="6" name="Segnaposto contenuto 5"/>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4472338" y="908720"/>
            <a:ext cx="4138069" cy="5184576"/>
          </a:xfrm>
        </p:spPr>
      </p:pic>
      <p:sp>
        <p:nvSpPr>
          <p:cNvPr id="4" name="Segnaposto testo 3"/>
          <p:cNvSpPr>
            <a:spLocks noGrp="1"/>
          </p:cNvSpPr>
          <p:nvPr>
            <p:ph type="body" sz="half" idx="2"/>
          </p:nvPr>
        </p:nvSpPr>
        <p:spPr>
          <a:xfrm>
            <a:off x="467544" y="1484784"/>
            <a:ext cx="2962672" cy="3938116"/>
          </a:xfrm>
        </p:spPr>
        <p:txBody>
          <a:bodyPr>
            <a:normAutofit lnSpcReduction="10000"/>
          </a:bodyPr>
          <a:lstStyle/>
          <a:p>
            <a:pPr algn="ctr"/>
            <a:r>
              <a:rPr lang="it-IT" sz="1600" dirty="0" smtClean="0">
                <a:solidFill>
                  <a:srgbClr val="002060"/>
                </a:solidFill>
                <a:latin typeface="Andalus" panose="02020603050405020304" pitchFamily="18" charset="-78"/>
                <a:cs typeface="Andalus" panose="02020603050405020304" pitchFamily="18" charset="-78"/>
              </a:rPr>
              <a:t>Dal fornaio possiamo comprare il pane, la pizza e i dolci. Il venditore è un ragazzo molto simpatico e gentile, che ogni volta ci regala un dolcetto. E’ qui che molti di noi la mattina comprano la merenda da portare a scuola.</a:t>
            </a:r>
          </a:p>
          <a:p>
            <a:pPr algn="ctr"/>
            <a:endParaRPr lang="it-IT" sz="1600" dirty="0" smtClean="0">
              <a:solidFill>
                <a:srgbClr val="002060"/>
              </a:solidFill>
              <a:latin typeface="Andalus" panose="02020603050405020304" pitchFamily="18" charset="-78"/>
              <a:cs typeface="Andalus" panose="02020603050405020304" pitchFamily="18" charset="-78"/>
            </a:endParaRPr>
          </a:p>
          <a:p>
            <a:pPr algn="ctr"/>
            <a:r>
              <a:rPr lang="it-IT" sz="1600" dirty="0" err="1">
                <a:solidFill>
                  <a:srgbClr val="002060"/>
                </a:solidFill>
                <a:latin typeface="Andalus" panose="02020603050405020304" pitchFamily="18" charset="-78"/>
                <a:cs typeface="Andalus" panose="02020603050405020304" pitchFamily="18" charset="-78"/>
              </a:rPr>
              <a:t>W</a:t>
            </a:r>
            <a:r>
              <a:rPr lang="it-IT" sz="1600" dirty="0" err="1" smtClean="0">
                <a:solidFill>
                  <a:srgbClr val="002060"/>
                </a:solidFill>
                <a:latin typeface="Andalus" panose="02020603050405020304" pitchFamily="18" charset="-78"/>
                <a:cs typeface="Andalus" panose="02020603050405020304" pitchFamily="18" charset="-78"/>
              </a:rPr>
              <a:t>e</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buy</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bread</a:t>
            </a:r>
            <a:r>
              <a:rPr lang="it-IT" sz="1600" dirty="0" smtClean="0">
                <a:solidFill>
                  <a:srgbClr val="002060"/>
                </a:solidFill>
                <a:latin typeface="Andalus" panose="02020603050405020304" pitchFamily="18" charset="-78"/>
                <a:cs typeface="Andalus" panose="02020603050405020304" pitchFamily="18" charset="-78"/>
              </a:rPr>
              <a:t>, pizza and </a:t>
            </a:r>
            <a:r>
              <a:rPr lang="it-IT" sz="1600" dirty="0" err="1" smtClean="0">
                <a:solidFill>
                  <a:srgbClr val="002060"/>
                </a:solidFill>
                <a:latin typeface="Andalus" panose="02020603050405020304" pitchFamily="18" charset="-78"/>
                <a:cs typeface="Andalus" panose="02020603050405020304" pitchFamily="18" charset="-78"/>
              </a:rPr>
              <a:t>desserts</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at</a:t>
            </a:r>
            <a:r>
              <a:rPr lang="it-IT" sz="1600" dirty="0" smtClean="0">
                <a:solidFill>
                  <a:srgbClr val="002060"/>
                </a:solidFill>
                <a:latin typeface="Andalus" panose="02020603050405020304" pitchFamily="18" charset="-78"/>
                <a:cs typeface="Andalus" panose="02020603050405020304" pitchFamily="18" charset="-78"/>
              </a:rPr>
              <a:t> the </a:t>
            </a:r>
            <a:r>
              <a:rPr lang="it-IT" sz="1600" dirty="0" err="1" smtClean="0">
                <a:solidFill>
                  <a:srgbClr val="002060"/>
                </a:solidFill>
                <a:latin typeface="Andalus" panose="02020603050405020304" pitchFamily="18" charset="-78"/>
                <a:cs typeface="Andalus" panose="02020603050405020304" pitchFamily="18" charset="-78"/>
              </a:rPr>
              <a:t>bakery</a:t>
            </a:r>
            <a:r>
              <a:rPr lang="it-IT" sz="1600" dirty="0" smtClean="0">
                <a:solidFill>
                  <a:srgbClr val="002060"/>
                </a:solidFill>
                <a:latin typeface="Andalus" panose="02020603050405020304" pitchFamily="18" charset="-78"/>
                <a:cs typeface="Andalus" panose="02020603050405020304" pitchFamily="18" charset="-78"/>
              </a:rPr>
              <a:t>. The seller </a:t>
            </a:r>
            <a:r>
              <a:rPr lang="it-IT" sz="1600" dirty="0" err="1" smtClean="0">
                <a:solidFill>
                  <a:srgbClr val="002060"/>
                </a:solidFill>
                <a:latin typeface="Andalus" panose="02020603050405020304" pitchFamily="18" charset="-78"/>
                <a:cs typeface="Andalus" panose="02020603050405020304" pitchFamily="18" charset="-78"/>
              </a:rPr>
              <a:t>is</a:t>
            </a:r>
            <a:r>
              <a:rPr lang="it-IT" sz="1600" dirty="0" smtClean="0">
                <a:solidFill>
                  <a:srgbClr val="002060"/>
                </a:solidFill>
                <a:latin typeface="Andalus" panose="02020603050405020304" pitchFamily="18" charset="-78"/>
                <a:cs typeface="Andalus" panose="02020603050405020304" pitchFamily="18" charset="-78"/>
              </a:rPr>
              <a:t> a </a:t>
            </a:r>
            <a:r>
              <a:rPr lang="it-IT" sz="1600" dirty="0" err="1" smtClean="0">
                <a:solidFill>
                  <a:srgbClr val="002060"/>
                </a:solidFill>
                <a:latin typeface="Andalus" panose="02020603050405020304" pitchFamily="18" charset="-78"/>
                <a:cs typeface="Andalus" panose="02020603050405020304" pitchFamily="18" charset="-78"/>
              </a:rPr>
              <a:t>very</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nice</a:t>
            </a:r>
            <a:r>
              <a:rPr lang="it-IT" sz="1600" dirty="0" smtClean="0">
                <a:solidFill>
                  <a:srgbClr val="002060"/>
                </a:solidFill>
                <a:latin typeface="Andalus" panose="02020603050405020304" pitchFamily="18" charset="-78"/>
                <a:cs typeface="Andalus" panose="02020603050405020304" pitchFamily="18" charset="-78"/>
              </a:rPr>
              <a:t> and </a:t>
            </a:r>
            <a:r>
              <a:rPr lang="it-IT" sz="1600" dirty="0" err="1" smtClean="0">
                <a:solidFill>
                  <a:srgbClr val="002060"/>
                </a:solidFill>
                <a:latin typeface="Andalus" panose="02020603050405020304" pitchFamily="18" charset="-78"/>
                <a:cs typeface="Andalus" panose="02020603050405020304" pitchFamily="18" charset="-78"/>
              </a:rPr>
              <a:t>kind</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guy</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that</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every</a:t>
            </a:r>
            <a:r>
              <a:rPr lang="it-IT" sz="1600" dirty="0" smtClean="0">
                <a:solidFill>
                  <a:srgbClr val="002060"/>
                </a:solidFill>
                <a:latin typeface="Andalus" panose="02020603050405020304" pitchFamily="18" charset="-78"/>
                <a:cs typeface="Andalus" panose="02020603050405020304" pitchFamily="18" charset="-78"/>
              </a:rPr>
              <a:t> time </a:t>
            </a:r>
            <a:r>
              <a:rPr lang="it-IT" sz="1600" dirty="0" err="1" smtClean="0">
                <a:solidFill>
                  <a:srgbClr val="002060"/>
                </a:solidFill>
                <a:latin typeface="Andalus" panose="02020603050405020304" pitchFamily="18" charset="-78"/>
                <a:cs typeface="Andalus" panose="02020603050405020304" pitchFamily="18" charset="-78"/>
              </a:rPr>
              <a:t>gives</a:t>
            </a:r>
            <a:r>
              <a:rPr lang="it-IT" sz="1600" dirty="0" smtClean="0">
                <a:solidFill>
                  <a:srgbClr val="002060"/>
                </a:solidFill>
                <a:latin typeface="Andalus" panose="02020603050405020304" pitchFamily="18" charset="-78"/>
                <a:cs typeface="Andalus" panose="02020603050405020304" pitchFamily="18" charset="-78"/>
              </a:rPr>
              <a:t> up a </a:t>
            </a:r>
            <a:r>
              <a:rPr lang="it-IT" sz="1600" dirty="0" err="1" smtClean="0">
                <a:solidFill>
                  <a:srgbClr val="002060"/>
                </a:solidFill>
                <a:latin typeface="Andalus" panose="02020603050405020304" pitchFamily="18" charset="-78"/>
                <a:cs typeface="Andalus" panose="02020603050405020304" pitchFamily="18" charset="-78"/>
              </a:rPr>
              <a:t>treat</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It’s</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here</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where</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many</a:t>
            </a:r>
            <a:r>
              <a:rPr lang="it-IT" sz="1600" dirty="0" smtClean="0">
                <a:solidFill>
                  <a:srgbClr val="002060"/>
                </a:solidFill>
                <a:latin typeface="Andalus" panose="02020603050405020304" pitchFamily="18" charset="-78"/>
                <a:cs typeface="Andalus" panose="02020603050405020304" pitchFamily="18" charset="-78"/>
              </a:rPr>
              <a:t> of </a:t>
            </a:r>
            <a:r>
              <a:rPr lang="it-IT" sz="1600" dirty="0" err="1" smtClean="0">
                <a:solidFill>
                  <a:srgbClr val="002060"/>
                </a:solidFill>
                <a:latin typeface="Andalus" panose="02020603050405020304" pitchFamily="18" charset="-78"/>
                <a:cs typeface="Andalus" panose="02020603050405020304" pitchFamily="18" charset="-78"/>
              </a:rPr>
              <a:t>us</a:t>
            </a:r>
            <a:r>
              <a:rPr lang="it-IT" sz="1600" dirty="0" smtClean="0">
                <a:solidFill>
                  <a:srgbClr val="002060"/>
                </a:solidFill>
                <a:latin typeface="Andalus" panose="02020603050405020304" pitchFamily="18" charset="-78"/>
                <a:cs typeface="Andalus" panose="02020603050405020304" pitchFamily="18" charset="-78"/>
              </a:rPr>
              <a:t> in the </a:t>
            </a:r>
            <a:r>
              <a:rPr lang="it-IT" sz="1600" dirty="0" err="1" smtClean="0">
                <a:solidFill>
                  <a:srgbClr val="002060"/>
                </a:solidFill>
                <a:latin typeface="Andalus" panose="02020603050405020304" pitchFamily="18" charset="-78"/>
                <a:cs typeface="Andalus" panose="02020603050405020304" pitchFamily="18" charset="-78"/>
              </a:rPr>
              <a:t>morning</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buy</a:t>
            </a:r>
            <a:r>
              <a:rPr lang="it-IT" sz="1600" dirty="0" smtClean="0">
                <a:solidFill>
                  <a:srgbClr val="002060"/>
                </a:solidFill>
                <a:latin typeface="Andalus" panose="02020603050405020304" pitchFamily="18" charset="-78"/>
                <a:cs typeface="Andalus" panose="02020603050405020304" pitchFamily="18" charset="-78"/>
              </a:rPr>
              <a:t> </a:t>
            </a:r>
            <a:r>
              <a:rPr lang="it-IT" sz="1600" dirty="0" err="1" smtClean="0">
                <a:solidFill>
                  <a:srgbClr val="002060"/>
                </a:solidFill>
                <a:latin typeface="Andalus" panose="02020603050405020304" pitchFamily="18" charset="-78"/>
                <a:cs typeface="Andalus" panose="02020603050405020304" pitchFamily="18" charset="-78"/>
              </a:rPr>
              <a:t>snacks</a:t>
            </a:r>
            <a:r>
              <a:rPr lang="it-IT" sz="1600" dirty="0" smtClean="0">
                <a:solidFill>
                  <a:srgbClr val="002060"/>
                </a:solidFill>
                <a:latin typeface="Andalus" panose="02020603050405020304" pitchFamily="18" charset="-78"/>
                <a:cs typeface="Andalus" panose="02020603050405020304" pitchFamily="18" charset="-78"/>
              </a:rPr>
              <a:t> to take to </a:t>
            </a:r>
            <a:r>
              <a:rPr lang="it-IT" sz="1600" dirty="0" err="1" smtClean="0">
                <a:solidFill>
                  <a:srgbClr val="002060"/>
                </a:solidFill>
                <a:latin typeface="Andalus" panose="02020603050405020304" pitchFamily="18" charset="-78"/>
                <a:cs typeface="Andalus" panose="02020603050405020304" pitchFamily="18" charset="-78"/>
              </a:rPr>
              <a:t>school</a:t>
            </a:r>
            <a:r>
              <a:rPr lang="it-IT" sz="1600" dirty="0" smtClean="0">
                <a:solidFill>
                  <a:srgbClr val="002060"/>
                </a:solidFill>
                <a:latin typeface="Andalus" panose="02020603050405020304" pitchFamily="18" charset="-78"/>
                <a:cs typeface="Andalus" panose="02020603050405020304" pitchFamily="18" charset="-78"/>
              </a:rPr>
              <a:t>.</a:t>
            </a:r>
          </a:p>
          <a:p>
            <a:pPr algn="ctr"/>
            <a:endParaRPr lang="it-IT" sz="1600" dirty="0" smtClean="0">
              <a:solidFill>
                <a:srgbClr val="002060"/>
              </a:solidFill>
              <a:latin typeface="Andalus" panose="02020603050405020304" pitchFamily="18" charset="-78"/>
              <a:cs typeface="Andalus" panose="02020603050405020304" pitchFamily="18" charset="-78"/>
            </a:endParaRPr>
          </a:p>
          <a:p>
            <a:pPr algn="ctr"/>
            <a:endParaRPr lang="it-IT" sz="1600" dirty="0" smtClean="0">
              <a:solidFill>
                <a:srgbClr val="002060"/>
              </a:solidFill>
              <a:latin typeface="Andalus" panose="02020603050405020304" pitchFamily="18" charset="-78"/>
              <a:cs typeface="Andalus" panose="02020603050405020304" pitchFamily="18" charset="-78"/>
            </a:endParaRPr>
          </a:p>
          <a:p>
            <a:pPr algn="ctr"/>
            <a:endParaRPr lang="it-IT" sz="1600" dirty="0">
              <a:solidFill>
                <a:srgbClr val="002060"/>
              </a:solidFill>
              <a:latin typeface="Andalus" panose="02020603050405020304" pitchFamily="18" charset="-78"/>
              <a:cs typeface="Andalus" panose="02020603050405020304" pitchFamily="18" charset="-78"/>
            </a:endParaRPr>
          </a:p>
          <a:p>
            <a:pPr algn="ctr"/>
            <a:endParaRPr lang="it-IT" sz="1600" dirty="0" smtClean="0">
              <a:solidFill>
                <a:srgbClr val="002060"/>
              </a:solidFill>
              <a:latin typeface="Andalus" panose="02020603050405020304" pitchFamily="18" charset="-78"/>
              <a:cs typeface="Andalus" panose="02020603050405020304" pitchFamily="18" charset="-78"/>
            </a:endParaRPr>
          </a:p>
          <a:p>
            <a:pPr algn="ctr"/>
            <a:endParaRPr lang="it-IT" sz="1600" dirty="0">
              <a:solidFill>
                <a:srgbClr val="002060"/>
              </a:solidFill>
              <a:latin typeface="Andalus" panose="02020603050405020304" pitchFamily="18" charset="-78"/>
              <a:cs typeface="Andalus" panose="02020603050405020304" pitchFamily="18" charset="-78"/>
            </a:endParaRPr>
          </a:p>
          <a:p>
            <a:pPr algn="ctr"/>
            <a:endParaRPr lang="it-IT" sz="1600" dirty="0">
              <a:solidFill>
                <a:srgbClr val="002060"/>
              </a:solidFill>
              <a:latin typeface="Andalus" panose="02020603050405020304" pitchFamily="18" charset="-78"/>
              <a:cs typeface="Andalus" panose="02020603050405020304" pitchFamily="18" charset="-78"/>
            </a:endParaRPr>
          </a:p>
        </p:txBody>
      </p:sp>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805263"/>
            <a:ext cx="2736304" cy="782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0739854"/>
      </p:ext>
    </p:extLst>
  </p:cSld>
  <p:clrMapOvr>
    <a:masterClrMapping/>
  </p:clrMapOvr>
  <p:transition advClick="0" advTm="8000">
    <p:sndAc>
      <p:stSnd>
        <p:snd r:embed="rId2" name="wind.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80">
                                          <p:stCondLst>
                                            <p:cond delay="0"/>
                                          </p:stCondLst>
                                        </p:cTn>
                                        <p:tgtEl>
                                          <p:spTgt spid="4">
                                            <p:txEl>
                                              <p:pRg st="0" end="0"/>
                                            </p:txEl>
                                          </p:spTgt>
                                        </p:tgtEl>
                                      </p:cBhvr>
                                    </p:animEffect>
                                    <p:anim calcmode="lin" valueType="num">
                                      <p:cBhvr>
                                        <p:cTn id="15"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20" dur="26">
                                          <p:stCondLst>
                                            <p:cond delay="650"/>
                                          </p:stCondLst>
                                        </p:cTn>
                                        <p:tgtEl>
                                          <p:spTgt spid="4">
                                            <p:txEl>
                                              <p:pRg st="0" end="0"/>
                                            </p:txEl>
                                          </p:spTgt>
                                        </p:tgtEl>
                                      </p:cBhvr>
                                      <p:to x="100000" y="60000"/>
                                    </p:animScale>
                                    <p:animScale>
                                      <p:cBhvr>
                                        <p:cTn id="21" dur="166" decel="50000">
                                          <p:stCondLst>
                                            <p:cond delay="676"/>
                                          </p:stCondLst>
                                        </p:cTn>
                                        <p:tgtEl>
                                          <p:spTgt spid="4">
                                            <p:txEl>
                                              <p:pRg st="0" end="0"/>
                                            </p:txEl>
                                          </p:spTgt>
                                        </p:tgtEl>
                                      </p:cBhvr>
                                      <p:to x="100000" y="100000"/>
                                    </p:animScale>
                                    <p:animScale>
                                      <p:cBhvr>
                                        <p:cTn id="22" dur="26">
                                          <p:stCondLst>
                                            <p:cond delay="1312"/>
                                          </p:stCondLst>
                                        </p:cTn>
                                        <p:tgtEl>
                                          <p:spTgt spid="4">
                                            <p:txEl>
                                              <p:pRg st="0" end="0"/>
                                            </p:txEl>
                                          </p:spTgt>
                                        </p:tgtEl>
                                      </p:cBhvr>
                                      <p:to x="100000" y="80000"/>
                                    </p:animScale>
                                    <p:animScale>
                                      <p:cBhvr>
                                        <p:cTn id="23" dur="166" decel="50000">
                                          <p:stCondLst>
                                            <p:cond delay="1338"/>
                                          </p:stCondLst>
                                        </p:cTn>
                                        <p:tgtEl>
                                          <p:spTgt spid="4">
                                            <p:txEl>
                                              <p:pRg st="0" end="0"/>
                                            </p:txEl>
                                          </p:spTgt>
                                        </p:tgtEl>
                                      </p:cBhvr>
                                      <p:to x="100000" y="100000"/>
                                    </p:animScale>
                                    <p:animScale>
                                      <p:cBhvr>
                                        <p:cTn id="24" dur="26">
                                          <p:stCondLst>
                                            <p:cond delay="1642"/>
                                          </p:stCondLst>
                                        </p:cTn>
                                        <p:tgtEl>
                                          <p:spTgt spid="4">
                                            <p:txEl>
                                              <p:pRg st="0" end="0"/>
                                            </p:txEl>
                                          </p:spTgt>
                                        </p:tgtEl>
                                      </p:cBhvr>
                                      <p:to x="100000" y="90000"/>
                                    </p:animScale>
                                    <p:animScale>
                                      <p:cBhvr>
                                        <p:cTn id="25" dur="166" decel="50000">
                                          <p:stCondLst>
                                            <p:cond delay="1668"/>
                                          </p:stCondLst>
                                        </p:cTn>
                                        <p:tgtEl>
                                          <p:spTgt spid="4">
                                            <p:txEl>
                                              <p:pRg st="0" end="0"/>
                                            </p:txEl>
                                          </p:spTgt>
                                        </p:tgtEl>
                                      </p:cBhvr>
                                      <p:to x="100000" y="100000"/>
                                    </p:animScale>
                                    <p:animScale>
                                      <p:cBhvr>
                                        <p:cTn id="26" dur="26">
                                          <p:stCondLst>
                                            <p:cond delay="1808"/>
                                          </p:stCondLst>
                                        </p:cTn>
                                        <p:tgtEl>
                                          <p:spTgt spid="4">
                                            <p:txEl>
                                              <p:pRg st="0" end="0"/>
                                            </p:txEl>
                                          </p:spTgt>
                                        </p:tgtEl>
                                      </p:cBhvr>
                                      <p:to x="100000" y="95000"/>
                                    </p:animScale>
                                    <p:animScale>
                                      <p:cBhvr>
                                        <p:cTn id="27" dur="166" decel="50000">
                                          <p:stCondLst>
                                            <p:cond delay="1834"/>
                                          </p:stCondLst>
                                        </p:cTn>
                                        <p:tgtEl>
                                          <p:spTgt spid="4">
                                            <p:txEl>
                                              <p:pRg st="0" end="0"/>
                                            </p:txEl>
                                          </p:spTgt>
                                        </p:tgtEl>
                                      </p:cBhvr>
                                      <p:to x="100000" y="100000"/>
                                    </p:animScale>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grpId="0"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wipe(down)">
                                      <p:cBhvr>
                                        <p:cTn id="32" dur="580">
                                          <p:stCondLst>
                                            <p:cond delay="0"/>
                                          </p:stCondLst>
                                        </p:cTn>
                                        <p:tgtEl>
                                          <p:spTgt spid="4">
                                            <p:txEl>
                                              <p:pRg st="2" end="2"/>
                                            </p:txEl>
                                          </p:spTgt>
                                        </p:tgtEl>
                                      </p:cBhvr>
                                    </p:animEffect>
                                    <p:anim calcmode="lin" valueType="num">
                                      <p:cBhvr>
                                        <p:cTn id="33"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8" dur="26">
                                          <p:stCondLst>
                                            <p:cond delay="650"/>
                                          </p:stCondLst>
                                        </p:cTn>
                                        <p:tgtEl>
                                          <p:spTgt spid="4">
                                            <p:txEl>
                                              <p:pRg st="2" end="2"/>
                                            </p:txEl>
                                          </p:spTgt>
                                        </p:tgtEl>
                                      </p:cBhvr>
                                      <p:to x="100000" y="60000"/>
                                    </p:animScale>
                                    <p:animScale>
                                      <p:cBhvr>
                                        <p:cTn id="39" dur="166" decel="50000">
                                          <p:stCondLst>
                                            <p:cond delay="676"/>
                                          </p:stCondLst>
                                        </p:cTn>
                                        <p:tgtEl>
                                          <p:spTgt spid="4">
                                            <p:txEl>
                                              <p:pRg st="2" end="2"/>
                                            </p:txEl>
                                          </p:spTgt>
                                        </p:tgtEl>
                                      </p:cBhvr>
                                      <p:to x="100000" y="100000"/>
                                    </p:animScale>
                                    <p:animScale>
                                      <p:cBhvr>
                                        <p:cTn id="40" dur="26">
                                          <p:stCondLst>
                                            <p:cond delay="1312"/>
                                          </p:stCondLst>
                                        </p:cTn>
                                        <p:tgtEl>
                                          <p:spTgt spid="4">
                                            <p:txEl>
                                              <p:pRg st="2" end="2"/>
                                            </p:txEl>
                                          </p:spTgt>
                                        </p:tgtEl>
                                      </p:cBhvr>
                                      <p:to x="100000" y="80000"/>
                                    </p:animScale>
                                    <p:animScale>
                                      <p:cBhvr>
                                        <p:cTn id="41" dur="166" decel="50000">
                                          <p:stCondLst>
                                            <p:cond delay="1338"/>
                                          </p:stCondLst>
                                        </p:cTn>
                                        <p:tgtEl>
                                          <p:spTgt spid="4">
                                            <p:txEl>
                                              <p:pRg st="2" end="2"/>
                                            </p:txEl>
                                          </p:spTgt>
                                        </p:tgtEl>
                                      </p:cBhvr>
                                      <p:to x="100000" y="100000"/>
                                    </p:animScale>
                                    <p:animScale>
                                      <p:cBhvr>
                                        <p:cTn id="42" dur="26">
                                          <p:stCondLst>
                                            <p:cond delay="1642"/>
                                          </p:stCondLst>
                                        </p:cTn>
                                        <p:tgtEl>
                                          <p:spTgt spid="4">
                                            <p:txEl>
                                              <p:pRg st="2" end="2"/>
                                            </p:txEl>
                                          </p:spTgt>
                                        </p:tgtEl>
                                      </p:cBhvr>
                                      <p:to x="100000" y="90000"/>
                                    </p:animScale>
                                    <p:animScale>
                                      <p:cBhvr>
                                        <p:cTn id="43" dur="166" decel="50000">
                                          <p:stCondLst>
                                            <p:cond delay="1668"/>
                                          </p:stCondLst>
                                        </p:cTn>
                                        <p:tgtEl>
                                          <p:spTgt spid="4">
                                            <p:txEl>
                                              <p:pRg st="2" end="2"/>
                                            </p:txEl>
                                          </p:spTgt>
                                        </p:tgtEl>
                                      </p:cBhvr>
                                      <p:to x="100000" y="100000"/>
                                    </p:animScale>
                                    <p:animScale>
                                      <p:cBhvr>
                                        <p:cTn id="44" dur="26">
                                          <p:stCondLst>
                                            <p:cond delay="1808"/>
                                          </p:stCondLst>
                                        </p:cTn>
                                        <p:tgtEl>
                                          <p:spTgt spid="4">
                                            <p:txEl>
                                              <p:pRg st="2" end="2"/>
                                            </p:txEl>
                                          </p:spTgt>
                                        </p:tgtEl>
                                      </p:cBhvr>
                                      <p:to x="100000" y="95000"/>
                                    </p:animScale>
                                    <p:animScale>
                                      <p:cBhvr>
                                        <p:cTn id="45" dur="166" decel="50000">
                                          <p:stCondLst>
                                            <p:cond delay="1834"/>
                                          </p:stCondLst>
                                        </p:cTn>
                                        <p:tgtEl>
                                          <p:spTgt spid="4">
                                            <p:txEl>
                                              <p:pRg st="2" end="2"/>
                                            </p:txEl>
                                          </p:spTgt>
                                        </p:tgtEl>
                                      </p:cBhvr>
                                      <p:to x="100000" y="100000"/>
                                    </p:animScale>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4100"/>
                                        </p:tgtEl>
                                        <p:attrNameLst>
                                          <p:attrName>style.visibility</p:attrName>
                                        </p:attrNameLst>
                                      </p:cBhvr>
                                      <p:to>
                                        <p:strVal val="visible"/>
                                      </p:to>
                                    </p:set>
                                    <p:animEffect transition="in" filter="barn(inVertical)">
                                      <p:cBhvr>
                                        <p:cTn id="50" dur="500"/>
                                        <p:tgtEl>
                                          <p:spTgt spid="4100"/>
                                        </p:tgtEl>
                                      </p:cBhvr>
                                    </p:animEffect>
                                  </p:childTnLst>
                                </p:cTn>
                              </p:par>
                            </p:childTnLst>
                          </p:cTn>
                        </p:par>
                      </p:childTnLst>
                    </p:cTn>
                  </p:par>
                  <p:par>
                    <p:cTn id="51" fill="hold">
                      <p:stCondLst>
                        <p:cond delay="indefinite"/>
                      </p:stCondLst>
                      <p:childTnLst>
                        <p:par>
                          <p:cTn id="52" fill="hold">
                            <p:stCondLst>
                              <p:cond delay="0"/>
                            </p:stCondLst>
                            <p:childTnLst>
                              <p:par>
                                <p:cTn id="53" presetID="21" presetClass="entr" presetSubtype="1" fill="hold" nodeType="click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wheel(1)">
                                      <p:cBhvr>
                                        <p:cTn id="5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pPr algn="ctr"/>
            <a:r>
              <a:rPr lang="it-IT" sz="2800" dirty="0" smtClean="0">
                <a:solidFill>
                  <a:srgbClr val="00B0F0"/>
                </a:solidFill>
                <a:latin typeface="Andalus" panose="02020603050405020304" pitchFamily="18" charset="-78"/>
                <a:cs typeface="Andalus" panose="02020603050405020304" pitchFamily="18" charset="-78"/>
              </a:rPr>
              <a:t>Pasticceria</a:t>
            </a:r>
            <a:br>
              <a:rPr lang="it-IT" sz="2800" dirty="0" smtClean="0">
                <a:solidFill>
                  <a:srgbClr val="00B0F0"/>
                </a:solidFill>
                <a:latin typeface="Andalus" panose="02020603050405020304" pitchFamily="18" charset="-78"/>
                <a:cs typeface="Andalus" panose="02020603050405020304" pitchFamily="18" charset="-78"/>
              </a:rPr>
            </a:br>
            <a:r>
              <a:rPr lang="it-IT" sz="2800" dirty="0" err="1">
                <a:solidFill>
                  <a:srgbClr val="00B0F0"/>
                </a:solidFill>
                <a:latin typeface="Andalus" panose="02020603050405020304" pitchFamily="18" charset="-78"/>
                <a:cs typeface="Andalus" panose="02020603050405020304" pitchFamily="18" charset="-78"/>
              </a:rPr>
              <a:t>C</a:t>
            </a:r>
            <a:r>
              <a:rPr lang="it-IT" sz="2800" dirty="0" err="1" smtClean="0">
                <a:solidFill>
                  <a:srgbClr val="00B0F0"/>
                </a:solidFill>
                <a:latin typeface="Andalus" panose="02020603050405020304" pitchFamily="18" charset="-78"/>
                <a:cs typeface="Andalus" panose="02020603050405020304" pitchFamily="18" charset="-78"/>
              </a:rPr>
              <a:t>onfectionery</a:t>
            </a:r>
            <a:endParaRPr lang="it-IT" sz="2800" dirty="0">
              <a:solidFill>
                <a:srgbClr val="00B0F0"/>
              </a:solidFill>
              <a:latin typeface="Andalus" panose="02020603050405020304" pitchFamily="18" charset="-78"/>
              <a:cs typeface="Andalus" panose="02020603050405020304" pitchFamily="18" charset="-78"/>
            </a:endParaRP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3575049" y="1313676"/>
            <a:ext cx="5501625" cy="4059539"/>
          </a:xfrm>
        </p:spPr>
      </p:pic>
      <p:sp>
        <p:nvSpPr>
          <p:cNvPr id="4" name="Segnaposto testo 3"/>
          <p:cNvSpPr>
            <a:spLocks noGrp="1"/>
          </p:cNvSpPr>
          <p:nvPr>
            <p:ph type="body" sz="half" idx="2"/>
          </p:nvPr>
        </p:nvSpPr>
        <p:spPr/>
        <p:txBody>
          <a:bodyPr/>
          <a:lstStyle/>
          <a:p>
            <a:pPr algn="ctr"/>
            <a:r>
              <a:rPr lang="it-IT" sz="1600" dirty="0" smtClean="0">
                <a:solidFill>
                  <a:srgbClr val="002060"/>
                </a:solidFill>
                <a:latin typeface="Andalus" panose="02020603050405020304" pitchFamily="18" charset="-78"/>
                <a:cs typeface="Andalus" panose="02020603050405020304" pitchFamily="18" charset="-78"/>
              </a:rPr>
              <a:t>Qui si vendono i dolci e i gelati. La mattina molti di noi fanno colazione con i propri genitori in questo negozio, prima di entrare a scuola, gustando un buon cappuccino e  un delizioso cornetto.</a:t>
            </a:r>
          </a:p>
          <a:p>
            <a:pPr algn="ctr"/>
            <a:endParaRPr lang="it-IT" sz="1600" dirty="0">
              <a:solidFill>
                <a:srgbClr val="002060"/>
              </a:solidFill>
              <a:latin typeface="Andalus" panose="02020603050405020304" pitchFamily="18" charset="-78"/>
              <a:cs typeface="Andalus" panose="02020603050405020304" pitchFamily="18" charset="-78"/>
            </a:endParaRPr>
          </a:p>
          <a:p>
            <a:pPr algn="ctr"/>
            <a:r>
              <a:rPr lang="en-US" sz="1600" dirty="0" smtClean="0">
                <a:solidFill>
                  <a:srgbClr val="002060"/>
                </a:solidFill>
                <a:latin typeface="Andalus" panose="02020603050405020304" pitchFamily="18" charset="-78"/>
                <a:cs typeface="Andalus" panose="02020603050405020304" pitchFamily="18" charset="-78"/>
              </a:rPr>
              <a:t>Here they sell sweets and ice cream. In the morning many of us eat breakfast with their parents in this shop, before going to school, sipping a cappuccino and a delicious croissant</a:t>
            </a:r>
            <a:r>
              <a:rPr lang="en-US" dirty="0" smtClean="0"/>
              <a:t>.</a:t>
            </a:r>
            <a:endParaRPr lang="it-IT"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661248"/>
            <a:ext cx="3168352" cy="906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09297"/>
      </p:ext>
    </p:extLst>
  </p:cSld>
  <p:clrMapOvr>
    <a:masterClrMapping/>
  </p:clrMapOvr>
  <p:transition spd="med" advClick="0" advTm="8000">
    <p:sndAc>
      <p:stSnd>
        <p:snd r:embed="rId2" name="chimes.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6" presetClass="entr" presetSubtype="0" fill="hold" grpId="0"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wipe(down)">
                                      <p:cBhvr>
                                        <p:cTn id="13" dur="580">
                                          <p:stCondLst>
                                            <p:cond delay="0"/>
                                          </p:stCondLst>
                                        </p:cTn>
                                        <p:tgtEl>
                                          <p:spTgt spid="4">
                                            <p:txEl>
                                              <p:pRg st="0" end="0"/>
                                            </p:txEl>
                                          </p:spTgt>
                                        </p:tgtEl>
                                      </p:cBhvr>
                                    </p:animEffect>
                                    <p:anim calcmode="lin" valueType="num">
                                      <p:cBhvr>
                                        <p:cTn id="14" dur="1822" tmFilter="0,0; 0.14,0.36; 0.43,0.73; 0.71,0.91; 1.0,1.0">
                                          <p:stCondLst>
                                            <p:cond delay="0"/>
                                          </p:stCondLst>
                                        </p:cTn>
                                        <p:tgtEl>
                                          <p:spTgt spid="4">
                                            <p:txEl>
                                              <p:pRg st="0" end="0"/>
                                            </p:txEl>
                                          </p:spTgt>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4">
                                            <p:txEl>
                                              <p:pRg st="0" end="0"/>
                                            </p:txEl>
                                          </p:spTgt>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4">
                                            <p:txEl>
                                              <p:pRg st="0" end="0"/>
                                            </p:txEl>
                                          </p:spTgt>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4">
                                            <p:txEl>
                                              <p:pRg st="0" end="0"/>
                                            </p:txEl>
                                          </p:spTgt>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4">
                                            <p:txEl>
                                              <p:pRg st="0" end="0"/>
                                            </p:txEl>
                                          </p:spTgt>
                                        </p:tgtEl>
                                        <p:attrNameLst>
                                          <p:attrName>ppt_y</p:attrName>
                                        </p:attrNameLst>
                                      </p:cBhvr>
                                      <p:tavLst>
                                        <p:tav tm="0" fmla="#ppt_y-sin(pi*$)/81">
                                          <p:val>
                                            <p:fltVal val="0"/>
                                          </p:val>
                                        </p:tav>
                                        <p:tav tm="100000">
                                          <p:val>
                                            <p:fltVal val="1"/>
                                          </p:val>
                                        </p:tav>
                                      </p:tavLst>
                                    </p:anim>
                                    <p:animScale>
                                      <p:cBhvr>
                                        <p:cTn id="19" dur="26">
                                          <p:stCondLst>
                                            <p:cond delay="650"/>
                                          </p:stCondLst>
                                        </p:cTn>
                                        <p:tgtEl>
                                          <p:spTgt spid="4">
                                            <p:txEl>
                                              <p:pRg st="0" end="0"/>
                                            </p:txEl>
                                          </p:spTgt>
                                        </p:tgtEl>
                                      </p:cBhvr>
                                      <p:to x="100000" y="60000"/>
                                    </p:animScale>
                                    <p:animScale>
                                      <p:cBhvr>
                                        <p:cTn id="20" dur="166" decel="50000">
                                          <p:stCondLst>
                                            <p:cond delay="676"/>
                                          </p:stCondLst>
                                        </p:cTn>
                                        <p:tgtEl>
                                          <p:spTgt spid="4">
                                            <p:txEl>
                                              <p:pRg st="0" end="0"/>
                                            </p:txEl>
                                          </p:spTgt>
                                        </p:tgtEl>
                                      </p:cBhvr>
                                      <p:to x="100000" y="100000"/>
                                    </p:animScale>
                                    <p:animScale>
                                      <p:cBhvr>
                                        <p:cTn id="21" dur="26">
                                          <p:stCondLst>
                                            <p:cond delay="1312"/>
                                          </p:stCondLst>
                                        </p:cTn>
                                        <p:tgtEl>
                                          <p:spTgt spid="4">
                                            <p:txEl>
                                              <p:pRg st="0" end="0"/>
                                            </p:txEl>
                                          </p:spTgt>
                                        </p:tgtEl>
                                      </p:cBhvr>
                                      <p:to x="100000" y="80000"/>
                                    </p:animScale>
                                    <p:animScale>
                                      <p:cBhvr>
                                        <p:cTn id="22" dur="166" decel="50000">
                                          <p:stCondLst>
                                            <p:cond delay="1338"/>
                                          </p:stCondLst>
                                        </p:cTn>
                                        <p:tgtEl>
                                          <p:spTgt spid="4">
                                            <p:txEl>
                                              <p:pRg st="0" end="0"/>
                                            </p:txEl>
                                          </p:spTgt>
                                        </p:tgtEl>
                                      </p:cBhvr>
                                      <p:to x="100000" y="100000"/>
                                    </p:animScale>
                                    <p:animScale>
                                      <p:cBhvr>
                                        <p:cTn id="23" dur="26">
                                          <p:stCondLst>
                                            <p:cond delay="1642"/>
                                          </p:stCondLst>
                                        </p:cTn>
                                        <p:tgtEl>
                                          <p:spTgt spid="4">
                                            <p:txEl>
                                              <p:pRg st="0" end="0"/>
                                            </p:txEl>
                                          </p:spTgt>
                                        </p:tgtEl>
                                      </p:cBhvr>
                                      <p:to x="100000" y="90000"/>
                                    </p:animScale>
                                    <p:animScale>
                                      <p:cBhvr>
                                        <p:cTn id="24" dur="166" decel="50000">
                                          <p:stCondLst>
                                            <p:cond delay="1668"/>
                                          </p:stCondLst>
                                        </p:cTn>
                                        <p:tgtEl>
                                          <p:spTgt spid="4">
                                            <p:txEl>
                                              <p:pRg st="0" end="0"/>
                                            </p:txEl>
                                          </p:spTgt>
                                        </p:tgtEl>
                                      </p:cBhvr>
                                      <p:to x="100000" y="100000"/>
                                    </p:animScale>
                                    <p:animScale>
                                      <p:cBhvr>
                                        <p:cTn id="25" dur="26">
                                          <p:stCondLst>
                                            <p:cond delay="1808"/>
                                          </p:stCondLst>
                                        </p:cTn>
                                        <p:tgtEl>
                                          <p:spTgt spid="4">
                                            <p:txEl>
                                              <p:pRg st="0" end="0"/>
                                            </p:txEl>
                                          </p:spTgt>
                                        </p:tgtEl>
                                      </p:cBhvr>
                                      <p:to x="100000" y="95000"/>
                                    </p:animScale>
                                    <p:animScale>
                                      <p:cBhvr>
                                        <p:cTn id="26" dur="166" decel="50000">
                                          <p:stCondLst>
                                            <p:cond delay="1834"/>
                                          </p:stCondLst>
                                        </p:cTn>
                                        <p:tgtEl>
                                          <p:spTgt spid="4">
                                            <p:txEl>
                                              <p:pRg st="0" end="0"/>
                                            </p:txEl>
                                          </p:spTgt>
                                        </p:tgtEl>
                                      </p:cBhvr>
                                      <p:to x="100000" y="100000"/>
                                    </p:animScale>
                                  </p:childTnLst>
                                </p:cTn>
                              </p:par>
                            </p:childTnLst>
                          </p:cTn>
                        </p:par>
                      </p:childTnLst>
                    </p:cTn>
                  </p:par>
                  <p:par>
                    <p:cTn id="27" fill="hold">
                      <p:stCondLst>
                        <p:cond delay="indefinite"/>
                      </p:stCondLst>
                      <p:childTnLst>
                        <p:par>
                          <p:cTn id="28" fill="hold">
                            <p:stCondLst>
                              <p:cond delay="0"/>
                            </p:stCondLst>
                            <p:childTnLst>
                              <p:par>
                                <p:cTn id="29" presetID="26" presetClass="entr" presetSubtype="0"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Effect transition="in" filter="wipe(down)">
                                      <p:cBhvr>
                                        <p:cTn id="31" dur="580">
                                          <p:stCondLst>
                                            <p:cond delay="0"/>
                                          </p:stCondLst>
                                        </p:cTn>
                                        <p:tgtEl>
                                          <p:spTgt spid="4">
                                            <p:txEl>
                                              <p:pRg st="2" end="2"/>
                                            </p:txEl>
                                          </p:spTgt>
                                        </p:tgtEl>
                                      </p:cBhvr>
                                    </p:animEffect>
                                    <p:anim calcmode="lin" valueType="num">
                                      <p:cBhvr>
                                        <p:cTn id="32" dur="1822" tmFilter="0,0; 0.14,0.36; 0.43,0.73; 0.71,0.91; 1.0,1.0">
                                          <p:stCondLst>
                                            <p:cond delay="0"/>
                                          </p:stCondLst>
                                        </p:cTn>
                                        <p:tgtEl>
                                          <p:spTgt spid="4">
                                            <p:txEl>
                                              <p:pRg st="2" end="2"/>
                                            </p:txEl>
                                          </p:spTgt>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4">
                                            <p:txEl>
                                              <p:pRg st="2" end="2"/>
                                            </p:txEl>
                                          </p:spTgt>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4">
                                            <p:txEl>
                                              <p:pRg st="2" end="2"/>
                                            </p:txEl>
                                          </p:spTgt>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4">
                                            <p:txEl>
                                              <p:pRg st="2" end="2"/>
                                            </p:txEl>
                                          </p:spTgt>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4">
                                            <p:txEl>
                                              <p:pRg st="2" end="2"/>
                                            </p:txEl>
                                          </p:spTgt>
                                        </p:tgtEl>
                                        <p:attrNameLst>
                                          <p:attrName>ppt_y</p:attrName>
                                        </p:attrNameLst>
                                      </p:cBhvr>
                                      <p:tavLst>
                                        <p:tav tm="0" fmla="#ppt_y-sin(pi*$)/81">
                                          <p:val>
                                            <p:fltVal val="0"/>
                                          </p:val>
                                        </p:tav>
                                        <p:tav tm="100000">
                                          <p:val>
                                            <p:fltVal val="1"/>
                                          </p:val>
                                        </p:tav>
                                      </p:tavLst>
                                    </p:anim>
                                    <p:animScale>
                                      <p:cBhvr>
                                        <p:cTn id="37" dur="26">
                                          <p:stCondLst>
                                            <p:cond delay="650"/>
                                          </p:stCondLst>
                                        </p:cTn>
                                        <p:tgtEl>
                                          <p:spTgt spid="4">
                                            <p:txEl>
                                              <p:pRg st="2" end="2"/>
                                            </p:txEl>
                                          </p:spTgt>
                                        </p:tgtEl>
                                      </p:cBhvr>
                                      <p:to x="100000" y="60000"/>
                                    </p:animScale>
                                    <p:animScale>
                                      <p:cBhvr>
                                        <p:cTn id="38" dur="166" decel="50000">
                                          <p:stCondLst>
                                            <p:cond delay="676"/>
                                          </p:stCondLst>
                                        </p:cTn>
                                        <p:tgtEl>
                                          <p:spTgt spid="4">
                                            <p:txEl>
                                              <p:pRg st="2" end="2"/>
                                            </p:txEl>
                                          </p:spTgt>
                                        </p:tgtEl>
                                      </p:cBhvr>
                                      <p:to x="100000" y="100000"/>
                                    </p:animScale>
                                    <p:animScale>
                                      <p:cBhvr>
                                        <p:cTn id="39" dur="26">
                                          <p:stCondLst>
                                            <p:cond delay="1312"/>
                                          </p:stCondLst>
                                        </p:cTn>
                                        <p:tgtEl>
                                          <p:spTgt spid="4">
                                            <p:txEl>
                                              <p:pRg st="2" end="2"/>
                                            </p:txEl>
                                          </p:spTgt>
                                        </p:tgtEl>
                                      </p:cBhvr>
                                      <p:to x="100000" y="80000"/>
                                    </p:animScale>
                                    <p:animScale>
                                      <p:cBhvr>
                                        <p:cTn id="40" dur="166" decel="50000">
                                          <p:stCondLst>
                                            <p:cond delay="1338"/>
                                          </p:stCondLst>
                                        </p:cTn>
                                        <p:tgtEl>
                                          <p:spTgt spid="4">
                                            <p:txEl>
                                              <p:pRg st="2" end="2"/>
                                            </p:txEl>
                                          </p:spTgt>
                                        </p:tgtEl>
                                      </p:cBhvr>
                                      <p:to x="100000" y="100000"/>
                                    </p:animScale>
                                    <p:animScale>
                                      <p:cBhvr>
                                        <p:cTn id="41" dur="26">
                                          <p:stCondLst>
                                            <p:cond delay="1642"/>
                                          </p:stCondLst>
                                        </p:cTn>
                                        <p:tgtEl>
                                          <p:spTgt spid="4">
                                            <p:txEl>
                                              <p:pRg st="2" end="2"/>
                                            </p:txEl>
                                          </p:spTgt>
                                        </p:tgtEl>
                                      </p:cBhvr>
                                      <p:to x="100000" y="90000"/>
                                    </p:animScale>
                                    <p:animScale>
                                      <p:cBhvr>
                                        <p:cTn id="42" dur="166" decel="50000">
                                          <p:stCondLst>
                                            <p:cond delay="1668"/>
                                          </p:stCondLst>
                                        </p:cTn>
                                        <p:tgtEl>
                                          <p:spTgt spid="4">
                                            <p:txEl>
                                              <p:pRg st="2" end="2"/>
                                            </p:txEl>
                                          </p:spTgt>
                                        </p:tgtEl>
                                      </p:cBhvr>
                                      <p:to x="100000" y="100000"/>
                                    </p:animScale>
                                    <p:animScale>
                                      <p:cBhvr>
                                        <p:cTn id="43" dur="26">
                                          <p:stCondLst>
                                            <p:cond delay="1808"/>
                                          </p:stCondLst>
                                        </p:cTn>
                                        <p:tgtEl>
                                          <p:spTgt spid="4">
                                            <p:txEl>
                                              <p:pRg st="2" end="2"/>
                                            </p:txEl>
                                          </p:spTgt>
                                        </p:tgtEl>
                                      </p:cBhvr>
                                      <p:to x="100000" y="95000"/>
                                    </p:animScale>
                                    <p:animScale>
                                      <p:cBhvr>
                                        <p:cTn id="44" dur="166" decel="50000">
                                          <p:stCondLst>
                                            <p:cond delay="1834"/>
                                          </p:stCondLst>
                                        </p:cTn>
                                        <p:tgtEl>
                                          <p:spTgt spid="4">
                                            <p:txEl>
                                              <p:pRg st="2" end="2"/>
                                            </p:txEl>
                                          </p:spTgt>
                                        </p:tgtEl>
                                      </p:cBhvr>
                                      <p:to x="100000" y="100000"/>
                                    </p:animScale>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barn(inVertical)">
                                      <p:cBhvr>
                                        <p:cTn id="49" dur="500"/>
                                        <p:tgtEl>
                                          <p:spTgt spid="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5122"/>
                                        </p:tgtEl>
                                        <p:attrNameLst>
                                          <p:attrName>style.visibility</p:attrName>
                                        </p:attrNameLst>
                                      </p:cBhvr>
                                      <p:to>
                                        <p:strVal val="visible"/>
                                      </p:to>
                                    </p:set>
                                    <p:animEffect transition="in" filter="barn(inVertical)">
                                      <p:cBhvr>
                                        <p:cTn id="54"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3528" y="260648"/>
            <a:ext cx="3069977" cy="886420"/>
          </a:xfrm>
        </p:spPr>
        <p:txBody>
          <a:bodyPr>
            <a:noAutofit/>
          </a:bodyPr>
          <a:lstStyle/>
          <a:p>
            <a:pPr algn="ctr"/>
            <a:r>
              <a:rPr lang="it-IT" sz="2800" dirty="0" smtClean="0">
                <a:solidFill>
                  <a:srgbClr val="00B0F0"/>
                </a:solidFill>
                <a:latin typeface="Andalus" panose="02020603050405020304" pitchFamily="18" charset="-78"/>
                <a:cs typeface="Andalus" panose="02020603050405020304" pitchFamily="18" charset="-78"/>
              </a:rPr>
              <a:t>L’edicola</a:t>
            </a:r>
            <a:br>
              <a:rPr lang="it-IT" sz="2800" dirty="0" smtClean="0">
                <a:solidFill>
                  <a:srgbClr val="00B0F0"/>
                </a:solidFill>
                <a:latin typeface="Andalus" panose="02020603050405020304" pitchFamily="18" charset="-78"/>
                <a:cs typeface="Andalus" panose="02020603050405020304" pitchFamily="18" charset="-78"/>
              </a:rPr>
            </a:br>
            <a:r>
              <a:rPr lang="it-IT" sz="2800" dirty="0" smtClean="0">
                <a:solidFill>
                  <a:srgbClr val="00B0F0"/>
                </a:solidFill>
                <a:latin typeface="Andalus" panose="02020603050405020304" pitchFamily="18" charset="-78"/>
                <a:cs typeface="Andalus" panose="02020603050405020304" pitchFamily="18" charset="-78"/>
              </a:rPr>
              <a:t>The </a:t>
            </a:r>
            <a:r>
              <a:rPr lang="it-IT" sz="2800" dirty="0" err="1" smtClean="0">
                <a:solidFill>
                  <a:srgbClr val="00B0F0"/>
                </a:solidFill>
                <a:latin typeface="Andalus" panose="02020603050405020304" pitchFamily="18" charset="-78"/>
                <a:cs typeface="Andalus" panose="02020603050405020304" pitchFamily="18" charset="-78"/>
              </a:rPr>
              <a:t>newsstand</a:t>
            </a:r>
            <a:endParaRPr lang="it-IT" sz="2800" dirty="0">
              <a:solidFill>
                <a:srgbClr val="00B0F0"/>
              </a:solidFill>
              <a:latin typeface="Andalus" panose="02020603050405020304" pitchFamily="18" charset="-78"/>
              <a:cs typeface="Andalus" panose="02020603050405020304" pitchFamily="18" charset="-78"/>
            </a:endParaRP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3575049" y="1566492"/>
            <a:ext cx="5619559" cy="3590699"/>
          </a:xfrm>
        </p:spPr>
      </p:pic>
      <p:sp>
        <p:nvSpPr>
          <p:cNvPr id="4" name="Segnaposto testo 3"/>
          <p:cNvSpPr>
            <a:spLocks noGrp="1"/>
          </p:cNvSpPr>
          <p:nvPr>
            <p:ph type="body" sz="half" idx="2"/>
          </p:nvPr>
        </p:nvSpPr>
        <p:spPr/>
        <p:txBody>
          <a:bodyPr>
            <a:normAutofit/>
          </a:bodyPr>
          <a:lstStyle/>
          <a:p>
            <a:pPr algn="ctr"/>
            <a:r>
              <a:rPr lang="it-IT" sz="1800" dirty="0" smtClean="0">
                <a:solidFill>
                  <a:srgbClr val="002060"/>
                </a:solidFill>
                <a:latin typeface="Andalus" panose="02020603050405020304" pitchFamily="18" charset="-78"/>
                <a:cs typeface="Andalus" panose="02020603050405020304" pitchFamily="18" charset="-78"/>
              </a:rPr>
              <a:t>Vicino la nostra scuola c’è un edicola ben fornita che vende, oltre ai giornali, libri e giochi di ogni tipo.</a:t>
            </a:r>
          </a:p>
          <a:p>
            <a:pPr algn="ctr"/>
            <a:endParaRPr lang="it-IT" sz="1800" dirty="0">
              <a:solidFill>
                <a:srgbClr val="002060"/>
              </a:solidFill>
              <a:latin typeface="Andalus" panose="02020603050405020304" pitchFamily="18" charset="-78"/>
              <a:cs typeface="Andalus" panose="02020603050405020304" pitchFamily="18" charset="-78"/>
            </a:endParaRPr>
          </a:p>
          <a:p>
            <a:pPr algn="ctr"/>
            <a:endParaRPr lang="it-IT" sz="1800" dirty="0" smtClean="0">
              <a:solidFill>
                <a:srgbClr val="002060"/>
              </a:solidFill>
              <a:latin typeface="Andalus" panose="02020603050405020304" pitchFamily="18" charset="-78"/>
              <a:cs typeface="Andalus" panose="02020603050405020304" pitchFamily="18" charset="-78"/>
            </a:endParaRPr>
          </a:p>
          <a:p>
            <a:pPr algn="ctr"/>
            <a:r>
              <a:rPr lang="en-US" sz="1800" dirty="0" smtClean="0">
                <a:solidFill>
                  <a:srgbClr val="002060"/>
                </a:solidFill>
                <a:latin typeface="Andalus" panose="02020603050405020304" pitchFamily="18" charset="-78"/>
                <a:cs typeface="Andalus" panose="02020603050405020304" pitchFamily="18" charset="-78"/>
              </a:rPr>
              <a:t>Near our school there is a well-stocked newsstand that sells, as well as newspapers, books, and games of all kinds</a:t>
            </a:r>
            <a:endParaRPr lang="it-IT" sz="1800" dirty="0">
              <a:solidFill>
                <a:srgbClr val="002060"/>
              </a:solidFill>
              <a:latin typeface="Andalus" panose="02020603050405020304" pitchFamily="18" charset="-78"/>
              <a:cs typeface="Andalus" panose="02020603050405020304" pitchFamily="18" charset="-78"/>
            </a:endParaRPr>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805264"/>
            <a:ext cx="2663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1558977"/>
      </p:ext>
    </p:extLst>
  </p:cSld>
  <p:clrMapOvr>
    <a:masterClrMapping/>
  </p:clrMapOvr>
  <p:transition spd="med" advClick="0" advTm="8000">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2000"/>
                                        <p:tgtEl>
                                          <p:spTgt spid="4">
                                            <p:txEl>
                                              <p:pRg st="3" end="3"/>
                                            </p:txEl>
                                          </p:spTgt>
                                        </p:tgtEl>
                                      </p:cBhvr>
                                    </p:animEffect>
                                    <p:anim calcmode="lin" valueType="num">
                                      <p:cBhvr>
                                        <p:cTn id="15" dur="2000" fill="hold"/>
                                        <p:tgtEl>
                                          <p:spTgt spid="4">
                                            <p:txEl>
                                              <p:pRg st="3" end="3"/>
                                            </p:txEl>
                                          </p:spTgt>
                                        </p:tgtEl>
                                        <p:attrNameLst>
                                          <p:attrName>ppt_w</p:attrName>
                                        </p:attrNameLst>
                                      </p:cBhvr>
                                      <p:tavLst>
                                        <p:tav tm="0" fmla="#ppt_w*sin(2.5*pi*$)">
                                          <p:val>
                                            <p:fltVal val="0"/>
                                          </p:val>
                                        </p:tav>
                                        <p:tav tm="100000">
                                          <p:val>
                                            <p:fltVal val="1"/>
                                          </p:val>
                                        </p:tav>
                                      </p:tavLst>
                                    </p:anim>
                                    <p:anim calcmode="lin" valueType="num">
                                      <p:cBhvr>
                                        <p:cTn id="16" dur="2000" fill="hold"/>
                                        <p:tgtEl>
                                          <p:spTgt spid="4">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6146"/>
                                        </p:tgtEl>
                                        <p:attrNameLst>
                                          <p:attrName>style.visibility</p:attrName>
                                        </p:attrNameLst>
                                      </p:cBhvr>
                                      <p:to>
                                        <p:strVal val="visible"/>
                                      </p:to>
                                    </p:set>
                                    <p:animEffect transition="in" filter="barn(inVertical)">
                                      <p:cBhvr>
                                        <p:cTn id="21"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95536" y="332656"/>
            <a:ext cx="3024336" cy="1152128"/>
          </a:xfrm>
        </p:spPr>
        <p:txBody>
          <a:bodyPr>
            <a:noAutofit/>
          </a:bodyPr>
          <a:lstStyle/>
          <a:p>
            <a:pPr algn="ctr"/>
            <a:r>
              <a:rPr lang="it-IT" sz="2800" dirty="0" smtClean="0">
                <a:solidFill>
                  <a:srgbClr val="00B0F0"/>
                </a:solidFill>
                <a:latin typeface="Andalus" panose="02020603050405020304" pitchFamily="18" charset="-78"/>
                <a:cs typeface="Andalus" panose="02020603050405020304" pitchFamily="18" charset="-78"/>
              </a:rPr>
              <a:t>Il chioschetto di Valerio</a:t>
            </a:r>
            <a:br>
              <a:rPr lang="it-IT" sz="2800" dirty="0" smtClean="0">
                <a:solidFill>
                  <a:srgbClr val="00B0F0"/>
                </a:solidFill>
                <a:latin typeface="Andalus" panose="02020603050405020304" pitchFamily="18" charset="-78"/>
                <a:cs typeface="Andalus" panose="02020603050405020304" pitchFamily="18" charset="-78"/>
              </a:rPr>
            </a:br>
            <a:r>
              <a:rPr lang="it-IT" sz="2800" dirty="0" err="1" smtClean="0">
                <a:solidFill>
                  <a:srgbClr val="00B0F0"/>
                </a:solidFill>
                <a:latin typeface="Andalus" panose="02020603050405020304" pitchFamily="18" charset="-78"/>
                <a:cs typeface="Andalus" panose="02020603050405020304" pitchFamily="18" charset="-78"/>
              </a:rPr>
              <a:t>Valerio’s</a:t>
            </a:r>
            <a:r>
              <a:rPr lang="it-IT" sz="2800" dirty="0" smtClean="0">
                <a:solidFill>
                  <a:srgbClr val="00B0F0"/>
                </a:solidFill>
                <a:latin typeface="Andalus" panose="02020603050405020304" pitchFamily="18" charset="-78"/>
                <a:cs typeface="Andalus" panose="02020603050405020304" pitchFamily="18" charset="-78"/>
              </a:rPr>
              <a:t> </a:t>
            </a:r>
            <a:r>
              <a:rPr lang="it-IT" sz="2800" dirty="0" err="1" smtClean="0">
                <a:solidFill>
                  <a:srgbClr val="00B0F0"/>
                </a:solidFill>
                <a:latin typeface="Andalus" panose="02020603050405020304" pitchFamily="18" charset="-78"/>
                <a:cs typeface="Andalus" panose="02020603050405020304" pitchFamily="18" charset="-78"/>
              </a:rPr>
              <a:t>kiosk</a:t>
            </a:r>
            <a:endParaRPr lang="it-IT" sz="2800" dirty="0">
              <a:solidFill>
                <a:srgbClr val="00B0F0"/>
              </a:solidFill>
              <a:latin typeface="Andalus" panose="02020603050405020304" pitchFamily="18" charset="-78"/>
              <a:cs typeface="Andalus" panose="02020603050405020304" pitchFamily="18" charset="-78"/>
            </a:endParaRP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6200000">
            <a:off x="4290694" y="307648"/>
            <a:ext cx="4041725" cy="5513345"/>
          </a:xfrm>
        </p:spPr>
      </p:pic>
      <p:sp>
        <p:nvSpPr>
          <p:cNvPr id="4" name="Segnaposto testo 3"/>
          <p:cNvSpPr>
            <a:spLocks noGrp="1"/>
          </p:cNvSpPr>
          <p:nvPr>
            <p:ph type="body" sz="half" idx="2"/>
          </p:nvPr>
        </p:nvSpPr>
        <p:spPr/>
        <p:txBody>
          <a:bodyPr/>
          <a:lstStyle/>
          <a:p>
            <a:endParaRPr lang="it-IT" dirty="0" smtClean="0"/>
          </a:p>
          <a:p>
            <a:endParaRPr lang="it-IT" dirty="0"/>
          </a:p>
          <a:p>
            <a:pPr algn="ctr"/>
            <a:r>
              <a:rPr lang="it-IT" sz="1800" dirty="0" smtClean="0">
                <a:solidFill>
                  <a:srgbClr val="002060"/>
                </a:solidFill>
                <a:latin typeface="Andalus" panose="02020603050405020304" pitchFamily="18" charset="-78"/>
                <a:cs typeface="Andalus" panose="02020603050405020304" pitchFamily="18" charset="-78"/>
              </a:rPr>
              <a:t>Questo chiosco è il più piccolo bar che si trova vicino la nostra scuola. Lo gestisce un ragazzo molto simpatico che si chiama Valerio.</a:t>
            </a:r>
          </a:p>
          <a:p>
            <a:pPr algn="ctr"/>
            <a:endParaRPr lang="it-IT" sz="1800" dirty="0">
              <a:solidFill>
                <a:srgbClr val="002060"/>
              </a:solidFill>
              <a:latin typeface="Andalus" panose="02020603050405020304" pitchFamily="18" charset="-78"/>
              <a:cs typeface="Andalus" panose="02020603050405020304" pitchFamily="18" charset="-78"/>
            </a:endParaRPr>
          </a:p>
          <a:p>
            <a:pPr algn="ctr"/>
            <a:r>
              <a:rPr lang="en-US" sz="1800" dirty="0" smtClean="0">
                <a:solidFill>
                  <a:srgbClr val="002060"/>
                </a:solidFill>
                <a:latin typeface="Andalus" panose="02020603050405020304" pitchFamily="18" charset="-78"/>
                <a:cs typeface="Andalus" panose="02020603050405020304" pitchFamily="18" charset="-78"/>
              </a:rPr>
              <a:t>This kiosk is the smallest bar located near our school. The owner is a very nice guy named Valerio.</a:t>
            </a:r>
            <a:endParaRPr lang="it-IT" sz="1800" dirty="0">
              <a:solidFill>
                <a:srgbClr val="002060"/>
              </a:solidFill>
              <a:latin typeface="Andalus" panose="02020603050405020304" pitchFamily="18" charset="-78"/>
              <a:cs typeface="Andalus" panose="02020603050405020304" pitchFamily="18" charset="-78"/>
            </a:endParaRPr>
          </a:p>
        </p:txBody>
      </p:sp>
      <p:pic>
        <p:nvPicPr>
          <p:cNvPr id="717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5805264"/>
            <a:ext cx="2663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047736"/>
      </p:ext>
    </p:extLst>
  </p:cSld>
  <p:clrMapOvr>
    <a:masterClrMapping/>
  </p:clrMapOvr>
  <p:transition spd="med" advClick="0" advTm="8000">
    <p:sndAc>
      <p:stSnd>
        <p:snd r:embed="rId2" name="push.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circle(in)">
                                      <p:cBhvr>
                                        <p:cTn id="12" dur="20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circle(in)">
                                      <p:cBhvr>
                                        <p:cTn id="17" dur="2000"/>
                                        <p:tgtEl>
                                          <p:spTgt spid="4">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5"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ppt_w</p:attrName>
                                        </p:attrNameLst>
                                      </p:cBhvr>
                                      <p:tavLst>
                                        <p:tav tm="0" fmla="#ppt_w*sin(2.5*pi*$)">
                                          <p:val>
                                            <p:fltVal val="0"/>
                                          </p:val>
                                        </p:tav>
                                        <p:tav tm="100000">
                                          <p:val>
                                            <p:fltVal val="1"/>
                                          </p:val>
                                        </p:tav>
                                      </p:tavLst>
                                    </p:anim>
                                    <p:anim calcmode="lin" valueType="num">
                                      <p:cBhvr>
                                        <p:cTn id="24"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170"/>
                                        </p:tgtEl>
                                        <p:attrNameLst>
                                          <p:attrName>style.visibility</p:attrName>
                                        </p:attrNameLst>
                                      </p:cBhvr>
                                      <p:to>
                                        <p:strVal val="visible"/>
                                      </p:to>
                                    </p:set>
                                    <p:animEffect transition="in" filter="barn(inVertical)">
                                      <p:cBhvr>
                                        <p:cTn id="29" dur="500"/>
                                        <p:tgtEl>
                                          <p:spTgt spid="7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7201" y="273050"/>
            <a:ext cx="2818656" cy="995710"/>
          </a:xfrm>
        </p:spPr>
        <p:txBody>
          <a:bodyPr>
            <a:normAutofit/>
          </a:bodyPr>
          <a:lstStyle/>
          <a:p>
            <a:pPr algn="ctr"/>
            <a:r>
              <a:rPr lang="it-IT" sz="2800" dirty="0" smtClean="0">
                <a:solidFill>
                  <a:srgbClr val="00B0F0"/>
                </a:solidFill>
                <a:latin typeface="Andalus" panose="02020603050405020304" pitchFamily="18" charset="-78"/>
                <a:cs typeface="Andalus" panose="02020603050405020304" pitchFamily="18" charset="-78"/>
              </a:rPr>
              <a:t>Il centro sportivo</a:t>
            </a:r>
            <a:br>
              <a:rPr lang="it-IT" sz="2800" dirty="0" smtClean="0">
                <a:solidFill>
                  <a:srgbClr val="00B0F0"/>
                </a:solidFill>
                <a:latin typeface="Andalus" panose="02020603050405020304" pitchFamily="18" charset="-78"/>
                <a:cs typeface="Andalus" panose="02020603050405020304" pitchFamily="18" charset="-78"/>
              </a:rPr>
            </a:br>
            <a:r>
              <a:rPr lang="it-IT" sz="2800" dirty="0" smtClean="0">
                <a:solidFill>
                  <a:srgbClr val="00B0F0"/>
                </a:solidFill>
                <a:latin typeface="Andalus" panose="02020603050405020304" pitchFamily="18" charset="-78"/>
                <a:cs typeface="Andalus" panose="02020603050405020304" pitchFamily="18" charset="-78"/>
              </a:rPr>
              <a:t>The </a:t>
            </a:r>
            <a:r>
              <a:rPr lang="it-IT" sz="2800" dirty="0" err="1" smtClean="0">
                <a:solidFill>
                  <a:srgbClr val="00B0F0"/>
                </a:solidFill>
                <a:latin typeface="Andalus" panose="02020603050405020304" pitchFamily="18" charset="-78"/>
                <a:cs typeface="Andalus" panose="02020603050405020304" pitchFamily="18" charset="-78"/>
              </a:rPr>
              <a:t>sports</a:t>
            </a:r>
            <a:r>
              <a:rPr lang="it-IT" sz="2800" dirty="0" smtClean="0">
                <a:solidFill>
                  <a:srgbClr val="00B0F0"/>
                </a:solidFill>
                <a:latin typeface="Andalus" panose="02020603050405020304" pitchFamily="18" charset="-78"/>
                <a:cs typeface="Andalus" panose="02020603050405020304" pitchFamily="18" charset="-78"/>
              </a:rPr>
              <a:t> center</a:t>
            </a:r>
            <a:endParaRPr lang="it-IT" sz="2800" dirty="0">
              <a:solidFill>
                <a:srgbClr val="00B0F0"/>
              </a:solidFill>
              <a:latin typeface="Andalus" panose="02020603050405020304" pitchFamily="18" charset="-78"/>
              <a:cs typeface="Andalus" panose="02020603050405020304" pitchFamily="18" charset="-78"/>
            </a:endParaRPr>
          </a:p>
        </p:txBody>
      </p:sp>
      <p:pic>
        <p:nvPicPr>
          <p:cNvPr id="5" name="Segnaposto contenuto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10800000">
            <a:off x="4004794" y="273050"/>
            <a:ext cx="4252261" cy="5853113"/>
          </a:xfrm>
        </p:spPr>
      </p:pic>
      <p:sp>
        <p:nvSpPr>
          <p:cNvPr id="4" name="Segnaposto testo 3"/>
          <p:cNvSpPr>
            <a:spLocks noGrp="1"/>
          </p:cNvSpPr>
          <p:nvPr>
            <p:ph type="body" sz="half" idx="2"/>
          </p:nvPr>
        </p:nvSpPr>
        <p:spPr/>
        <p:txBody>
          <a:bodyPr>
            <a:normAutofit/>
          </a:bodyPr>
          <a:lstStyle/>
          <a:p>
            <a:pPr algn="ctr"/>
            <a:r>
              <a:rPr lang="it-IT" sz="1800" dirty="0" smtClean="0">
                <a:solidFill>
                  <a:srgbClr val="002060"/>
                </a:solidFill>
                <a:latin typeface="Andalus" panose="02020603050405020304" pitchFamily="18" charset="-78"/>
                <a:cs typeface="Andalus" panose="02020603050405020304" pitchFamily="18" charset="-78"/>
              </a:rPr>
              <a:t>Il centro sportivo «Le mura» è uno dei più frequentati da noi alunni. Oltre al nuoto si può praticare il tennis, il calcetto, la danza e la ginnastica artistica.</a:t>
            </a:r>
          </a:p>
          <a:p>
            <a:pPr algn="ctr"/>
            <a:endParaRPr lang="it-IT" sz="1800" dirty="0">
              <a:solidFill>
                <a:srgbClr val="002060"/>
              </a:solidFill>
              <a:latin typeface="Andalus" panose="02020603050405020304" pitchFamily="18" charset="-78"/>
              <a:cs typeface="Andalus" panose="02020603050405020304" pitchFamily="18" charset="-78"/>
            </a:endParaRPr>
          </a:p>
          <a:p>
            <a:pPr algn="ctr"/>
            <a:r>
              <a:rPr lang="en-US" sz="1800" dirty="0" smtClean="0">
                <a:solidFill>
                  <a:srgbClr val="002060"/>
                </a:solidFill>
                <a:latin typeface="Andalus" panose="02020603050405020304" pitchFamily="18" charset="-78"/>
                <a:cs typeface="Andalus" panose="02020603050405020304" pitchFamily="18" charset="-78"/>
              </a:rPr>
              <a:t>The sports center "The walls" is one of the busiest for us students. Besides swimming you can play tennis, soccer, dance and gymnastics.</a:t>
            </a:r>
            <a:endParaRPr lang="it-IT" sz="1800" dirty="0">
              <a:solidFill>
                <a:srgbClr val="002060"/>
              </a:solidFill>
              <a:latin typeface="Andalus" panose="02020603050405020304" pitchFamily="18" charset="-78"/>
              <a:cs typeface="Andalus" panose="02020603050405020304" pitchFamily="18" charset="-78"/>
            </a:endParaRPr>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733256"/>
            <a:ext cx="26638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6386851"/>
      </p:ext>
    </p:extLst>
  </p:cSld>
  <p:clrMapOvr>
    <a:masterClrMapping/>
  </p:clrMapOvr>
  <p:transition spd="med" advClick="0" advTm="8000">
    <p:sndAc>
      <p:stSnd>
        <p:snd r:embed="rId2" name="coin.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 calcmode="lin" valueType="num">
                                      <p:cBhvr>
                                        <p:cTn id="1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0" dur="500"/>
                                        <p:tgtEl>
                                          <p:spTgt spid="4">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8194"/>
                                        </p:tgtEl>
                                        <p:attrNameLst>
                                          <p:attrName>style.visibility</p:attrName>
                                        </p:attrNameLst>
                                      </p:cBhvr>
                                      <p:to>
                                        <p:strVal val="visible"/>
                                      </p:to>
                                    </p:set>
                                    <p:animEffect transition="in" filter="barn(inVertical)">
                                      <p:cBhvr>
                                        <p:cTn id="25" dur="500"/>
                                        <p:tgtEl>
                                          <p:spTgt spid="8194"/>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heel(1)">
                                      <p:cBhvr>
                                        <p:cTn id="3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574</Words>
  <Application>Microsoft Office PowerPoint</Application>
  <PresentationFormat>Presentazione su schermo (4:3)</PresentationFormat>
  <Paragraphs>52</Paragraphs>
  <Slides>10</Slides>
  <Notes>0</Notes>
  <HiddenSlides>0</HiddenSlides>
  <MMClips>0</MMClips>
  <ScaleCrop>false</ScaleCrop>
  <HeadingPairs>
    <vt:vector size="4" baseType="variant">
      <vt:variant>
        <vt:lpstr>Tema</vt:lpstr>
      </vt:variant>
      <vt:variant>
        <vt:i4>1</vt:i4>
      </vt:variant>
      <vt:variant>
        <vt:lpstr>Titoli diapositive</vt:lpstr>
      </vt:variant>
      <vt:variant>
        <vt:i4>10</vt:i4>
      </vt:variant>
    </vt:vector>
  </HeadingPairs>
  <TitlesOfParts>
    <vt:vector size="11" baseType="lpstr">
      <vt:lpstr>Tema di Office</vt:lpstr>
      <vt:lpstr>The shops near our school I negozi vicino la nostra scuola</vt:lpstr>
      <vt:lpstr>Il fioraio The flower shop </vt:lpstr>
      <vt:lpstr>Il nasone The big nose</vt:lpstr>
      <vt:lpstr>Il supermercato The supermarket </vt:lpstr>
      <vt:lpstr>Il Fornaio The bakery</vt:lpstr>
      <vt:lpstr>Pasticceria Confectionery</vt:lpstr>
      <vt:lpstr>L’edicola The newsstand</vt:lpstr>
      <vt:lpstr>Il chioschetto di Valerio Valerio’s kiosk</vt:lpstr>
      <vt:lpstr>Il centro sportivo The sports center</vt:lpstr>
      <vt:lpstr>Arrivederci a presto amici dell’Erasmus+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shops near our school I negozi vicino la nostra scuola</dc:title>
  <dc:creator>Scuola</dc:creator>
  <cp:lastModifiedBy>Scuola</cp:lastModifiedBy>
  <cp:revision>16</cp:revision>
  <dcterms:created xsi:type="dcterms:W3CDTF">2015-05-03T07:45:31Z</dcterms:created>
  <dcterms:modified xsi:type="dcterms:W3CDTF">2015-05-03T13:33:13Z</dcterms:modified>
</cp:coreProperties>
</file>