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1" r:id="rId3"/>
    <p:sldId id="259" r:id="rId4"/>
    <p:sldId id="257" r:id="rId5"/>
    <p:sldId id="258"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1" autoAdjust="0"/>
  </p:normalViewPr>
  <p:slideViewPr>
    <p:cSldViewPr>
      <p:cViewPr>
        <p:scale>
          <a:sx n="82" d="100"/>
          <a:sy n="82" d="100"/>
        </p:scale>
        <p:origin x="-810"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78610-5248-4B5A-ABE2-F57B260E438C}" type="datetimeFigureOut">
              <a:rPr lang="en-US"/>
              <a:t>2/2/2015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973A64-E5D1-4DE0-9A5C-BEF1878B7605}" type="slidenum">
              <a:rPr lang="en-US"/>
              <a:t>‹N›</a:t>
            </a:fld>
            <a:endParaRPr lang="en-US"/>
          </a:p>
        </p:txBody>
      </p:sp>
    </p:spTree>
    <p:extLst>
      <p:ext uri="{BB962C8B-B14F-4D97-AF65-F5344CB8AC3E}">
        <p14:creationId xmlns:p14="http://schemas.microsoft.com/office/powerpoint/2010/main" val="40042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73A64-E5D1-4DE0-9A5C-BEF1878B7605}" type="slidenum">
              <a:rPr lang="en-US"/>
              <a:t>1</a:t>
            </a:fld>
            <a:endParaRPr lang="en-US"/>
          </a:p>
        </p:txBody>
      </p:sp>
    </p:spTree>
    <p:extLst>
      <p:ext uri="{BB962C8B-B14F-4D97-AF65-F5344CB8AC3E}">
        <p14:creationId xmlns:p14="http://schemas.microsoft.com/office/powerpoint/2010/main" val="1761299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73A64-E5D1-4DE0-9A5C-BEF1878B7605}" type="slidenum">
              <a:rPr lang="en-US"/>
              <a:t>2</a:t>
            </a:fld>
            <a:endParaRPr lang="en-US"/>
          </a:p>
        </p:txBody>
      </p:sp>
    </p:spTree>
    <p:extLst>
      <p:ext uri="{BB962C8B-B14F-4D97-AF65-F5344CB8AC3E}">
        <p14:creationId xmlns:p14="http://schemas.microsoft.com/office/powerpoint/2010/main" val="2903562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73A64-E5D1-4DE0-9A5C-BEF1878B7605}" type="slidenum">
              <a:rPr lang="en-US"/>
              <a:t>3</a:t>
            </a:fld>
            <a:endParaRPr lang="en-US"/>
          </a:p>
        </p:txBody>
      </p:sp>
    </p:spTree>
    <p:extLst>
      <p:ext uri="{BB962C8B-B14F-4D97-AF65-F5344CB8AC3E}">
        <p14:creationId xmlns:p14="http://schemas.microsoft.com/office/powerpoint/2010/main" val="3636757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73A64-E5D1-4DE0-9A5C-BEF1878B7605}" type="slidenum">
              <a:rPr lang="en-US"/>
              <a:t>4</a:t>
            </a:fld>
            <a:endParaRPr lang="en-US"/>
          </a:p>
        </p:txBody>
      </p:sp>
    </p:spTree>
    <p:extLst>
      <p:ext uri="{BB962C8B-B14F-4D97-AF65-F5344CB8AC3E}">
        <p14:creationId xmlns:p14="http://schemas.microsoft.com/office/powerpoint/2010/main" val="2573043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973A64-E5D1-4DE0-9A5C-BEF1878B7605}" type="slidenum">
              <a:rPr lang="en-US"/>
              <a:t>5</a:t>
            </a:fld>
            <a:endParaRPr lang="en-US"/>
          </a:p>
        </p:txBody>
      </p:sp>
    </p:spTree>
    <p:extLst>
      <p:ext uri="{BB962C8B-B14F-4D97-AF65-F5344CB8AC3E}">
        <p14:creationId xmlns:p14="http://schemas.microsoft.com/office/powerpoint/2010/main" val="3369922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1357DCD-0D49-4AE8-9FBA-9EBD3E9FF2D8}" type="datetimeFigureOut">
              <a:rPr lang="it-IT" smtClean="0"/>
              <a:t>02/02/2015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0AE905-AE42-4C2F-8E83-9C00CFAC7F28}" type="slidenum">
              <a:rPr lang="it-IT" smtClean="0"/>
              <a:t>‹N›</a:t>
            </a:fld>
            <a:endParaRPr lang="it-IT"/>
          </a:p>
        </p:txBody>
      </p:sp>
    </p:spTree>
    <p:extLst>
      <p:ext uri="{BB962C8B-B14F-4D97-AF65-F5344CB8AC3E}">
        <p14:creationId xmlns:p14="http://schemas.microsoft.com/office/powerpoint/2010/main" val="866895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1357DCD-0D49-4AE8-9FBA-9EBD3E9FF2D8}" type="datetimeFigureOut">
              <a:rPr lang="it-IT" smtClean="0"/>
              <a:t>02/02/2015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0AE905-AE42-4C2F-8E83-9C00CFAC7F28}" type="slidenum">
              <a:rPr lang="it-IT" smtClean="0"/>
              <a:t>‹N›</a:t>
            </a:fld>
            <a:endParaRPr lang="it-IT"/>
          </a:p>
        </p:txBody>
      </p:sp>
    </p:spTree>
    <p:extLst>
      <p:ext uri="{BB962C8B-B14F-4D97-AF65-F5344CB8AC3E}">
        <p14:creationId xmlns:p14="http://schemas.microsoft.com/office/powerpoint/2010/main" val="2496483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1357DCD-0D49-4AE8-9FBA-9EBD3E9FF2D8}" type="datetimeFigureOut">
              <a:rPr lang="it-IT" smtClean="0"/>
              <a:t>02/02/2015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0AE905-AE42-4C2F-8E83-9C00CFAC7F28}" type="slidenum">
              <a:rPr lang="it-IT" smtClean="0"/>
              <a:t>‹N›</a:t>
            </a:fld>
            <a:endParaRPr lang="it-IT"/>
          </a:p>
        </p:txBody>
      </p:sp>
    </p:spTree>
    <p:extLst>
      <p:ext uri="{BB962C8B-B14F-4D97-AF65-F5344CB8AC3E}">
        <p14:creationId xmlns:p14="http://schemas.microsoft.com/office/powerpoint/2010/main" val="18580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1357DCD-0D49-4AE8-9FBA-9EBD3E9FF2D8}" type="datetimeFigureOut">
              <a:rPr lang="it-IT" smtClean="0"/>
              <a:t>02/02/2015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0AE905-AE42-4C2F-8E83-9C00CFAC7F28}" type="slidenum">
              <a:rPr lang="it-IT" smtClean="0"/>
              <a:t>‹N›</a:t>
            </a:fld>
            <a:endParaRPr lang="it-IT"/>
          </a:p>
        </p:txBody>
      </p:sp>
    </p:spTree>
    <p:extLst>
      <p:ext uri="{BB962C8B-B14F-4D97-AF65-F5344CB8AC3E}">
        <p14:creationId xmlns:p14="http://schemas.microsoft.com/office/powerpoint/2010/main" val="68119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1357DCD-0D49-4AE8-9FBA-9EBD3E9FF2D8}" type="datetimeFigureOut">
              <a:rPr lang="it-IT" smtClean="0"/>
              <a:t>02/02/2015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0AE905-AE42-4C2F-8E83-9C00CFAC7F28}" type="slidenum">
              <a:rPr lang="it-IT" smtClean="0"/>
              <a:t>‹N›</a:t>
            </a:fld>
            <a:endParaRPr lang="it-IT"/>
          </a:p>
        </p:txBody>
      </p:sp>
    </p:spTree>
    <p:extLst>
      <p:ext uri="{BB962C8B-B14F-4D97-AF65-F5344CB8AC3E}">
        <p14:creationId xmlns:p14="http://schemas.microsoft.com/office/powerpoint/2010/main" val="409412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1357DCD-0D49-4AE8-9FBA-9EBD3E9FF2D8}" type="datetimeFigureOut">
              <a:rPr lang="it-IT" smtClean="0"/>
              <a:t>02/02/2015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60AE905-AE42-4C2F-8E83-9C00CFAC7F28}" type="slidenum">
              <a:rPr lang="it-IT" smtClean="0"/>
              <a:t>‹N›</a:t>
            </a:fld>
            <a:endParaRPr lang="it-IT"/>
          </a:p>
        </p:txBody>
      </p:sp>
    </p:spTree>
    <p:extLst>
      <p:ext uri="{BB962C8B-B14F-4D97-AF65-F5344CB8AC3E}">
        <p14:creationId xmlns:p14="http://schemas.microsoft.com/office/powerpoint/2010/main" val="108999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1357DCD-0D49-4AE8-9FBA-9EBD3E9FF2D8}" type="datetimeFigureOut">
              <a:rPr lang="it-IT" smtClean="0"/>
              <a:t>02/02/2015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60AE905-AE42-4C2F-8E83-9C00CFAC7F28}" type="slidenum">
              <a:rPr lang="it-IT" smtClean="0"/>
              <a:t>‹N›</a:t>
            </a:fld>
            <a:endParaRPr lang="it-IT"/>
          </a:p>
        </p:txBody>
      </p:sp>
    </p:spTree>
    <p:extLst>
      <p:ext uri="{BB962C8B-B14F-4D97-AF65-F5344CB8AC3E}">
        <p14:creationId xmlns:p14="http://schemas.microsoft.com/office/powerpoint/2010/main" val="191684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1357DCD-0D49-4AE8-9FBA-9EBD3E9FF2D8}" type="datetimeFigureOut">
              <a:rPr lang="it-IT" smtClean="0"/>
              <a:t>02/02/2015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60AE905-AE42-4C2F-8E83-9C00CFAC7F28}" type="slidenum">
              <a:rPr lang="it-IT" smtClean="0"/>
              <a:t>‹N›</a:t>
            </a:fld>
            <a:endParaRPr lang="it-IT"/>
          </a:p>
        </p:txBody>
      </p:sp>
    </p:spTree>
    <p:extLst>
      <p:ext uri="{BB962C8B-B14F-4D97-AF65-F5344CB8AC3E}">
        <p14:creationId xmlns:p14="http://schemas.microsoft.com/office/powerpoint/2010/main" val="3982335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1357DCD-0D49-4AE8-9FBA-9EBD3E9FF2D8}" type="datetimeFigureOut">
              <a:rPr lang="it-IT" smtClean="0"/>
              <a:t>02/02/2015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60AE905-AE42-4C2F-8E83-9C00CFAC7F28}" type="slidenum">
              <a:rPr lang="it-IT" smtClean="0"/>
              <a:t>‹N›</a:t>
            </a:fld>
            <a:endParaRPr lang="it-IT"/>
          </a:p>
        </p:txBody>
      </p:sp>
    </p:spTree>
    <p:extLst>
      <p:ext uri="{BB962C8B-B14F-4D97-AF65-F5344CB8AC3E}">
        <p14:creationId xmlns:p14="http://schemas.microsoft.com/office/powerpoint/2010/main" val="2839722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1357DCD-0D49-4AE8-9FBA-9EBD3E9FF2D8}" type="datetimeFigureOut">
              <a:rPr lang="it-IT" smtClean="0"/>
              <a:t>02/02/2015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60AE905-AE42-4C2F-8E83-9C00CFAC7F28}" type="slidenum">
              <a:rPr lang="it-IT" smtClean="0"/>
              <a:t>‹N›</a:t>
            </a:fld>
            <a:endParaRPr lang="it-IT"/>
          </a:p>
        </p:txBody>
      </p:sp>
    </p:spTree>
    <p:extLst>
      <p:ext uri="{BB962C8B-B14F-4D97-AF65-F5344CB8AC3E}">
        <p14:creationId xmlns:p14="http://schemas.microsoft.com/office/powerpoint/2010/main" val="86263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1357DCD-0D49-4AE8-9FBA-9EBD3E9FF2D8}" type="datetimeFigureOut">
              <a:rPr lang="it-IT" smtClean="0"/>
              <a:t>02/02/2015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60AE905-AE42-4C2F-8E83-9C00CFAC7F28}" type="slidenum">
              <a:rPr lang="it-IT" smtClean="0"/>
              <a:t>‹N›</a:t>
            </a:fld>
            <a:endParaRPr lang="it-IT"/>
          </a:p>
        </p:txBody>
      </p:sp>
    </p:spTree>
    <p:extLst>
      <p:ext uri="{BB962C8B-B14F-4D97-AF65-F5344CB8AC3E}">
        <p14:creationId xmlns:p14="http://schemas.microsoft.com/office/powerpoint/2010/main" val="2301330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57DCD-0D49-4AE8-9FBA-9EBD3E9FF2D8}" type="datetimeFigureOut">
              <a:rPr lang="it-IT" smtClean="0"/>
              <a:t>02/02/2015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0AE905-AE42-4C2F-8E83-9C00CFAC7F28}" type="slidenum">
              <a:rPr lang="it-IT" smtClean="0"/>
              <a:t>‹N›</a:t>
            </a:fld>
            <a:endParaRPr lang="it-IT"/>
          </a:p>
        </p:txBody>
      </p:sp>
    </p:spTree>
    <p:extLst>
      <p:ext uri="{BB962C8B-B14F-4D97-AF65-F5344CB8AC3E}">
        <p14:creationId xmlns:p14="http://schemas.microsoft.com/office/powerpoint/2010/main" val="1918559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1.jpeg"/><Relationship Id="rId7"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9.jpeg"/><Relationship Id="rId7" Type="http://schemas.openxmlformats.org/officeDocument/2006/relationships/image" Target="../media/image13.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g"/><Relationship Id="rId4" Type="http://schemas.openxmlformats.org/officeDocument/2006/relationships/image" Target="../media/image10.jpg"/></Relationships>
</file>

<file path=ppt/slides/_rels/slide4.xml.rels><?xml version="1.0" encoding="UTF-8" standalone="yes"?>
<Relationships xmlns="http://schemas.openxmlformats.org/package/2006/relationships"><Relationship Id="rId8" Type="http://schemas.openxmlformats.org/officeDocument/2006/relationships/image" Target="../media/image19.jpg"/><Relationship Id="rId3" Type="http://schemas.openxmlformats.org/officeDocument/2006/relationships/image" Target="../media/image9.jpeg"/><Relationship Id="rId7" Type="http://schemas.openxmlformats.org/officeDocument/2006/relationships/image" Target="../media/image18.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5.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9.jpeg"/><Relationship Id="rId7" Type="http://schemas.openxmlformats.org/officeDocument/2006/relationships/image" Target="../media/image2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2.jpg"/><Relationship Id="rId5" Type="http://schemas.openxmlformats.org/officeDocument/2006/relationships/image" Target="../media/image21.jpg"/><Relationship Id="rId4" Type="http://schemas.openxmlformats.org/officeDocument/2006/relationships/image" Target="../media/image20.jpeg"/><Relationship Id="rId9"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magin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4188" y="232770"/>
            <a:ext cx="4341978" cy="1240250"/>
          </a:xfrm>
          <a:prstGeom prst="rect">
            <a:avLst/>
          </a:prstGeom>
        </p:spPr>
      </p:pic>
      <p:sp>
        <p:nvSpPr>
          <p:cNvPr id="9" name="CasellaDiTesto 8"/>
          <p:cNvSpPr txBox="1"/>
          <p:nvPr/>
        </p:nvSpPr>
        <p:spPr>
          <a:xfrm>
            <a:off x="684188" y="1449702"/>
            <a:ext cx="4351840" cy="830997"/>
          </a:xfrm>
          <a:prstGeom prst="rect">
            <a:avLst/>
          </a:prstGeom>
          <a:noFill/>
        </p:spPr>
        <p:txBody>
          <a:bodyPr wrap="square" rtlCol="0">
            <a:spAutoFit/>
          </a:bodyPr>
          <a:lstStyle/>
          <a:p>
            <a:pPr algn="ctr"/>
            <a:r>
              <a:rPr lang="it-IT" sz="2400" dirty="0"/>
              <a:t>III  A Plesso Mancini </a:t>
            </a:r>
            <a:r>
              <a:rPr lang="it-IT" sz="2400" dirty="0" err="1"/>
              <a:t>presents</a:t>
            </a:r>
            <a:r>
              <a:rPr lang="it-IT" sz="2400" dirty="0" smtClean="0"/>
              <a:t>:  </a:t>
            </a:r>
            <a:endParaRPr lang="it-IT" sz="1100" dirty="0"/>
          </a:p>
          <a:p>
            <a:pPr algn="ctr"/>
            <a:r>
              <a:rPr lang="it-IT" sz="2400" b="1" dirty="0" err="1"/>
              <a:t>Theaters</a:t>
            </a:r>
            <a:r>
              <a:rPr lang="it-IT" sz="2400" b="1" dirty="0"/>
              <a:t> in </a:t>
            </a:r>
            <a:r>
              <a:rPr lang="it-IT" sz="2400" b="1" dirty="0" smtClean="0"/>
              <a:t>Rome</a:t>
            </a:r>
            <a:endParaRPr lang="it-IT" sz="2400" dirty="0"/>
          </a:p>
        </p:txBody>
      </p:sp>
      <p:sp>
        <p:nvSpPr>
          <p:cNvPr id="12" name="CasellaDiTesto 11"/>
          <p:cNvSpPr txBox="1"/>
          <p:nvPr/>
        </p:nvSpPr>
        <p:spPr>
          <a:xfrm>
            <a:off x="3309923" y="3892141"/>
            <a:ext cx="4405650" cy="830997"/>
          </a:xfrm>
          <a:prstGeom prst="rect">
            <a:avLst/>
          </a:prstGeom>
          <a:noFill/>
        </p:spPr>
        <p:txBody>
          <a:bodyPr wrap="square" rtlCol="0">
            <a:spAutoFit/>
          </a:bodyPr>
          <a:lstStyle/>
          <a:p>
            <a:pPr algn="ctr"/>
            <a:r>
              <a:rPr lang="it-IT" sz="2400" i="1" dirty="0" smtClean="0"/>
              <a:t>La</a:t>
            </a:r>
            <a:r>
              <a:rPr lang="it-IT" sz="2400" dirty="0" smtClean="0"/>
              <a:t> </a:t>
            </a:r>
            <a:r>
              <a:rPr lang="it-IT" sz="2400" i="1" dirty="0"/>
              <a:t>III A </a:t>
            </a:r>
            <a:r>
              <a:rPr lang="it-IT" sz="2400" i="1" dirty="0">
                <a:latin typeface="Baskerville Old Face" pitchFamily="18" charset="0"/>
              </a:rPr>
              <a:t>Plesso</a:t>
            </a:r>
            <a:r>
              <a:rPr lang="it-IT" sz="2400" i="1" dirty="0"/>
              <a:t> Mancini presenta:</a:t>
            </a:r>
            <a:br>
              <a:rPr lang="it-IT" sz="2400" i="1" dirty="0"/>
            </a:br>
            <a:r>
              <a:rPr lang="it-IT" sz="2400" b="1" i="1" dirty="0"/>
              <a:t> I teatri a Roma</a:t>
            </a:r>
            <a:endParaRPr lang="it-IT" sz="2400" dirty="0"/>
          </a:p>
        </p:txBody>
      </p:sp>
      <p:sp>
        <p:nvSpPr>
          <p:cNvPr id="15" name="CasellaDiTesto 14"/>
          <p:cNvSpPr txBox="1"/>
          <p:nvPr/>
        </p:nvSpPr>
        <p:spPr>
          <a:xfrm>
            <a:off x="3000392" y="4715498"/>
            <a:ext cx="5097784" cy="1323439"/>
          </a:xfrm>
          <a:prstGeom prst="rect">
            <a:avLst/>
          </a:prstGeom>
          <a:noFill/>
        </p:spPr>
        <p:txBody>
          <a:bodyPr wrap="square" rtlCol="0">
            <a:spAutoFit/>
          </a:bodyPr>
          <a:lstStyle/>
          <a:p>
            <a:r>
              <a:rPr lang="it-IT" sz="1600" i="1" dirty="0">
                <a:latin typeface="Century Schoolbook" pitchFamily="18" charset="0"/>
              </a:rPr>
              <a:t>Ciao! </a:t>
            </a:r>
            <a:r>
              <a:rPr lang="it-IT" sz="1600" i="1" dirty="0" smtClean="0">
                <a:latin typeface="Century Schoolbook" pitchFamily="18" charset="0"/>
              </a:rPr>
              <a:t>Vi mostreremo alcuni </a:t>
            </a:r>
            <a:r>
              <a:rPr lang="it-IT" sz="1600" i="1" dirty="0">
                <a:latin typeface="Century Schoolbook" pitchFamily="18" charset="0"/>
              </a:rPr>
              <a:t>teatri della nostra città. Roma è una città molto grande e ci sono moltissimi teatri.  </a:t>
            </a:r>
            <a:r>
              <a:rPr lang="it-IT" sz="1600" i="1" dirty="0" smtClean="0">
                <a:latin typeface="Century Schoolbook" pitchFamily="18" charset="0"/>
              </a:rPr>
              <a:t>Alcuni di </a:t>
            </a:r>
            <a:r>
              <a:rPr lang="it-IT" sz="1600" i="1" dirty="0">
                <a:latin typeface="Century Schoolbook" pitchFamily="18" charset="0"/>
              </a:rPr>
              <a:t>questi sono molto </a:t>
            </a:r>
            <a:r>
              <a:rPr lang="it-IT" sz="1600" i="1" dirty="0" smtClean="0">
                <a:latin typeface="Century Schoolbook" pitchFamily="18" charset="0"/>
              </a:rPr>
              <a:t>importanti, altri molto piccoli, alcuni si </a:t>
            </a:r>
            <a:r>
              <a:rPr lang="it-IT" sz="1600" i="1" dirty="0">
                <a:latin typeface="Century Schoolbook" pitchFamily="18" charset="0"/>
              </a:rPr>
              <a:t>trovano in centro, altri </a:t>
            </a:r>
            <a:r>
              <a:rPr lang="it-IT" sz="1600" i="1" dirty="0" smtClean="0">
                <a:latin typeface="Century Schoolbook" pitchFamily="18" charset="0"/>
              </a:rPr>
              <a:t> sono </a:t>
            </a:r>
            <a:r>
              <a:rPr lang="it-IT" sz="1600" i="1" dirty="0">
                <a:latin typeface="Century Schoolbook" pitchFamily="18" charset="0"/>
              </a:rPr>
              <a:t>in periferia</a:t>
            </a:r>
            <a:r>
              <a:rPr lang="it-IT" sz="1600" i="1" dirty="0" smtClean="0">
                <a:latin typeface="Century Schoolbook" pitchFamily="18" charset="0"/>
              </a:rPr>
              <a:t>. Vediamone qualcuno</a:t>
            </a:r>
            <a:r>
              <a:rPr lang="it-IT" sz="1600" dirty="0" smtClean="0">
                <a:latin typeface="Century Schoolbook" pitchFamily="18" charset="0"/>
              </a:rPr>
              <a:t>. </a:t>
            </a:r>
            <a:endParaRPr lang="it-IT" dirty="0">
              <a:latin typeface="Century Schoolbook" pitchFamily="18" charset="0"/>
            </a:endParaRPr>
          </a:p>
        </p:txBody>
      </p:sp>
      <p:sp>
        <p:nvSpPr>
          <p:cNvPr id="23" name="CasellaDiTesto 22"/>
          <p:cNvSpPr txBox="1"/>
          <p:nvPr/>
        </p:nvSpPr>
        <p:spPr>
          <a:xfrm>
            <a:off x="681941" y="2403296"/>
            <a:ext cx="5255964" cy="1323439"/>
          </a:xfrm>
          <a:prstGeom prst="rect">
            <a:avLst/>
          </a:prstGeom>
          <a:noFill/>
        </p:spPr>
        <p:txBody>
          <a:bodyPr wrap="square" rtlCol="0">
            <a:spAutoFit/>
          </a:bodyPr>
          <a:lstStyle/>
          <a:p>
            <a:r>
              <a:rPr lang="en-US" sz="1600" dirty="0"/>
              <a:t>Hi!  We are going to show you some theaters of our city. Rome is a very big city and there are plenty of theaters. Some of them are very </a:t>
            </a:r>
            <a:r>
              <a:rPr lang="en-US" sz="1600" dirty="0" smtClean="0"/>
              <a:t>important, others are rather small, some are in </a:t>
            </a:r>
            <a:r>
              <a:rPr lang="en-US" sz="1600" dirty="0"/>
              <a:t>the city center, </a:t>
            </a:r>
            <a:r>
              <a:rPr lang="en-US" sz="1600" dirty="0" smtClean="0"/>
              <a:t>and others in </a:t>
            </a:r>
            <a:r>
              <a:rPr lang="en-US" sz="1600" dirty="0"/>
              <a:t>the </a:t>
            </a:r>
            <a:r>
              <a:rPr lang="en-US" sz="1600" dirty="0" smtClean="0"/>
              <a:t>suburbs. Let’s see a few of them.</a:t>
            </a:r>
            <a:endParaRPr lang="it-IT" sz="1600" dirty="0"/>
          </a:p>
        </p:txBody>
      </p:sp>
      <p:pic>
        <p:nvPicPr>
          <p:cNvPr id="4" name="Immagin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83415" y="1017476"/>
            <a:ext cx="2695575" cy="1695450"/>
          </a:xfrm>
          <a:prstGeom prst="rect">
            <a:avLst/>
          </a:prstGeom>
        </p:spPr>
      </p:pic>
      <p:pic>
        <p:nvPicPr>
          <p:cNvPr id="5" name="Immagin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1600" y="3892141"/>
            <a:ext cx="1640504" cy="2465239"/>
          </a:xfrm>
          <a:prstGeom prst="rect">
            <a:avLst/>
          </a:prstGeom>
        </p:spPr>
      </p:pic>
    </p:spTree>
    <p:extLst>
      <p:ext uri="{BB962C8B-B14F-4D97-AF65-F5344CB8AC3E}">
        <p14:creationId xmlns:p14="http://schemas.microsoft.com/office/powerpoint/2010/main" val="1229457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5489671" y="397604"/>
            <a:ext cx="3235896" cy="642269"/>
          </a:xfrm>
          <a:prstGeom prst="rect">
            <a:avLst/>
          </a:prstGeom>
          <a:ln>
            <a:noFill/>
          </a:ln>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2000" dirty="0" smtClean="0"/>
              <a:t/>
            </a:r>
            <a:br>
              <a:rPr lang="it-IT" sz="2000" dirty="0" smtClean="0"/>
            </a:br>
            <a:r>
              <a:rPr lang="it-IT" sz="2000" dirty="0" smtClean="0"/>
              <a:t/>
            </a:r>
            <a:br>
              <a:rPr lang="it-IT" sz="2000" dirty="0" smtClean="0"/>
            </a:br>
            <a:endParaRPr lang="it-IT" sz="2000" dirty="0"/>
          </a:p>
        </p:txBody>
      </p: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6293" y="224934"/>
            <a:ext cx="2173440" cy="620825"/>
          </a:xfrm>
          <a:prstGeom prst="rect">
            <a:avLst/>
          </a:prstGeo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1916" y="5670153"/>
            <a:ext cx="1429785" cy="831270"/>
          </a:xfrm>
          <a:prstGeom prst="rect">
            <a:avLst/>
          </a:prstGeom>
        </p:spPr>
      </p:pic>
      <p:pic>
        <p:nvPicPr>
          <p:cNvPr id="7" name="Immagin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4607" y="2794741"/>
            <a:ext cx="2520315" cy="1708688"/>
          </a:xfrm>
          <a:prstGeom prst="rect">
            <a:avLst/>
          </a:prstGeom>
        </p:spPr>
      </p:pic>
      <p:pic>
        <p:nvPicPr>
          <p:cNvPr id="8" name="Immagin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83850" y="2836044"/>
            <a:ext cx="2565823" cy="1707438"/>
          </a:xfrm>
          <a:prstGeom prst="rect">
            <a:avLst/>
          </a:prstGeom>
        </p:spPr>
      </p:pic>
      <p:sp>
        <p:nvSpPr>
          <p:cNvPr id="9" name="CasellaDiTesto 8"/>
          <p:cNvSpPr txBox="1"/>
          <p:nvPr/>
        </p:nvSpPr>
        <p:spPr>
          <a:xfrm>
            <a:off x="-18657" y="1123628"/>
            <a:ext cx="8250358" cy="307777"/>
          </a:xfrm>
          <a:prstGeom prst="rect">
            <a:avLst/>
          </a:prstGeom>
          <a:noFill/>
          <a:ln>
            <a:noFill/>
          </a:ln>
        </p:spPr>
        <p:txBody>
          <a:bodyPr wrap="square" rtlCol="0">
            <a:spAutoFit/>
          </a:bodyPr>
          <a:lstStyle/>
          <a:p>
            <a:r>
              <a:rPr lang="en-US" sz="1400" dirty="0" smtClean="0"/>
              <a:t>.</a:t>
            </a:r>
            <a:endParaRPr lang="en-US" sz="1400" dirty="0"/>
          </a:p>
        </p:txBody>
      </p:sp>
      <p:pic>
        <p:nvPicPr>
          <p:cNvPr id="11" name="Immagine 10"/>
          <p:cNvPicPr>
            <a:picLocks noChangeAspect="1"/>
          </p:cNvPicPr>
          <p:nvPr/>
        </p:nvPicPr>
        <p:blipFill rotWithShape="1">
          <a:blip r:embed="rId7">
            <a:extLst>
              <a:ext uri="{28A0092B-C50C-407E-A947-70E740481C1C}">
                <a14:useLocalDpi xmlns:a14="http://schemas.microsoft.com/office/drawing/2010/main" val="0"/>
              </a:ext>
            </a:extLst>
          </a:blip>
          <a:srcRect l="13204" t="27710" r="3974"/>
          <a:stretch/>
        </p:blipFill>
        <p:spPr>
          <a:xfrm>
            <a:off x="5774512" y="5039025"/>
            <a:ext cx="2984501" cy="731116"/>
          </a:xfrm>
          <a:prstGeom prst="rect">
            <a:avLst/>
          </a:prstGeom>
        </p:spPr>
      </p:pic>
      <p:pic>
        <p:nvPicPr>
          <p:cNvPr id="12" name="Immagin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30019" y="2794741"/>
            <a:ext cx="2520315" cy="1692475"/>
          </a:xfrm>
          <a:prstGeom prst="rect">
            <a:avLst/>
          </a:prstGeom>
        </p:spPr>
      </p:pic>
      <p:sp>
        <p:nvSpPr>
          <p:cNvPr id="13" name="CasellaDiTesto 12"/>
          <p:cNvSpPr txBox="1"/>
          <p:nvPr/>
        </p:nvSpPr>
        <p:spPr>
          <a:xfrm>
            <a:off x="397064" y="4787678"/>
            <a:ext cx="5308388" cy="1569660"/>
          </a:xfrm>
          <a:prstGeom prst="rect">
            <a:avLst/>
          </a:prstGeom>
          <a:noFill/>
        </p:spPr>
        <p:txBody>
          <a:bodyPr wrap="square" rtlCol="0">
            <a:spAutoFit/>
          </a:bodyPr>
          <a:lstStyle/>
          <a:p>
            <a:r>
              <a:rPr lang="it-IT" sz="1600" i="1" dirty="0" smtClean="0">
                <a:latin typeface="Century Schoolbook" pitchFamily="18" charset="0"/>
              </a:rPr>
              <a:t>Questo è uno dei  più famosi, il Teatro dell’Opera di Roma.</a:t>
            </a:r>
          </a:p>
          <a:p>
            <a:r>
              <a:rPr lang="it-IT" sz="1600" i="1" dirty="0" smtClean="0">
                <a:latin typeface="Century Schoolbook" pitchFamily="18" charset="0"/>
              </a:rPr>
              <a:t>Fu inaugurato nel 1980, è </a:t>
            </a:r>
            <a:r>
              <a:rPr lang="it-IT" sz="1600" i="1" dirty="0">
                <a:latin typeface="Century Schoolbook" pitchFamily="18" charset="0"/>
              </a:rPr>
              <a:t>p</a:t>
            </a:r>
            <a:r>
              <a:rPr lang="it-IT" sz="1600" i="1" dirty="0" smtClean="0">
                <a:latin typeface="Century Schoolbook" pitchFamily="18" charset="0"/>
              </a:rPr>
              <a:t>rincipalmente dedicato all’opera lirica e al balletto. La sua acustica leggendaria è tutt’ora considerata a una delle migliori al mondo. Ha una capacità di 1.600 posti</a:t>
            </a:r>
            <a:r>
              <a:rPr lang="it-IT" sz="1400" i="1" dirty="0" smtClean="0">
                <a:latin typeface="Century Schoolbook" pitchFamily="18" charset="0"/>
              </a:rPr>
              <a:t>. </a:t>
            </a:r>
            <a:endParaRPr lang="it-IT" sz="1400" i="1" dirty="0">
              <a:latin typeface="Century Schoolbook" pitchFamily="18" charset="0"/>
            </a:endParaRPr>
          </a:p>
        </p:txBody>
      </p:sp>
      <p:sp>
        <p:nvSpPr>
          <p:cNvPr id="14" name="CasellaDiTesto 13"/>
          <p:cNvSpPr txBox="1"/>
          <p:nvPr/>
        </p:nvSpPr>
        <p:spPr>
          <a:xfrm>
            <a:off x="373276" y="1525328"/>
            <a:ext cx="8105286" cy="830997"/>
          </a:xfrm>
          <a:prstGeom prst="rect">
            <a:avLst/>
          </a:prstGeom>
          <a:noFill/>
        </p:spPr>
        <p:txBody>
          <a:bodyPr wrap="square" rtlCol="0">
            <a:spAutoFit/>
          </a:bodyPr>
          <a:lstStyle/>
          <a:p>
            <a:r>
              <a:rPr lang="en-US" sz="1600" dirty="0"/>
              <a:t>This is one of the most famous, the </a:t>
            </a:r>
            <a:r>
              <a:rPr lang="en-US" sz="1600" dirty="0" err="1"/>
              <a:t>Teatro</a:t>
            </a:r>
            <a:r>
              <a:rPr lang="en-US" sz="1600" dirty="0"/>
              <a:t>  </a:t>
            </a:r>
            <a:r>
              <a:rPr lang="en-US" sz="1600" dirty="0" err="1"/>
              <a:t>dell’Opera</a:t>
            </a:r>
            <a:r>
              <a:rPr lang="en-US" sz="1600" dirty="0"/>
              <a:t> di Roma. </a:t>
            </a:r>
          </a:p>
          <a:p>
            <a:r>
              <a:rPr lang="en-US" sz="1600" dirty="0"/>
              <a:t>It was inaugurated in 1880. It is mainly dedicated to Opera and ballet. Its legendary acoustics are still considered among the best in the world. The seating capacity is about 1,600.</a:t>
            </a:r>
            <a:endParaRPr lang="it-IT" sz="1600" dirty="0"/>
          </a:p>
        </p:txBody>
      </p:sp>
      <p:sp>
        <p:nvSpPr>
          <p:cNvPr id="15" name="CasellaDiTesto 14"/>
          <p:cNvSpPr txBox="1"/>
          <p:nvPr/>
        </p:nvSpPr>
        <p:spPr>
          <a:xfrm>
            <a:off x="422712" y="938962"/>
            <a:ext cx="8250358" cy="369332"/>
          </a:xfrm>
          <a:prstGeom prst="rect">
            <a:avLst/>
          </a:prstGeom>
          <a:noFill/>
        </p:spPr>
        <p:txBody>
          <a:bodyPr wrap="square" rtlCol="0">
            <a:spAutoFit/>
          </a:bodyPr>
          <a:lstStyle/>
          <a:p>
            <a:pPr algn="ctr"/>
            <a:r>
              <a:rPr lang="it-IT" b="1" dirty="0" smtClean="0">
                <a:latin typeface="Engravers MT" pitchFamily="18" charset="0"/>
              </a:rPr>
              <a:t>TEATRO DELL’OPERA DI ROMA</a:t>
            </a:r>
            <a:endParaRPr lang="it-IT" b="1" dirty="0">
              <a:latin typeface="Engravers MT" pitchFamily="18" charset="0"/>
            </a:endParaRPr>
          </a:p>
        </p:txBody>
      </p:sp>
    </p:spTree>
    <p:extLst>
      <p:ext uri="{BB962C8B-B14F-4D97-AF65-F5344CB8AC3E}">
        <p14:creationId xmlns:p14="http://schemas.microsoft.com/office/powerpoint/2010/main" val="3865280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8278" y="577708"/>
            <a:ext cx="6336704" cy="809104"/>
          </a:xfrm>
        </p:spPr>
        <p:txBody>
          <a:bodyPr>
            <a:normAutofit/>
          </a:bodyPr>
          <a:lstStyle/>
          <a:p>
            <a:r>
              <a:rPr lang="it-IT" sz="1800" b="1" dirty="0" smtClean="0">
                <a:latin typeface="Engravers MT" pitchFamily="18" charset="0"/>
              </a:rPr>
              <a:t>TEATRO    ARGENTINA   </a:t>
            </a:r>
            <a:endParaRPr lang="it-IT" sz="1800" b="1" dirty="0">
              <a:latin typeface="Engravers MT" pitchFamily="18" charset="0"/>
            </a:endParaRPr>
          </a:p>
        </p:txBody>
      </p:sp>
      <p:pic>
        <p:nvPicPr>
          <p:cNvPr id="11" name="Immagin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3" y="433443"/>
            <a:ext cx="1921348" cy="548817"/>
          </a:xfrm>
          <a:prstGeom prst="rect">
            <a:avLst/>
          </a:prstGeom>
        </p:spPr>
      </p:pic>
      <p:pic>
        <p:nvPicPr>
          <p:cNvPr id="3" name="Immagin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96725" y="5457249"/>
            <a:ext cx="1379096" cy="1032992"/>
          </a:xfrm>
          <a:prstGeom prst="rect">
            <a:avLst/>
          </a:prstGeom>
        </p:spPr>
      </p:pic>
      <p:pic>
        <p:nvPicPr>
          <p:cNvPr id="4" name="Immagin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7136" y="4949172"/>
            <a:ext cx="2110903" cy="1609872"/>
          </a:xfrm>
          <a:prstGeom prst="rect">
            <a:avLst/>
          </a:prstGeom>
        </p:spPr>
      </p:pic>
      <p:pic>
        <p:nvPicPr>
          <p:cNvPr id="7" name="Immagin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66810" y="4973770"/>
            <a:ext cx="2348172" cy="1560675"/>
          </a:xfrm>
          <a:prstGeom prst="rect">
            <a:avLst/>
          </a:prstGeom>
        </p:spPr>
      </p:pic>
      <p:pic>
        <p:nvPicPr>
          <p:cNvPr id="8" name="Immagin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6800" y="1412776"/>
            <a:ext cx="2562224" cy="1911813"/>
          </a:xfrm>
          <a:prstGeom prst="rect">
            <a:avLst/>
          </a:prstGeom>
        </p:spPr>
      </p:pic>
      <p:sp>
        <p:nvSpPr>
          <p:cNvPr id="9" name="CasellaDiTesto 8"/>
          <p:cNvSpPr txBox="1"/>
          <p:nvPr/>
        </p:nvSpPr>
        <p:spPr>
          <a:xfrm>
            <a:off x="3203848" y="1314680"/>
            <a:ext cx="5256584" cy="1815882"/>
          </a:xfrm>
          <a:prstGeom prst="rect">
            <a:avLst/>
          </a:prstGeom>
          <a:noFill/>
        </p:spPr>
        <p:txBody>
          <a:bodyPr wrap="square" rtlCol="0">
            <a:spAutoFit/>
          </a:bodyPr>
          <a:lstStyle/>
          <a:p>
            <a:r>
              <a:rPr lang="en-US" sz="1600" dirty="0" smtClean="0"/>
              <a:t>The</a:t>
            </a:r>
            <a:r>
              <a:rPr lang="en-US" sz="1600" dirty="0"/>
              <a:t> </a:t>
            </a:r>
            <a:r>
              <a:rPr lang="en-US" sz="1600" dirty="0" err="1"/>
              <a:t>Teatro</a:t>
            </a:r>
            <a:r>
              <a:rPr lang="en-US" sz="1600" dirty="0"/>
              <a:t> Argentina is </a:t>
            </a:r>
            <a:r>
              <a:rPr lang="en-US" sz="1600" dirty="0" smtClean="0"/>
              <a:t>located </a:t>
            </a:r>
            <a:r>
              <a:rPr lang="en-US" sz="1600" dirty="0"/>
              <a:t>in </a:t>
            </a:r>
            <a:r>
              <a:rPr lang="en-US" sz="1600" dirty="0" smtClean="0"/>
              <a:t>the Largo di Torre Argentina, a site of a great archaeological interest.  It is one  </a:t>
            </a:r>
            <a:r>
              <a:rPr lang="en-US" sz="1600" dirty="0"/>
              <a:t>of the oldest theatres in Rome, it was constructed in 1731 and inaugurated on 31 January </a:t>
            </a:r>
            <a:r>
              <a:rPr lang="en-US" sz="1600" dirty="0" smtClean="0"/>
              <a:t>1732. It seats more than a thousand people. Inside there is The Historical </a:t>
            </a:r>
            <a:r>
              <a:rPr lang="en-US" sz="1600" dirty="0"/>
              <a:t>M</a:t>
            </a:r>
            <a:r>
              <a:rPr lang="en-US" sz="1600" dirty="0" smtClean="0"/>
              <a:t>useum of the Theater, with </a:t>
            </a:r>
            <a:r>
              <a:rPr lang="en-US" sz="1600" dirty="0"/>
              <a:t>an extensive archive of photos and </a:t>
            </a:r>
            <a:r>
              <a:rPr lang="en-US" sz="1600" dirty="0" smtClean="0"/>
              <a:t>documents.</a:t>
            </a:r>
          </a:p>
        </p:txBody>
      </p:sp>
      <p:pic>
        <p:nvPicPr>
          <p:cNvPr id="12" name="Immagine 11"/>
          <p:cNvPicPr>
            <a:picLocks noChangeAspect="1"/>
          </p:cNvPicPr>
          <p:nvPr/>
        </p:nvPicPr>
        <p:blipFill rotWithShape="1">
          <a:blip r:embed="rId8">
            <a:extLst>
              <a:ext uri="{28A0092B-C50C-407E-A947-70E740481C1C}">
                <a14:useLocalDpi xmlns:a14="http://schemas.microsoft.com/office/drawing/2010/main" val="0"/>
              </a:ext>
            </a:extLst>
          </a:blip>
          <a:srcRect b="6300"/>
          <a:stretch/>
        </p:blipFill>
        <p:spPr>
          <a:xfrm>
            <a:off x="456800" y="3501008"/>
            <a:ext cx="2562225" cy="1668962"/>
          </a:xfrm>
          <a:prstGeom prst="rect">
            <a:avLst/>
          </a:prstGeom>
        </p:spPr>
      </p:pic>
      <p:sp>
        <p:nvSpPr>
          <p:cNvPr id="5" name="CasellaDiTesto 4"/>
          <p:cNvSpPr txBox="1"/>
          <p:nvPr/>
        </p:nvSpPr>
        <p:spPr>
          <a:xfrm>
            <a:off x="3203848" y="3133290"/>
            <a:ext cx="5256584" cy="1815882"/>
          </a:xfrm>
          <a:prstGeom prst="rect">
            <a:avLst/>
          </a:prstGeom>
          <a:noFill/>
        </p:spPr>
        <p:txBody>
          <a:bodyPr wrap="square" rtlCol="0">
            <a:spAutoFit/>
          </a:bodyPr>
          <a:lstStyle/>
          <a:p>
            <a:r>
              <a:rPr lang="it-IT" sz="1600" i="1" dirty="0" smtClean="0">
                <a:latin typeface="Century Schoolbook" pitchFamily="18" charset="0"/>
              </a:rPr>
              <a:t>Il teatro Argentina si trova a Largo di Torre Argentina, un luogo di grande interesse archeologico.  È uno dei più antichi teatri di Roma, è stato costruito nel 1732 e inaugurato il 31 gennaio 1932. Ha una capacità di più di mille spettatori. Al suo interno si trova il </a:t>
            </a:r>
            <a:r>
              <a:rPr lang="it-IT" sz="1600" i="1" dirty="0">
                <a:latin typeface="Century Schoolbook" pitchFamily="18" charset="0"/>
              </a:rPr>
              <a:t>M</a:t>
            </a:r>
            <a:r>
              <a:rPr lang="it-IT" sz="1600" i="1" dirty="0" smtClean="0">
                <a:latin typeface="Century Schoolbook" pitchFamily="18" charset="0"/>
              </a:rPr>
              <a:t>useo Storico del Teatro, con un vasto archivio fotografico e documentario</a:t>
            </a:r>
            <a:r>
              <a:rPr lang="it-IT" sz="1600" i="1" dirty="0" smtClean="0"/>
              <a:t>.</a:t>
            </a:r>
            <a:endParaRPr lang="it-IT" sz="1600" i="1" dirty="0"/>
          </a:p>
        </p:txBody>
      </p:sp>
    </p:spTree>
    <p:extLst>
      <p:ext uri="{BB962C8B-B14F-4D97-AF65-F5344CB8AC3E}">
        <p14:creationId xmlns:p14="http://schemas.microsoft.com/office/powerpoint/2010/main" val="3193128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21866" y="709495"/>
            <a:ext cx="6995120" cy="562074"/>
          </a:xfrm>
        </p:spPr>
        <p:txBody>
          <a:bodyPr>
            <a:normAutofit/>
          </a:bodyPr>
          <a:lstStyle/>
          <a:p>
            <a:r>
              <a:rPr lang="it-IT" sz="1800" b="1" dirty="0" smtClean="0">
                <a:latin typeface="Engravers MT" pitchFamily="18" charset="0"/>
              </a:rPr>
              <a:t>TEATRO BIBLIOTECA QUARTICCIOLO</a:t>
            </a:r>
            <a:endParaRPr lang="it-IT" sz="1800" b="1" dirty="0">
              <a:latin typeface="Engravers MT" pitchFamily="18" charset="0"/>
            </a:endParaRPr>
          </a:p>
        </p:txBody>
      </p:sp>
      <p:pic>
        <p:nvPicPr>
          <p:cNvPr id="15" name="Immagin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682" y="159035"/>
            <a:ext cx="1921348" cy="548817"/>
          </a:xfrm>
          <a:prstGeom prst="rect">
            <a:avLst/>
          </a:prstGeom>
        </p:spPr>
      </p:pic>
      <p:pic>
        <p:nvPicPr>
          <p:cNvPr id="9" name="Immagin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574" y="1327802"/>
            <a:ext cx="2590504" cy="1739608"/>
          </a:xfrm>
          <a:prstGeom prst="rect">
            <a:avLst/>
          </a:prstGeom>
        </p:spPr>
      </p:pic>
      <p:pic>
        <p:nvPicPr>
          <p:cNvPr id="16" name="Immagin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3343" y="5210524"/>
            <a:ext cx="2003160" cy="897121"/>
          </a:xfrm>
          <a:prstGeom prst="rect">
            <a:avLst/>
          </a:prstGeom>
        </p:spPr>
      </p:pic>
      <p:sp>
        <p:nvSpPr>
          <p:cNvPr id="20" name="CasellaDiTesto 19"/>
          <p:cNvSpPr txBox="1"/>
          <p:nvPr/>
        </p:nvSpPr>
        <p:spPr>
          <a:xfrm>
            <a:off x="3534650" y="3115910"/>
            <a:ext cx="4824536" cy="1569660"/>
          </a:xfrm>
          <a:prstGeom prst="rect">
            <a:avLst/>
          </a:prstGeom>
          <a:noFill/>
        </p:spPr>
        <p:txBody>
          <a:bodyPr wrap="square" rtlCol="0">
            <a:spAutoFit/>
          </a:bodyPr>
          <a:lstStyle/>
          <a:p>
            <a:r>
              <a:rPr lang="it-IT" sz="1600" i="1" dirty="0">
                <a:latin typeface="Century Schoolbook" pitchFamily="18" charset="0"/>
              </a:rPr>
              <a:t>Il Teatro Biblioteca </a:t>
            </a:r>
            <a:r>
              <a:rPr lang="it-IT" sz="1600" i="1" dirty="0" smtClean="0">
                <a:latin typeface="Century Schoolbook" pitchFamily="18" charset="0"/>
              </a:rPr>
              <a:t>Quarticciolo è uno dei teatri costruiti recentemente nella periferia della città. È </a:t>
            </a:r>
            <a:r>
              <a:rPr lang="it-IT" sz="1600" i="1" dirty="0">
                <a:latin typeface="Century Schoolbook" pitchFamily="18" charset="0"/>
              </a:rPr>
              <a:t>nato dal recupero e dalla trasformazione di un ex mercato </a:t>
            </a:r>
            <a:r>
              <a:rPr lang="it-IT" sz="1600" i="1" dirty="0" smtClean="0">
                <a:latin typeface="Century Schoolbook" pitchFamily="18" charset="0"/>
              </a:rPr>
              <a:t>rionale ed è stato  inaugurato </a:t>
            </a:r>
            <a:r>
              <a:rPr lang="it-IT" sz="1600" i="1" dirty="0">
                <a:latin typeface="Century Schoolbook" pitchFamily="18" charset="0"/>
              </a:rPr>
              <a:t>il 12 dicembre </a:t>
            </a:r>
            <a:r>
              <a:rPr lang="it-IT" sz="1600" i="1" dirty="0" smtClean="0">
                <a:latin typeface="Century Schoolbook" pitchFamily="18" charset="0"/>
              </a:rPr>
              <a:t>2007. All’interno c’è il teatro</a:t>
            </a:r>
            <a:r>
              <a:rPr lang="it-IT" sz="1600" i="1" dirty="0">
                <a:latin typeface="Century Schoolbook" pitchFamily="18" charset="0"/>
              </a:rPr>
              <a:t>, una </a:t>
            </a:r>
            <a:r>
              <a:rPr lang="it-IT" sz="1600" i="1" dirty="0" smtClean="0">
                <a:latin typeface="Century Schoolbook" pitchFamily="18" charset="0"/>
              </a:rPr>
              <a:t>biblioteca e un’area dedicata alle esposizioni</a:t>
            </a:r>
            <a:r>
              <a:rPr lang="it-IT" sz="1600" dirty="0" smtClean="0">
                <a:latin typeface="Century Schoolbook" pitchFamily="18" charset="0"/>
              </a:rPr>
              <a:t>.</a:t>
            </a:r>
            <a:endParaRPr lang="it-IT" sz="1600" dirty="0">
              <a:latin typeface="Century Schoolbook" pitchFamily="18" charset="0"/>
            </a:endParaRPr>
          </a:p>
        </p:txBody>
      </p:sp>
      <p:sp>
        <p:nvSpPr>
          <p:cNvPr id="3" name="CasellaDiTesto 2"/>
          <p:cNvSpPr txBox="1"/>
          <p:nvPr/>
        </p:nvSpPr>
        <p:spPr>
          <a:xfrm>
            <a:off x="3534650" y="1412776"/>
            <a:ext cx="4279969" cy="1569660"/>
          </a:xfrm>
          <a:prstGeom prst="rect">
            <a:avLst/>
          </a:prstGeom>
          <a:noFill/>
        </p:spPr>
        <p:txBody>
          <a:bodyPr wrap="square" rtlCol="0">
            <a:spAutoFit/>
          </a:bodyPr>
          <a:lstStyle/>
          <a:p>
            <a:r>
              <a:rPr lang="en-US" sz="1600" dirty="0"/>
              <a:t>The </a:t>
            </a:r>
            <a:r>
              <a:rPr lang="en-US" sz="1600" dirty="0" err="1"/>
              <a:t>Teatro</a:t>
            </a:r>
            <a:r>
              <a:rPr lang="en-US" sz="1600" dirty="0"/>
              <a:t> </a:t>
            </a:r>
            <a:r>
              <a:rPr lang="en-US" sz="1600" dirty="0" err="1"/>
              <a:t>Biblioteca</a:t>
            </a:r>
            <a:r>
              <a:rPr lang="en-US" sz="1600" dirty="0"/>
              <a:t> </a:t>
            </a:r>
            <a:r>
              <a:rPr lang="en-US" sz="1600" dirty="0" err="1"/>
              <a:t>Quarticciolo</a:t>
            </a:r>
            <a:r>
              <a:rPr lang="en-US" sz="1600" dirty="0"/>
              <a:t> is one of the more recent theatres, built in the suburbs of the city. Formerly a local market, it was converted into a theatre. It was inaugurated on 12 </a:t>
            </a:r>
            <a:r>
              <a:rPr lang="en-US" sz="1600" dirty="0" err="1"/>
              <a:t>december</a:t>
            </a:r>
            <a:r>
              <a:rPr lang="en-US" sz="1600" dirty="0"/>
              <a:t> 2007. Inside there is a theater, a library and an exhibition area. </a:t>
            </a:r>
          </a:p>
        </p:txBody>
      </p:sp>
      <p:pic>
        <p:nvPicPr>
          <p:cNvPr id="4" name="Immagin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48483" y="4953130"/>
            <a:ext cx="2086077" cy="1400870"/>
          </a:xfrm>
          <a:prstGeom prst="rect">
            <a:avLst/>
          </a:prstGeom>
        </p:spPr>
      </p:pic>
      <p:pic>
        <p:nvPicPr>
          <p:cNvPr id="7" name="Immagin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7544" y="3438229"/>
            <a:ext cx="2619375" cy="1743075"/>
          </a:xfrm>
          <a:prstGeom prst="rect">
            <a:avLst/>
          </a:prstGeom>
        </p:spPr>
      </p:pic>
      <p:pic>
        <p:nvPicPr>
          <p:cNvPr id="8" name="Immagin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23456" y="4953129"/>
            <a:ext cx="2591940" cy="1451486"/>
          </a:xfrm>
          <a:prstGeom prst="rect">
            <a:avLst/>
          </a:prstGeom>
        </p:spPr>
      </p:pic>
    </p:spTree>
    <p:extLst>
      <p:ext uri="{BB962C8B-B14F-4D97-AF65-F5344CB8AC3E}">
        <p14:creationId xmlns:p14="http://schemas.microsoft.com/office/powerpoint/2010/main" val="1709468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01558" y="294273"/>
            <a:ext cx="5770984" cy="706090"/>
          </a:xfrm>
        </p:spPr>
        <p:txBody>
          <a:bodyPr>
            <a:normAutofit/>
          </a:bodyPr>
          <a:lstStyle/>
          <a:p>
            <a:r>
              <a:rPr lang="it-IT" sz="1800" b="1" dirty="0" smtClean="0">
                <a:latin typeface="Engravers MT" pitchFamily="18" charset="0"/>
              </a:rPr>
              <a:t>TEATRO STUDIO UNO</a:t>
            </a:r>
            <a:endParaRPr lang="it-IT" sz="1800" b="1" dirty="0">
              <a:latin typeface="Engravers MT" pitchFamily="18" charset="0"/>
            </a:endParaRPr>
          </a:p>
        </p:txBody>
      </p:sp>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682" y="159035"/>
            <a:ext cx="1921348" cy="548817"/>
          </a:xfrm>
          <a:prstGeom prst="rect">
            <a:avLst/>
          </a:prstGeom>
        </p:spPr>
      </p:pic>
      <p:pic>
        <p:nvPicPr>
          <p:cNvPr id="8" name="Immagine 7"/>
          <p:cNvPicPr>
            <a:picLocks noChangeAspect="1"/>
          </p:cNvPicPr>
          <p:nvPr/>
        </p:nvPicPr>
        <p:blipFill rotWithShape="1">
          <a:blip r:embed="rId4" cstate="print">
            <a:extLst>
              <a:ext uri="{28A0092B-C50C-407E-A947-70E740481C1C}">
                <a14:useLocalDpi xmlns:a14="http://schemas.microsoft.com/office/drawing/2010/main" val="0"/>
              </a:ext>
            </a:extLst>
          </a:blip>
          <a:srcRect r="6251"/>
          <a:stretch/>
        </p:blipFill>
        <p:spPr>
          <a:xfrm rot="5400000">
            <a:off x="10858" y="1481779"/>
            <a:ext cx="3490005" cy="2792043"/>
          </a:xfrm>
          <a:prstGeom prst="rect">
            <a:avLst/>
          </a:prstGeom>
        </p:spPr>
      </p:pic>
      <p:pic>
        <p:nvPicPr>
          <p:cNvPr id="7" name="Immagin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382" y="1153013"/>
            <a:ext cx="2160240" cy="1618095"/>
          </a:xfrm>
          <a:prstGeom prst="rect">
            <a:avLst/>
          </a:prstGeom>
        </p:spPr>
      </p:pic>
      <p:pic>
        <p:nvPicPr>
          <p:cNvPr id="6" name="Immagin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27884" y="2997089"/>
            <a:ext cx="2114738" cy="1409825"/>
          </a:xfrm>
          <a:prstGeom prst="rect">
            <a:avLst/>
          </a:prstGeom>
        </p:spPr>
      </p:pic>
      <p:sp>
        <p:nvSpPr>
          <p:cNvPr id="9" name="CasellaDiTesto 8"/>
          <p:cNvSpPr txBox="1"/>
          <p:nvPr/>
        </p:nvSpPr>
        <p:spPr>
          <a:xfrm>
            <a:off x="5846936" y="1000363"/>
            <a:ext cx="2875751" cy="3970318"/>
          </a:xfrm>
          <a:prstGeom prst="rect">
            <a:avLst/>
          </a:prstGeom>
          <a:noFill/>
        </p:spPr>
        <p:txBody>
          <a:bodyPr wrap="square" rtlCol="0">
            <a:spAutoFit/>
          </a:bodyPr>
          <a:lstStyle/>
          <a:p>
            <a:r>
              <a:rPr lang="en-US" sz="1400" dirty="0"/>
              <a:t>This last theater is quite small, but it is very special for us because it is in our neighborhood.  It has got two fifty seats halls, very small indeed, but we like it very much  all the same because it is close to home. Every year a theater season for children is performed.</a:t>
            </a:r>
          </a:p>
          <a:p>
            <a:endParaRPr lang="it-IT" sz="1400" dirty="0"/>
          </a:p>
          <a:p>
            <a:r>
              <a:rPr lang="it-IT" sz="1400" i="1" dirty="0">
                <a:latin typeface="Century Schoolbook" pitchFamily="18" charset="0"/>
              </a:rPr>
              <a:t>Quest’ultimo teatro è proprio piccolo, ma per noi è molto speciale perché si trova nel nostro quartiere. Ha due sale di cinquanta posti, davvero molto piccolo, ma ci piace molto lo stesso perché è vicino a casa e ogni anno organizza una stagione teatrale per bambini. </a:t>
            </a:r>
          </a:p>
        </p:txBody>
      </p:sp>
      <p:sp>
        <p:nvSpPr>
          <p:cNvPr id="10" name="CasellaDiTesto 9"/>
          <p:cNvSpPr txBox="1"/>
          <p:nvPr/>
        </p:nvSpPr>
        <p:spPr>
          <a:xfrm>
            <a:off x="228218" y="4688683"/>
            <a:ext cx="5618718" cy="738664"/>
          </a:xfrm>
          <a:prstGeom prst="rect">
            <a:avLst/>
          </a:prstGeom>
          <a:noFill/>
        </p:spPr>
        <p:txBody>
          <a:bodyPr wrap="square" rtlCol="0">
            <a:spAutoFit/>
          </a:bodyPr>
          <a:lstStyle/>
          <a:p>
            <a:r>
              <a:rPr lang="en-US" sz="1400" b="1" dirty="0" smtClean="0"/>
              <a:t>Bye </a:t>
            </a:r>
            <a:r>
              <a:rPr lang="en-US" sz="1400" b="1" dirty="0" err="1" smtClean="0"/>
              <a:t>bye</a:t>
            </a:r>
            <a:r>
              <a:rPr lang="en-US" sz="1400" b="1" dirty="0" smtClean="0"/>
              <a:t> now! We are waiting for you, we’ll go to the theater together</a:t>
            </a:r>
            <a:r>
              <a:rPr lang="it-IT" sz="1400" b="1" dirty="0" smtClean="0"/>
              <a:t>! </a:t>
            </a:r>
            <a:endParaRPr lang="it-IT" sz="1400" b="1" dirty="0" smtClean="0"/>
          </a:p>
          <a:p>
            <a:r>
              <a:rPr lang="it-IT" sz="1400" b="1" i="1" dirty="0" smtClean="0">
                <a:latin typeface="Century Schoolbook" pitchFamily="18" charset="0"/>
              </a:rPr>
              <a:t>E adesso, ciao ciao! Vi aspettiamo per andare a teatro insieme</a:t>
            </a:r>
            <a:r>
              <a:rPr lang="it-IT" sz="1400" b="1" i="1" dirty="0" smtClean="0"/>
              <a:t>!</a:t>
            </a:r>
            <a:endParaRPr lang="it-IT" sz="1400" b="1" i="1" dirty="0"/>
          </a:p>
        </p:txBody>
      </p:sp>
      <p:pic>
        <p:nvPicPr>
          <p:cNvPr id="12" name="Immagine 11"/>
          <p:cNvPicPr>
            <a:picLocks noChangeAspect="1"/>
          </p:cNvPicPr>
          <p:nvPr/>
        </p:nvPicPr>
        <p:blipFill rotWithShape="1">
          <a:blip r:embed="rId7" cstate="print">
            <a:extLst>
              <a:ext uri="{28A0092B-C50C-407E-A947-70E740481C1C}">
                <a14:useLocalDpi xmlns:a14="http://schemas.microsoft.com/office/drawing/2010/main" val="0"/>
              </a:ext>
            </a:extLst>
          </a:blip>
          <a:srcRect t="3912" r="4315" b="6055"/>
          <a:stretch/>
        </p:blipFill>
        <p:spPr>
          <a:xfrm>
            <a:off x="2500665" y="5410078"/>
            <a:ext cx="1786385" cy="1260644"/>
          </a:xfrm>
          <a:prstGeom prst="rect">
            <a:avLst/>
          </a:prstGeom>
        </p:spPr>
      </p:pic>
      <p:pic>
        <p:nvPicPr>
          <p:cNvPr id="13" name="Immagine 12"/>
          <p:cNvPicPr>
            <a:picLocks noChangeAspect="1"/>
          </p:cNvPicPr>
          <p:nvPr/>
        </p:nvPicPr>
        <p:blipFill rotWithShape="1">
          <a:blip r:embed="rId8" cstate="print">
            <a:extLst>
              <a:ext uri="{28A0092B-C50C-407E-A947-70E740481C1C}">
                <a14:useLocalDpi xmlns:a14="http://schemas.microsoft.com/office/drawing/2010/main" val="0"/>
              </a:ext>
            </a:extLst>
          </a:blip>
          <a:srcRect t="2319" r="3538" b="5926"/>
          <a:stretch/>
        </p:blipFill>
        <p:spPr>
          <a:xfrm>
            <a:off x="4540312" y="5428507"/>
            <a:ext cx="1800200" cy="1284271"/>
          </a:xfrm>
          <a:prstGeom prst="rect">
            <a:avLst/>
          </a:prstGeom>
        </p:spPr>
      </p:pic>
      <p:pic>
        <p:nvPicPr>
          <p:cNvPr id="14" name="Immagin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41008" y="6002069"/>
            <a:ext cx="2083663" cy="595181"/>
          </a:xfrm>
          <a:prstGeom prst="rect">
            <a:avLst/>
          </a:prstGeom>
        </p:spPr>
      </p:pic>
      <p:pic>
        <p:nvPicPr>
          <p:cNvPr id="16" name="Immagine 15"/>
          <p:cNvPicPr>
            <a:picLocks noChangeAspect="1"/>
          </p:cNvPicPr>
          <p:nvPr/>
        </p:nvPicPr>
        <p:blipFill rotWithShape="1">
          <a:blip r:embed="rId9" cstate="print">
            <a:extLst>
              <a:ext uri="{28A0092B-C50C-407E-A947-70E740481C1C}">
                <a14:useLocalDpi xmlns:a14="http://schemas.microsoft.com/office/drawing/2010/main" val="0"/>
              </a:ext>
            </a:extLst>
          </a:blip>
          <a:srcRect l="2917" t="4445" r="3677" b="4815"/>
          <a:stretch/>
        </p:blipFill>
        <p:spPr>
          <a:xfrm>
            <a:off x="375799" y="5343361"/>
            <a:ext cx="1821330" cy="1327016"/>
          </a:xfrm>
          <a:prstGeom prst="rect">
            <a:avLst/>
          </a:prstGeom>
        </p:spPr>
      </p:pic>
      <p:sp>
        <p:nvSpPr>
          <p:cNvPr id="4" name="CasellaDiTesto 3"/>
          <p:cNvSpPr txBox="1"/>
          <p:nvPr/>
        </p:nvSpPr>
        <p:spPr>
          <a:xfrm>
            <a:off x="6588225" y="5428507"/>
            <a:ext cx="2134462" cy="369332"/>
          </a:xfrm>
          <a:prstGeom prst="rect">
            <a:avLst/>
          </a:prstGeom>
          <a:noFill/>
        </p:spPr>
        <p:txBody>
          <a:bodyPr wrap="square" rtlCol="0">
            <a:spAutoFit/>
          </a:bodyPr>
          <a:lstStyle/>
          <a:p>
            <a:r>
              <a:rPr lang="it-IT" b="1" dirty="0" smtClean="0"/>
              <a:t>III A   Plesso Mancini</a:t>
            </a:r>
            <a:endParaRPr lang="it-IT" b="1" dirty="0"/>
          </a:p>
        </p:txBody>
      </p:sp>
    </p:spTree>
    <p:extLst>
      <p:ext uri="{BB962C8B-B14F-4D97-AF65-F5344CB8AC3E}">
        <p14:creationId xmlns:p14="http://schemas.microsoft.com/office/powerpoint/2010/main" val="72024737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TotalTime>
  <Words>552</Words>
  <Application>Microsoft Office PowerPoint</Application>
  <PresentationFormat>Presentazione su schermo (4:3)</PresentationFormat>
  <Paragraphs>30</Paragraphs>
  <Slides>5</Slides>
  <Notes>5</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Tema di Office</vt:lpstr>
      <vt:lpstr>Presentazione standard di PowerPoint</vt:lpstr>
      <vt:lpstr>Presentazione standard di PowerPoint</vt:lpstr>
      <vt:lpstr>TEATRO    ARGENTINA   </vt:lpstr>
      <vt:lpstr>TEATRO BIBLIOTECA QUARTICCIOLO</vt:lpstr>
      <vt:lpstr>TEATRO STUDIO UNO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neighborhood</dc:title>
  <dc:creator>Eleonora</dc:creator>
  <cp:lastModifiedBy>Eleonora</cp:lastModifiedBy>
  <cp:revision>67</cp:revision>
  <dcterms:created xsi:type="dcterms:W3CDTF">2015-01-24T19:30:14Z</dcterms:created>
  <dcterms:modified xsi:type="dcterms:W3CDTF">2015-02-02T11:36:20Z</dcterms:modified>
</cp:coreProperties>
</file>