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5"/>
  </p:notesMasterIdLst>
  <p:sldIdLst>
    <p:sldId id="256" r:id="rId2"/>
    <p:sldId id="309" r:id="rId3"/>
    <p:sldId id="284" r:id="rId4"/>
    <p:sldId id="258" r:id="rId5"/>
    <p:sldId id="259" r:id="rId6"/>
    <p:sldId id="302" r:id="rId7"/>
    <p:sldId id="303" r:id="rId8"/>
    <p:sldId id="304" r:id="rId9"/>
    <p:sldId id="306" r:id="rId10"/>
    <p:sldId id="305" r:id="rId11"/>
    <p:sldId id="286" r:id="rId12"/>
    <p:sldId id="285" r:id="rId13"/>
    <p:sldId id="287" r:id="rId14"/>
    <p:sldId id="288" r:id="rId15"/>
    <p:sldId id="289" r:id="rId16"/>
    <p:sldId id="274" r:id="rId17"/>
    <p:sldId id="275" r:id="rId18"/>
    <p:sldId id="276" r:id="rId19"/>
    <p:sldId id="310" r:id="rId20"/>
    <p:sldId id="278" r:id="rId21"/>
    <p:sldId id="280" r:id="rId22"/>
    <p:sldId id="279" r:id="rId23"/>
    <p:sldId id="281" r:id="rId24"/>
    <p:sldId id="291" r:id="rId25"/>
    <p:sldId id="263" r:id="rId26"/>
    <p:sldId id="264" r:id="rId27"/>
    <p:sldId id="266" r:id="rId28"/>
    <p:sldId id="268" r:id="rId29"/>
    <p:sldId id="300" r:id="rId30"/>
    <p:sldId id="311" r:id="rId31"/>
    <p:sldId id="312" r:id="rId32"/>
    <p:sldId id="299" r:id="rId33"/>
    <p:sldId id="301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31F84-9F09-4B3E-81F7-9DE866F20DCD}" type="datetimeFigureOut">
              <a:rPr lang="fr-FR" smtClean="0"/>
              <a:t>13/04/2015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3F517-F551-4B80-A05F-CFF51C1E4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535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3F517-F551-4B80-A05F-CFF51C1E4D8B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659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BD1FD9-16DC-4127-A30A-C388CCCEDFC4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A5A-29C4-4700-BAFD-E658EB33D163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5D55F11-B4D1-43F8-8DE7-0B99F0BF9801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3646-11C5-4F90-B34C-C4AC0BFB3A7C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166F-EF0D-4436-B6C4-A29D28A3DDB4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15986B-AC0E-4CDE-B361-827AC39F13B4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EEB9BC-CD4D-40C4-83CD-DA8F851944C0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497-2B7C-4213-B838-CABACD5BD0B3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0E1-B77D-4F8D-BF9B-E3FE318C255D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B163-69AB-407D-9AFF-4DB6E67D5CB4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1958968-E241-4162-9096-1DB1260B0F7C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6879A0-6C22-4A99-A294-CCAE9FC4E418}" type="datetime1">
              <a:rPr lang="fr-FR" smtClean="0"/>
              <a:t>13/04/2015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Corinne Pierotti, CPC 10B Récollets &amp; Marie Sanjuan, directrice de Boy Zelenski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F43932-9486-462A-AEA5-1D644B5093B6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91680" y="1196752"/>
            <a:ext cx="6765032" cy="1828800"/>
          </a:xfrm>
        </p:spPr>
        <p:txBody>
          <a:bodyPr>
            <a:normAutofit/>
          </a:bodyPr>
          <a:lstStyle/>
          <a:p>
            <a:r>
              <a:rPr lang="fr-FR" dirty="0" smtClean="0"/>
              <a:t>LE SYSTÈME EDUCATIF FRANCAIS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r-FR" dirty="0" smtClean="0"/>
              <a:t>MARS 2015</a:t>
            </a:r>
          </a:p>
          <a:p>
            <a:r>
              <a:rPr lang="fr-FR" dirty="0" smtClean="0"/>
              <a:t>PARIS</a:t>
            </a:r>
          </a:p>
          <a:p>
            <a:r>
              <a:rPr lang="fr-FR" dirty="0" smtClean="0"/>
              <a:t>ECOLE  MATERNELLE BOY ZELENSKI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763688" y="2996952"/>
            <a:ext cx="6765032" cy="1828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dirty="0" smtClean="0"/>
              <a:t>The french </a:t>
            </a:r>
            <a:r>
              <a:rPr lang="fr-FR" dirty="0" err="1" smtClean="0"/>
              <a:t>education</a:t>
            </a:r>
            <a:r>
              <a:rPr lang="fr-FR" dirty="0" smtClean="0"/>
              <a:t> system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39552" y="236538"/>
            <a:ext cx="8064896" cy="365125"/>
          </a:xfrm>
        </p:spPr>
        <p:txBody>
          <a:bodyPr/>
          <a:lstStyle/>
          <a:p>
            <a:pPr algn="ctr"/>
            <a:r>
              <a:rPr lang="it-IT" dirty="0" smtClean="0"/>
              <a:t>Corinne Pierotti, CPC 10B Récollets &amp; Marie Sanjuan, directrice de Boy Zelenski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03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500" dirty="0"/>
              <a:t>Five major principles - T</a:t>
            </a:r>
            <a:r>
              <a:rPr lang="fr-FR" sz="3500" dirty="0" err="1"/>
              <a:t>he</a:t>
            </a:r>
            <a:r>
              <a:rPr lang="fr-FR" sz="3500" dirty="0"/>
              <a:t> </a:t>
            </a:r>
            <a:r>
              <a:rPr lang="fr-FR" sz="3500" dirty="0" err="1" smtClean="0"/>
              <a:t>fifth</a:t>
            </a:r>
            <a:r>
              <a:rPr lang="fr-FR" sz="3500" dirty="0" smtClean="0"/>
              <a:t> one </a:t>
            </a:r>
            <a:r>
              <a:rPr lang="fr-FR" sz="3500" dirty="0"/>
              <a:t>: </a:t>
            </a:r>
            <a:r>
              <a:rPr lang="fr-FR" sz="3500" dirty="0" smtClean="0"/>
              <a:t>The </a:t>
            </a:r>
            <a:r>
              <a:rPr lang="fr-FR" sz="3500" dirty="0" err="1" smtClean="0"/>
              <a:t>school</a:t>
            </a:r>
            <a:r>
              <a:rPr lang="fr-FR" sz="3500" dirty="0" smtClean="0"/>
              <a:t> obligation </a:t>
            </a:r>
            <a:r>
              <a:rPr lang="fr-FR" sz="3500" dirty="0" err="1" smtClean="0"/>
              <a:t>from</a:t>
            </a:r>
            <a:r>
              <a:rPr lang="fr-FR" sz="3500" dirty="0" smtClean="0"/>
              <a:t> 6 to 16 </a:t>
            </a:r>
            <a:r>
              <a:rPr lang="fr-FR" sz="3500" dirty="0" err="1" smtClean="0"/>
              <a:t>years</a:t>
            </a:r>
            <a:r>
              <a:rPr lang="fr-FR" sz="3500" dirty="0" smtClean="0"/>
              <a:t> </a:t>
            </a:r>
            <a:r>
              <a:rPr lang="fr-FR" sz="3500" dirty="0" err="1" smtClean="0"/>
              <a:t>old</a:t>
            </a:r>
            <a:endParaRPr lang="fr-FR" sz="35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/>
              <a:t>Since the law Jules Ferry of </a:t>
            </a:r>
            <a:r>
              <a:rPr lang="en-US" sz="2500" dirty="0" smtClean="0"/>
              <a:t>1882</a:t>
            </a:r>
            <a:r>
              <a:rPr lang="en-US" sz="2500" dirty="0"/>
              <a:t>, the instruction is </a:t>
            </a:r>
            <a:r>
              <a:rPr lang="en-US" sz="2500" dirty="0" smtClean="0"/>
              <a:t>obligatory. </a:t>
            </a:r>
          </a:p>
          <a:p>
            <a:pPr algn="just"/>
            <a:endParaRPr lang="en-US" sz="2500" dirty="0" smtClean="0"/>
          </a:p>
          <a:p>
            <a:pPr algn="just"/>
            <a:r>
              <a:rPr lang="en-US" sz="2500" dirty="0" smtClean="0"/>
              <a:t>This obligation applies </a:t>
            </a:r>
            <a:r>
              <a:rPr lang="en-US" sz="2500" dirty="0"/>
              <a:t>from 6 years, for all the French or foreign children living in </a:t>
            </a:r>
            <a:r>
              <a:rPr lang="en-US" sz="2500" dirty="0" smtClean="0"/>
              <a:t>France to 16 years old.</a:t>
            </a:r>
          </a:p>
          <a:p>
            <a:pPr algn="just"/>
            <a:endParaRPr lang="en-US" sz="2500" dirty="0" smtClean="0"/>
          </a:p>
          <a:p>
            <a:pPr algn="just"/>
            <a:r>
              <a:rPr lang="en-US" sz="2500" dirty="0" smtClean="0"/>
              <a:t>The </a:t>
            </a:r>
            <a:r>
              <a:rPr lang="en-US" sz="2500" dirty="0"/>
              <a:t>family has two </a:t>
            </a:r>
            <a:r>
              <a:rPr lang="en-US" sz="2500" dirty="0" smtClean="0"/>
              <a:t>possibilities :</a:t>
            </a:r>
          </a:p>
          <a:p>
            <a:pPr lvl="1" algn="just"/>
            <a:r>
              <a:rPr lang="en-US" sz="2500" dirty="0" smtClean="0"/>
              <a:t>School </a:t>
            </a:r>
            <a:r>
              <a:rPr lang="en-US" sz="2500" dirty="0"/>
              <a:t>in a public or private school ;</a:t>
            </a:r>
            <a:endParaRPr lang="en-US" sz="2500" dirty="0" smtClean="0"/>
          </a:p>
          <a:p>
            <a:pPr lvl="1" algn="just"/>
            <a:r>
              <a:rPr lang="en-US" sz="2500" dirty="0"/>
              <a:t>A</a:t>
            </a:r>
            <a:r>
              <a:rPr lang="en-US" sz="2500" dirty="0" smtClean="0"/>
              <a:t>ssure </a:t>
            </a:r>
            <a:r>
              <a:rPr lang="en-US" sz="2500" dirty="0"/>
              <a:t>the instruction of the children </a:t>
            </a:r>
            <a:r>
              <a:rPr lang="en-US" sz="2500" dirty="0" smtClean="0"/>
              <a:t>itself </a:t>
            </a:r>
            <a:r>
              <a:rPr lang="en-US" sz="2500" dirty="0"/>
              <a:t>(with preliminary </a:t>
            </a:r>
            <a:r>
              <a:rPr lang="en-US" sz="2500" dirty="0" smtClean="0"/>
              <a:t>declaration).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05953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Fields of </a:t>
            </a:r>
            <a:r>
              <a:rPr lang="en-US" dirty="0" smtClean="0"/>
              <a:t>expertise : the municipality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500" b="1" u="sng" dirty="0" smtClean="0"/>
              <a:t>The municipality </a:t>
            </a:r>
            <a:r>
              <a:rPr lang="en-US" sz="2500" dirty="0" smtClean="0"/>
              <a:t>:</a:t>
            </a:r>
          </a:p>
          <a:p>
            <a:pPr marL="0" indent="0" algn="just">
              <a:buNone/>
            </a:pPr>
            <a:endParaRPr lang="en-US" sz="1200" dirty="0" smtClean="0"/>
          </a:p>
          <a:p>
            <a:pPr marL="0" indent="0" algn="just">
              <a:buNone/>
            </a:pPr>
            <a:r>
              <a:rPr lang="en-US" sz="2500" dirty="0" smtClean="0"/>
              <a:t>- Implant</a:t>
            </a:r>
            <a:r>
              <a:rPr lang="en-US" sz="2500" dirty="0"/>
              <a:t>, builds</a:t>
            </a:r>
            <a:r>
              <a:rPr lang="en-US" sz="2500" dirty="0" smtClean="0"/>
              <a:t>, equip, </a:t>
            </a:r>
            <a:r>
              <a:rPr lang="en-US" sz="2500" dirty="0"/>
              <a:t>is responsible for the functioning and for the </a:t>
            </a:r>
            <a:r>
              <a:rPr lang="en-US" sz="2500" dirty="0" smtClean="0"/>
              <a:t>maintenance </a:t>
            </a:r>
            <a:r>
              <a:rPr lang="en-US" sz="2500" dirty="0"/>
              <a:t>of the </a:t>
            </a:r>
            <a:r>
              <a:rPr lang="en-US" sz="2500" dirty="0" smtClean="0"/>
              <a:t>“</a:t>
            </a:r>
            <a:r>
              <a:rPr lang="en-US" sz="2500" dirty="0" err="1" smtClean="0"/>
              <a:t>maternelle</a:t>
            </a:r>
            <a:r>
              <a:rPr lang="en-US" sz="2500" dirty="0" smtClean="0"/>
              <a:t>” </a:t>
            </a:r>
            <a:r>
              <a:rPr lang="en-US" sz="2500" dirty="0"/>
              <a:t>and elementary </a:t>
            </a:r>
            <a:r>
              <a:rPr lang="en-US" sz="2500" dirty="0" smtClean="0"/>
              <a:t>schools ;</a:t>
            </a:r>
          </a:p>
          <a:p>
            <a:pPr marL="0" indent="0" algn="just">
              <a:buNone/>
            </a:pPr>
            <a:r>
              <a:rPr lang="en-US" sz="2500" dirty="0" smtClean="0"/>
              <a:t>- Manage </a:t>
            </a:r>
            <a:r>
              <a:rPr lang="en-US" sz="2500" dirty="0"/>
              <a:t>the credits of equipment and functioning of </a:t>
            </a:r>
            <a:r>
              <a:rPr lang="en-US" sz="2500" dirty="0" smtClean="0"/>
              <a:t>schools ;</a:t>
            </a:r>
          </a:p>
          <a:p>
            <a:pPr marL="0" indent="0" algn="just">
              <a:buNone/>
            </a:pPr>
            <a:r>
              <a:rPr lang="en-US" sz="2500" dirty="0" smtClean="0"/>
              <a:t>- Can </a:t>
            </a:r>
            <a:r>
              <a:rPr lang="en-US" sz="2500" dirty="0"/>
              <a:t>modify schedules, school </a:t>
            </a:r>
            <a:r>
              <a:rPr lang="en-US" sz="2500" dirty="0" smtClean="0"/>
              <a:t>timetables ;</a:t>
            </a:r>
          </a:p>
          <a:p>
            <a:pPr marL="0" indent="0" algn="just">
              <a:buNone/>
            </a:pPr>
            <a:r>
              <a:rPr lang="en-US" sz="2500" dirty="0" smtClean="0"/>
              <a:t>-  Manage </a:t>
            </a:r>
            <a:r>
              <a:rPr lang="en-US" sz="2500" dirty="0"/>
              <a:t>the not teaching staffs.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52810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Fields of </a:t>
            </a:r>
            <a:r>
              <a:rPr lang="en-US" dirty="0" smtClean="0"/>
              <a:t>expertise : the state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500" b="1" u="sng" dirty="0" smtClean="0"/>
              <a:t>The State </a:t>
            </a:r>
            <a:r>
              <a:rPr lang="en-US" sz="2500" dirty="0" smtClean="0"/>
              <a:t>: </a:t>
            </a:r>
          </a:p>
          <a:p>
            <a:pPr algn="just">
              <a:buFontTx/>
              <a:buChar char="-"/>
            </a:pPr>
            <a:endParaRPr lang="en-US" sz="1200" dirty="0" smtClean="0"/>
          </a:p>
          <a:p>
            <a:pPr algn="just">
              <a:buFontTx/>
              <a:buChar char="-"/>
            </a:pPr>
            <a:r>
              <a:rPr lang="en-US" sz="2500" dirty="0" smtClean="0"/>
              <a:t>defines </a:t>
            </a:r>
            <a:r>
              <a:rPr lang="en-US" sz="2500" dirty="0"/>
              <a:t>the national programs, the organization and the contents of </a:t>
            </a:r>
            <a:r>
              <a:rPr lang="en-US" sz="2500" dirty="0" smtClean="0"/>
              <a:t>teachings ; </a:t>
            </a:r>
          </a:p>
          <a:p>
            <a:pPr algn="just">
              <a:buFontTx/>
              <a:buChar char="-"/>
            </a:pPr>
            <a:endParaRPr lang="en-US" sz="500" dirty="0" smtClean="0"/>
          </a:p>
          <a:p>
            <a:pPr algn="just">
              <a:buFontTx/>
              <a:buChar char="-"/>
            </a:pPr>
            <a:r>
              <a:rPr lang="en-US" sz="2500" dirty="0" smtClean="0"/>
              <a:t>defines </a:t>
            </a:r>
            <a:r>
              <a:rPr lang="en-US" sz="2500" dirty="0"/>
              <a:t>and </a:t>
            </a:r>
            <a:r>
              <a:rPr lang="en-US" sz="2500" dirty="0" smtClean="0"/>
              <a:t>deliver national diplomas ; </a:t>
            </a:r>
          </a:p>
          <a:p>
            <a:pPr algn="just">
              <a:buFontTx/>
              <a:buChar char="-"/>
            </a:pPr>
            <a:endParaRPr lang="en-US" sz="500" dirty="0" smtClean="0"/>
          </a:p>
          <a:p>
            <a:pPr algn="just">
              <a:buFontTx/>
              <a:buChar char="-"/>
            </a:pPr>
            <a:r>
              <a:rPr lang="en-US" sz="2500" dirty="0" smtClean="0"/>
              <a:t>recruit </a:t>
            </a:r>
            <a:r>
              <a:rPr lang="en-US" sz="2500" dirty="0"/>
              <a:t>and manages the </a:t>
            </a:r>
            <a:r>
              <a:rPr lang="en-US" sz="2500" dirty="0" smtClean="0"/>
              <a:t>staffs ;</a:t>
            </a:r>
          </a:p>
          <a:p>
            <a:pPr algn="just">
              <a:buFontTx/>
              <a:buChar char="-"/>
            </a:pPr>
            <a:endParaRPr lang="en-US" sz="500" dirty="0" smtClean="0"/>
          </a:p>
          <a:p>
            <a:pPr algn="just">
              <a:buFontTx/>
              <a:buChar char="-"/>
            </a:pPr>
            <a:r>
              <a:rPr lang="en-US" sz="2500" dirty="0" smtClean="0"/>
              <a:t>distributes </a:t>
            </a:r>
            <a:r>
              <a:rPr lang="en-US" sz="2500" dirty="0"/>
              <a:t>financial </a:t>
            </a:r>
            <a:r>
              <a:rPr lang="en-US" sz="2500" dirty="0" err="1" smtClean="0"/>
              <a:t>ressources</a:t>
            </a:r>
            <a:r>
              <a:rPr lang="en-US" sz="2500" dirty="0" smtClean="0"/>
              <a:t> ; </a:t>
            </a:r>
          </a:p>
          <a:p>
            <a:pPr algn="just">
              <a:buFontTx/>
              <a:buChar char="-"/>
            </a:pPr>
            <a:endParaRPr lang="en-US" sz="500" dirty="0" smtClean="0"/>
          </a:p>
          <a:p>
            <a:pPr algn="just">
              <a:buFontTx/>
              <a:buChar char="-"/>
            </a:pPr>
            <a:r>
              <a:rPr lang="en-US" sz="2500" dirty="0" smtClean="0"/>
              <a:t>control </a:t>
            </a:r>
            <a:r>
              <a:rPr lang="en-US" sz="2500" dirty="0"/>
              <a:t>and estimates education policies.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549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</a:t>
            </a:r>
            <a:r>
              <a:rPr lang="en-US" dirty="0" smtClean="0"/>
              <a:t>numbers </a:t>
            </a:r>
            <a:r>
              <a:rPr lang="fr-FR" dirty="0" smtClean="0"/>
              <a:t>(2014)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 smtClean="0"/>
              <a:t>6 </a:t>
            </a:r>
            <a:r>
              <a:rPr lang="en-US" sz="2500" dirty="0"/>
              <a:t>760 600 pupils </a:t>
            </a:r>
            <a:r>
              <a:rPr lang="en-US" sz="2500" dirty="0" smtClean="0"/>
              <a:t>;</a:t>
            </a:r>
          </a:p>
          <a:p>
            <a:pPr algn="just"/>
            <a:r>
              <a:rPr lang="en-US" sz="2500" dirty="0" smtClean="0"/>
              <a:t>366 </a:t>
            </a:r>
            <a:r>
              <a:rPr lang="en-US" sz="2500" dirty="0"/>
              <a:t>300 primary school </a:t>
            </a:r>
            <a:r>
              <a:rPr lang="en-US" sz="2500" dirty="0" smtClean="0"/>
              <a:t>teachers ;</a:t>
            </a:r>
          </a:p>
          <a:p>
            <a:pPr algn="just"/>
            <a:r>
              <a:rPr lang="en-US" sz="2500" dirty="0" smtClean="0"/>
              <a:t> </a:t>
            </a:r>
            <a:r>
              <a:rPr lang="en-US" sz="2500" dirty="0"/>
              <a:t>52 600 </a:t>
            </a:r>
            <a:r>
              <a:rPr lang="en-US" sz="2500" dirty="0" smtClean="0"/>
              <a:t>schools</a:t>
            </a:r>
          </a:p>
          <a:p>
            <a:pPr marL="0" indent="0" algn="just">
              <a:buNone/>
            </a:pPr>
            <a:r>
              <a:rPr lang="en-US" sz="2500" dirty="0"/>
              <a:t/>
            </a:r>
            <a:br>
              <a:rPr lang="en-US" sz="2500" dirty="0"/>
            </a:br>
            <a:r>
              <a:rPr lang="en-US" sz="2500" b="1" dirty="0" smtClean="0"/>
              <a:t>Expenses</a:t>
            </a:r>
            <a:r>
              <a:rPr lang="en-US" sz="2500" dirty="0" smtClean="0"/>
              <a:t> : 60,8 </a:t>
            </a:r>
            <a:r>
              <a:rPr lang="en-US" sz="2500" dirty="0"/>
              <a:t>billion </a:t>
            </a:r>
            <a:r>
              <a:rPr lang="en-US" sz="2500" dirty="0" smtClean="0"/>
              <a:t>euros </a:t>
            </a:r>
            <a:r>
              <a:rPr lang="en-US" sz="2500" dirty="0"/>
              <a:t>budget for the Education, is a </a:t>
            </a:r>
            <a:r>
              <a:rPr lang="en-US" sz="2500" dirty="0" smtClean="0"/>
              <a:t>:</a:t>
            </a:r>
          </a:p>
          <a:p>
            <a:pPr algn="just">
              <a:buFontTx/>
              <a:buChar char="-"/>
            </a:pPr>
            <a:r>
              <a:rPr lang="en-US" sz="2500" dirty="0" smtClean="0"/>
              <a:t>5370 euros </a:t>
            </a:r>
            <a:r>
              <a:rPr lang="en-US" sz="2500" dirty="0"/>
              <a:t>cost for a pupil of </a:t>
            </a:r>
            <a:r>
              <a:rPr lang="en-US" sz="2500" dirty="0" smtClean="0"/>
              <a:t>“</a:t>
            </a:r>
            <a:r>
              <a:rPr lang="en-US" sz="2500" dirty="0" err="1" smtClean="0"/>
              <a:t>maternelle</a:t>
            </a:r>
            <a:r>
              <a:rPr lang="en-US" sz="2500" dirty="0" smtClean="0"/>
              <a:t>” school</a:t>
            </a:r>
            <a:r>
              <a:rPr lang="en-US" sz="2500" dirty="0"/>
              <a:t> </a:t>
            </a:r>
            <a:r>
              <a:rPr lang="en-US" sz="2500" dirty="0" smtClean="0"/>
              <a:t>;</a:t>
            </a:r>
          </a:p>
          <a:p>
            <a:pPr algn="just">
              <a:buFontTx/>
              <a:buChar char="-"/>
            </a:pPr>
            <a:r>
              <a:rPr lang="en-US" sz="2500" dirty="0" smtClean="0"/>
              <a:t>5570 </a:t>
            </a:r>
            <a:r>
              <a:rPr lang="en-US" sz="2500" dirty="0"/>
              <a:t>euros for a pupil of </a:t>
            </a:r>
            <a:r>
              <a:rPr lang="en-US" sz="2500" dirty="0" smtClean="0"/>
              <a:t>elementary ;</a:t>
            </a:r>
          </a:p>
          <a:p>
            <a:pPr algn="just">
              <a:buFontTx/>
              <a:buChar char="-"/>
            </a:pPr>
            <a:r>
              <a:rPr lang="en-US" sz="2500" dirty="0" smtClean="0"/>
              <a:t>8860 </a:t>
            </a:r>
            <a:r>
              <a:rPr lang="en-US" sz="2500" dirty="0"/>
              <a:t>euros for </a:t>
            </a:r>
            <a:r>
              <a:rPr lang="en-US" sz="2500" dirty="0" smtClean="0"/>
              <a:t>a “</a:t>
            </a:r>
            <a:r>
              <a:rPr lang="en-US" sz="2500" dirty="0" err="1" smtClean="0"/>
              <a:t>collégien</a:t>
            </a:r>
            <a:r>
              <a:rPr lang="en-US" sz="2500" dirty="0" smtClean="0"/>
              <a:t>”.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76271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organization of school </a:t>
            </a:r>
            <a:r>
              <a:rPr lang="en-US" dirty="0" smtClean="0"/>
              <a:t>time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dirty="0"/>
          </a:p>
          <a:p>
            <a:pPr algn="just"/>
            <a:r>
              <a:rPr lang="en-US" sz="2500" dirty="0" smtClean="0"/>
              <a:t>36 </a:t>
            </a:r>
            <a:r>
              <a:rPr lang="en-US" sz="2500" dirty="0"/>
              <a:t>weeks distributed in 5 </a:t>
            </a:r>
            <a:r>
              <a:rPr lang="en-US" sz="2500" dirty="0" smtClean="0"/>
              <a:t>periods ;</a:t>
            </a:r>
          </a:p>
          <a:p>
            <a:pPr algn="just"/>
            <a:endParaRPr lang="en-US" sz="2500" dirty="0" smtClean="0"/>
          </a:p>
          <a:p>
            <a:pPr algn="just"/>
            <a:r>
              <a:rPr lang="en-US" sz="2500" dirty="0" smtClean="0"/>
              <a:t>weekly </a:t>
            </a:r>
            <a:r>
              <a:rPr lang="en-US" sz="2500" dirty="0"/>
              <a:t>24 hours for the pupils </a:t>
            </a:r>
            <a:r>
              <a:rPr lang="en-US" sz="2500" dirty="0" smtClean="0"/>
              <a:t>;</a:t>
            </a:r>
          </a:p>
          <a:p>
            <a:pPr algn="just"/>
            <a:endParaRPr lang="en-US" sz="2500" dirty="0" smtClean="0"/>
          </a:p>
          <a:p>
            <a:pPr algn="just"/>
            <a:r>
              <a:rPr lang="en-US" sz="2500" dirty="0" smtClean="0"/>
              <a:t>2 </a:t>
            </a:r>
            <a:r>
              <a:rPr lang="en-US" sz="2500" dirty="0"/>
              <a:t>hours of help personalized for </a:t>
            </a:r>
            <a:r>
              <a:rPr lang="en-US" sz="2500" dirty="0" smtClean="0"/>
              <a:t>pupils with difficulties are </a:t>
            </a:r>
            <a:r>
              <a:rPr lang="en-US" sz="2500" dirty="0"/>
              <a:t>added at 24 </a:t>
            </a:r>
            <a:r>
              <a:rPr lang="en-US" sz="2500" dirty="0" smtClean="0"/>
              <a:t>hours.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22130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III.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whom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The staff </a:t>
            </a:r>
            <a:r>
              <a:rPr lang="en-US" sz="2500" dirty="0"/>
              <a:t>of inspection</a:t>
            </a:r>
          </a:p>
          <a:p>
            <a:endParaRPr lang="en-US" sz="800" dirty="0"/>
          </a:p>
          <a:p>
            <a:r>
              <a:rPr lang="en-US" sz="2500" dirty="0"/>
              <a:t>The </a:t>
            </a:r>
            <a:r>
              <a:rPr lang="en-US" sz="2500" dirty="0" smtClean="0"/>
              <a:t>staff </a:t>
            </a:r>
            <a:r>
              <a:rPr lang="en-US" sz="2500" dirty="0"/>
              <a:t>of </a:t>
            </a:r>
            <a:r>
              <a:rPr lang="en-US" sz="2500" dirty="0" smtClean="0"/>
              <a:t>direction</a:t>
            </a:r>
            <a:endParaRPr lang="en-US" sz="2500" dirty="0"/>
          </a:p>
          <a:p>
            <a:endParaRPr lang="en-US" sz="800" dirty="0"/>
          </a:p>
          <a:p>
            <a:r>
              <a:rPr lang="en-US" sz="2500" dirty="0"/>
              <a:t>The </a:t>
            </a:r>
            <a:r>
              <a:rPr lang="en-US" sz="2500" dirty="0" smtClean="0"/>
              <a:t>teachers</a:t>
            </a:r>
            <a:endParaRPr lang="en-US" sz="2500" dirty="0"/>
          </a:p>
          <a:p>
            <a:endParaRPr lang="en-US" sz="800" dirty="0"/>
          </a:p>
          <a:p>
            <a:r>
              <a:rPr lang="en-US" sz="2500" dirty="0"/>
              <a:t>The RASED</a:t>
            </a:r>
          </a:p>
          <a:p>
            <a:endParaRPr lang="en-US" sz="800" dirty="0"/>
          </a:p>
          <a:p>
            <a:r>
              <a:rPr lang="en-US" sz="2500" dirty="0"/>
              <a:t>The educational assistants</a:t>
            </a:r>
          </a:p>
          <a:p>
            <a:endParaRPr lang="en-US" sz="800" dirty="0"/>
          </a:p>
          <a:p>
            <a:r>
              <a:rPr lang="en-US" sz="2500" dirty="0"/>
              <a:t>The partners</a:t>
            </a:r>
          </a:p>
          <a:p>
            <a:endParaRPr lang="en-US" sz="800" dirty="0"/>
          </a:p>
          <a:p>
            <a:r>
              <a:rPr lang="en-US" sz="2500" dirty="0"/>
              <a:t>Other </a:t>
            </a:r>
            <a:r>
              <a:rPr lang="en-US" sz="2500" dirty="0" smtClean="0"/>
              <a:t>staff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57907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staff </a:t>
            </a:r>
            <a:r>
              <a:rPr lang="en-US" dirty="0"/>
              <a:t>of inspection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/>
              <a:t>The inspectors of the Education : recruited by competitive examination </a:t>
            </a:r>
            <a:r>
              <a:rPr lang="en-US" sz="2500" dirty="0" smtClean="0"/>
              <a:t>in </a:t>
            </a:r>
            <a:r>
              <a:rPr lang="en-US" sz="2500" dirty="0"/>
              <a:t>4 </a:t>
            </a:r>
            <a:r>
              <a:rPr lang="en-US" sz="2500" dirty="0" err="1"/>
              <a:t>specialities</a:t>
            </a:r>
            <a:r>
              <a:rPr lang="en-US" sz="2500" dirty="0"/>
              <a:t> : first degree, information and orientation, technical education, general education</a:t>
            </a:r>
            <a:r>
              <a:rPr lang="en-US" sz="2500" dirty="0" smtClean="0"/>
              <a:t>.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The inspectors of the first degree have in responsibility a </a:t>
            </a:r>
            <a:r>
              <a:rPr lang="en-US" sz="2500" dirty="0" smtClean="0"/>
              <a:t>district : </a:t>
            </a:r>
            <a:r>
              <a:rPr lang="en-US" sz="2500" dirty="0"/>
              <a:t>here Thierry </a:t>
            </a:r>
            <a:r>
              <a:rPr lang="en-US" sz="2500" dirty="0" smtClean="0"/>
              <a:t>Rousse. His </a:t>
            </a:r>
            <a:r>
              <a:rPr lang="en-US" sz="2500" dirty="0"/>
              <a:t>district is </a:t>
            </a:r>
            <a:r>
              <a:rPr lang="en-US" sz="2500" dirty="0" smtClean="0"/>
              <a:t>almost the </a:t>
            </a:r>
            <a:r>
              <a:rPr lang="en-US" sz="2500" dirty="0"/>
              <a:t>10th district of </a:t>
            </a:r>
            <a:r>
              <a:rPr lang="en-US" sz="2500" dirty="0" smtClean="0"/>
              <a:t>Paris.</a:t>
            </a:r>
          </a:p>
          <a:p>
            <a:pPr algn="just"/>
            <a:endParaRPr lang="en-US" sz="2500" dirty="0" smtClean="0"/>
          </a:p>
          <a:p>
            <a:pPr algn="just"/>
            <a:r>
              <a:rPr lang="en-US" sz="2500" dirty="0" smtClean="0"/>
              <a:t>Each inspector </a:t>
            </a:r>
            <a:r>
              <a:rPr lang="en-US" sz="2500" dirty="0"/>
              <a:t>benefits from a secretary and from one or two educational advisers</a:t>
            </a:r>
            <a:r>
              <a:rPr lang="en-US" sz="2500" dirty="0" smtClean="0"/>
              <a:t>.</a:t>
            </a:r>
            <a:endParaRPr lang="fr-FR" sz="25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98282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staff </a:t>
            </a:r>
            <a:r>
              <a:rPr lang="en-US" dirty="0"/>
              <a:t>of direction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500" dirty="0"/>
              <a:t>In the schools of at least two classes, a headmaster is named among primary school teachers by </a:t>
            </a:r>
            <a:r>
              <a:rPr lang="en-US" sz="2500" dirty="0" smtClean="0"/>
              <a:t>Academic inspector.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2500" dirty="0" smtClean="0"/>
              <a:t>He receives a formation, </a:t>
            </a:r>
            <a:r>
              <a:rPr lang="en-US" sz="2500" dirty="0"/>
              <a:t>and exercise administrative, educational responsibilities and represents the institution with the municipality and the </a:t>
            </a:r>
            <a:r>
              <a:rPr lang="en-US" sz="2500" dirty="0" smtClean="0"/>
              <a:t>parents. 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2500" dirty="0"/>
              <a:t>The director is not an immediate superior, he has no decision-making power</a:t>
            </a:r>
            <a:r>
              <a:rPr lang="en-US" sz="2500" dirty="0" smtClean="0"/>
              <a:t>.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2500" dirty="0" smtClean="0"/>
              <a:t>The </a:t>
            </a:r>
            <a:r>
              <a:rPr lang="en-US" sz="2500" dirty="0"/>
              <a:t>report Reiss of 2010 asks for a reform of director's </a:t>
            </a:r>
            <a:r>
              <a:rPr lang="en-US" sz="2500" dirty="0" smtClean="0"/>
              <a:t>status.</a:t>
            </a:r>
            <a:endParaRPr lang="fr-FR" sz="25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412474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teachers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" Primary school teacher is multi-subject teacher, capable of teaching all the disciplines distributed to the primary school, he has authority to educate of PS in the 5th year of primary school, he exercises a constantly evolving job”. </a:t>
            </a:r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r>
              <a:rPr lang="en-US" sz="2500" dirty="0"/>
              <a:t>We count approximately 366 300 teachers called "primary school teachers" since 1990, recruited by external, internal competitive examination. </a:t>
            </a:r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r>
              <a:rPr lang="en-US" sz="2500" dirty="0"/>
              <a:t>They </a:t>
            </a:r>
            <a:r>
              <a:rPr lang="en-US" sz="2500" dirty="0" smtClean="0"/>
              <a:t>assure </a:t>
            </a:r>
            <a:r>
              <a:rPr lang="en-US" sz="2500" dirty="0"/>
              <a:t>a weekly service of 27 </a:t>
            </a:r>
            <a:r>
              <a:rPr lang="en-US" sz="2500" dirty="0" smtClean="0"/>
              <a:t>hours </a:t>
            </a:r>
            <a:r>
              <a:rPr lang="en-US" sz="2500" dirty="0"/>
              <a:t>in front of pupils</a:t>
            </a:r>
            <a:r>
              <a:rPr lang="en-US" sz="2500" dirty="0" smtClean="0"/>
              <a:t>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1600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Salary</a:t>
            </a:r>
            <a:r>
              <a:rPr lang="fr-FR" dirty="0" smtClean="0"/>
              <a:t> of </a:t>
            </a:r>
            <a:r>
              <a:rPr lang="fr-FR" dirty="0" err="1" smtClean="0"/>
              <a:t>primary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teachers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790417"/>
              </p:ext>
            </p:extLst>
          </p:nvPr>
        </p:nvGraphicFramePr>
        <p:xfrm>
          <a:off x="1907704" y="1556792"/>
          <a:ext cx="5616624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1872208"/>
              </a:tblGrid>
              <a:tr h="558062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6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</a:t>
                      </a:r>
                      <a:r>
                        <a:rPr kumimoji="0" lang="fr-FR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net </a:t>
                      </a:r>
                      <a:r>
                        <a:rPr kumimoji="0" lang="fr-FR" sz="16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salary</a:t>
                      </a:r>
                      <a:r>
                        <a:rPr kumimoji="0" lang="fr-FR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minimum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6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</a:t>
                      </a:r>
                      <a:r>
                        <a:rPr kumimoji="0" lang="fr-FR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net </a:t>
                      </a:r>
                      <a:r>
                        <a:rPr kumimoji="0" lang="fr-FR" sz="16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salary</a:t>
                      </a:r>
                      <a:r>
                        <a:rPr kumimoji="0" lang="fr-FR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maximum</a:t>
                      </a:r>
                      <a:endParaRPr lang="fr-FR" sz="1600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of stage ( first 3 months)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1 325 €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1 325 €</a:t>
                      </a:r>
                    </a:p>
                  </a:txBody>
                  <a:tcPr marL="30480" marR="30480" marT="15240" marB="15240" anchor="ctr"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of stage ( first 9 months)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1 428 €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1 428 €</a:t>
                      </a:r>
                    </a:p>
                  </a:txBody>
                  <a:tcPr marL="30480" marR="30480" marT="15240" marB="15240" anchor="ctr"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of appointment</a:t>
                      </a:r>
                      <a:r>
                        <a:rPr kumimoji="0"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6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titularisation</a:t>
                      </a:r>
                      <a:r>
                        <a:rPr kumimoji="0"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fr-FR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1 640 €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1 640 €</a:t>
                      </a:r>
                    </a:p>
                  </a:txBody>
                  <a:tcPr marL="30480" marR="30480" marT="15240" marB="15240" anchor="ctr"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2 years of career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1 690 €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1 690 €</a:t>
                      </a:r>
                    </a:p>
                  </a:txBody>
                  <a:tcPr marL="30480" marR="30480" marT="15240" marB="15240" anchor="ctr"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10 years of career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1 879 €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2 016 €</a:t>
                      </a:r>
                    </a:p>
                  </a:txBody>
                  <a:tcPr marL="30480" marR="30480" marT="15240" marB="15240" anchor="ctr"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20 years of career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2 324 €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2 498 €</a:t>
                      </a:r>
                    </a:p>
                  </a:txBody>
                  <a:tcPr marL="30480" marR="30480" marT="15240" marB="15240" anchor="ctr"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30 years of career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2 639 €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2 973 €</a:t>
                      </a:r>
                    </a:p>
                  </a:txBody>
                  <a:tcPr marL="30480" marR="30480" marT="15240" marB="1524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16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I. The french </a:t>
            </a:r>
            <a:r>
              <a:rPr lang="fr-FR" dirty="0" err="1" smtClean="0"/>
              <a:t>education</a:t>
            </a:r>
            <a:r>
              <a:rPr lang="fr-FR" dirty="0" smtClean="0"/>
              <a:t> system</a:t>
            </a:r>
            <a:endParaRPr lang="fr-FR" dirty="0"/>
          </a:p>
        </p:txBody>
      </p:sp>
      <p:pic>
        <p:nvPicPr>
          <p:cNvPr id="4" name="Picture 2" descr="http://www.cinemafrancais-fle.com/Images/films/scolai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3"/>
            <a:ext cx="7868834" cy="521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971600" y="6492875"/>
            <a:ext cx="5421083" cy="365125"/>
          </a:xfrm>
        </p:spPr>
        <p:txBody>
          <a:bodyPr/>
          <a:lstStyle/>
          <a:p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  <p:sp>
        <p:nvSpPr>
          <p:cNvPr id="6" name="ZoneTexte 5"/>
          <p:cNvSpPr txBox="1"/>
          <p:nvPr/>
        </p:nvSpPr>
        <p:spPr>
          <a:xfrm>
            <a:off x="4545977" y="3446887"/>
            <a:ext cx="23762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dirty="0" smtClean="0">
                <a:solidFill>
                  <a:srgbClr val="FF0000"/>
                </a:solidFill>
              </a:rPr>
              <a:t>Baccalauréat</a:t>
            </a:r>
            <a:endParaRPr lang="fr-FR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4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</a:t>
            </a:r>
            <a:r>
              <a:rPr lang="en-US" dirty="0" smtClean="0"/>
              <a:t>“RASED”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47248" cy="3273227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/>
              <a:t>They </a:t>
            </a:r>
            <a:r>
              <a:rPr lang="en-US" sz="2500" dirty="0"/>
              <a:t>are professors </a:t>
            </a:r>
            <a:r>
              <a:rPr lang="en-US" sz="2500" dirty="0" smtClean="0"/>
              <a:t>specialized, </a:t>
            </a:r>
            <a:r>
              <a:rPr lang="en-US" sz="2500" dirty="0"/>
              <a:t>holder of the </a:t>
            </a:r>
            <a:r>
              <a:rPr lang="en-US" sz="2500" dirty="0" smtClean="0"/>
              <a:t>CAPASH exam </a:t>
            </a:r>
            <a:r>
              <a:rPr lang="en-US" sz="2500" dirty="0"/>
              <a:t>: t</a:t>
            </a:r>
            <a:r>
              <a:rPr lang="en-US" sz="2500" dirty="0" smtClean="0"/>
              <a:t>hey work </a:t>
            </a:r>
            <a:r>
              <a:rPr lang="en-US" sz="2500" dirty="0"/>
              <a:t>in schools punctually with the </a:t>
            </a:r>
            <a:r>
              <a:rPr lang="en-US" sz="2500" dirty="0" smtClean="0"/>
              <a:t>pupils with difficulties.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There are also </a:t>
            </a:r>
            <a:r>
              <a:rPr lang="en-US" sz="2500" dirty="0" smtClean="0"/>
              <a:t>school psychologists</a:t>
            </a:r>
            <a:r>
              <a:rPr lang="en-US" sz="2500" dirty="0"/>
              <a:t>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8503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educational assistants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8153400" cy="31249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500" dirty="0" smtClean="0"/>
              <a:t>- </a:t>
            </a:r>
            <a:r>
              <a:rPr lang="en-US" sz="2500" dirty="0"/>
              <a:t>They </a:t>
            </a:r>
            <a:r>
              <a:rPr lang="en-US" sz="2500" dirty="0" smtClean="0"/>
              <a:t>help pupils </a:t>
            </a:r>
            <a:r>
              <a:rPr lang="en-US" sz="2500" dirty="0"/>
              <a:t>in situation of </a:t>
            </a:r>
            <a:r>
              <a:rPr lang="en-US" sz="2500" dirty="0" smtClean="0"/>
              <a:t>handicap.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65205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partners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4495800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In Paris, Marseille, Lyon, Bordeaux and Lille, the professors of the City intervene in the artistic and sports </a:t>
            </a:r>
            <a:r>
              <a:rPr lang="en-US" sz="2500" dirty="0" smtClean="0"/>
              <a:t>activities (only in elementary schools).</a:t>
            </a:r>
          </a:p>
          <a:p>
            <a:pPr algn="just"/>
            <a:endParaRPr lang="en-US" sz="2500" dirty="0" smtClean="0"/>
          </a:p>
          <a:p>
            <a:pPr algn="just"/>
            <a:r>
              <a:rPr lang="en-US" sz="2500" dirty="0"/>
              <a:t>In Paris, they intervene in Physical education, Music and Visual Arts</a:t>
            </a:r>
            <a:r>
              <a:rPr lang="en-US" sz="2500" dirty="0" smtClean="0"/>
              <a:t>.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 smtClean="0"/>
              <a:t>People </a:t>
            </a:r>
            <a:r>
              <a:rPr lang="en-US" sz="2500" dirty="0"/>
              <a:t>approve by the </a:t>
            </a:r>
            <a:r>
              <a:rPr lang="en-US" sz="2500" dirty="0" smtClean="0"/>
              <a:t>Academy (</a:t>
            </a:r>
            <a:r>
              <a:rPr lang="en-US" sz="2500" dirty="0"/>
              <a:t>Regional education authority) members of associations, federations can also intervene in a punctual way</a:t>
            </a:r>
            <a:r>
              <a:rPr lang="en-US" sz="2500" dirty="0" smtClean="0"/>
              <a:t>.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68309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</a:t>
            </a:r>
            <a:r>
              <a:rPr lang="en-US" dirty="0" smtClean="0"/>
              <a:t>staff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Administration staff ;</a:t>
            </a:r>
            <a:endParaRPr lang="en-US" sz="2500" dirty="0"/>
          </a:p>
          <a:p>
            <a:endParaRPr lang="en-US" sz="2500" dirty="0"/>
          </a:p>
          <a:p>
            <a:r>
              <a:rPr lang="en-US" sz="2500" dirty="0" smtClean="0"/>
              <a:t>Technical ;</a:t>
            </a:r>
            <a:endParaRPr lang="en-US" sz="2500" dirty="0"/>
          </a:p>
          <a:p>
            <a:endParaRPr lang="en-US" sz="2500" dirty="0"/>
          </a:p>
          <a:p>
            <a:r>
              <a:rPr lang="en-US" sz="2500" dirty="0" smtClean="0"/>
              <a:t>Health.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1118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>
            <a:normAutofit/>
          </a:bodyPr>
          <a:lstStyle/>
          <a:p>
            <a:r>
              <a:rPr lang="fr-FR" dirty="0" smtClean="0"/>
              <a:t>IV. </a:t>
            </a:r>
            <a:r>
              <a:rPr lang="fr-FR" dirty="0" err="1" smtClean="0"/>
              <a:t>Education</a:t>
            </a:r>
            <a:r>
              <a:rPr lang="fr-FR" dirty="0" smtClean="0"/>
              <a:t> </a:t>
            </a:r>
            <a:r>
              <a:rPr lang="fr-FR" dirty="0" err="1" smtClean="0"/>
              <a:t>politics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en-US" sz="2500" dirty="0" smtClean="0"/>
              <a:t>The </a:t>
            </a:r>
            <a:r>
              <a:rPr lang="en-US" sz="2500" dirty="0"/>
              <a:t>common base of skills and knowledge</a:t>
            </a:r>
          </a:p>
          <a:p>
            <a:endParaRPr lang="en-US" sz="2500" dirty="0"/>
          </a:p>
          <a:p>
            <a:r>
              <a:rPr lang="en-US" sz="2500" dirty="0"/>
              <a:t>The programs</a:t>
            </a:r>
          </a:p>
          <a:p>
            <a:endParaRPr lang="en-US" sz="2500" dirty="0"/>
          </a:p>
          <a:p>
            <a:r>
              <a:rPr lang="en-US" sz="2500" dirty="0"/>
              <a:t>The evaluation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210872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88879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3900" dirty="0"/>
              <a:t>The</a:t>
            </a:r>
            <a:r>
              <a:rPr lang="en-US" dirty="0"/>
              <a:t> </a:t>
            </a:r>
            <a:r>
              <a:rPr lang="en-US" sz="3900" dirty="0"/>
              <a:t>common base of skills and knowledge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Introduced into the law of 2005, the common base of knowledge and skills </a:t>
            </a:r>
            <a:r>
              <a:rPr lang="en-US" dirty="0" smtClean="0"/>
              <a:t>represents </a:t>
            </a:r>
            <a:r>
              <a:rPr lang="en-US" dirty="0"/>
              <a:t>what every pupil </a:t>
            </a:r>
            <a:r>
              <a:rPr lang="en-US" dirty="0" smtClean="0"/>
              <a:t>has to </a:t>
            </a:r>
            <a:r>
              <a:rPr lang="en-US" dirty="0"/>
              <a:t>know </a:t>
            </a:r>
            <a:r>
              <a:rPr lang="en-US" dirty="0" smtClean="0"/>
              <a:t>at </a:t>
            </a:r>
            <a:r>
              <a:rPr lang="en-US" dirty="0"/>
              <a:t>the end of the obligatory education : knowledge, skills, values and necessary attitudes to make a success of its schooling, of its life of individual and future citizen.</a:t>
            </a:r>
          </a:p>
          <a:p>
            <a:pPr algn="just"/>
            <a:endParaRPr lang="fr-FR" dirty="0" smtClean="0"/>
          </a:p>
          <a:p>
            <a:pPr algn="just"/>
            <a:r>
              <a:rPr lang="en-US" dirty="0"/>
              <a:t>In 2011, the control of the skills and the knowledge of seven pillars is necessary to obtain the French General Certificate Secondary </a:t>
            </a:r>
            <a:r>
              <a:rPr lang="en-US" dirty="0" smtClean="0"/>
              <a:t>Education (</a:t>
            </a:r>
            <a:r>
              <a:rPr lang="en-US" dirty="0" err="1" smtClean="0"/>
              <a:t>diplome</a:t>
            </a:r>
            <a:r>
              <a:rPr lang="en-US" dirty="0" smtClean="0"/>
              <a:t> </a:t>
            </a:r>
            <a:r>
              <a:rPr lang="en-US" dirty="0"/>
              <a:t>national du brevet)</a:t>
            </a:r>
            <a:endParaRPr lang="fr-FR" dirty="0"/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2743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Seven</a:t>
            </a:r>
            <a:r>
              <a:rPr lang="fr-FR" dirty="0" smtClean="0"/>
              <a:t> </a:t>
            </a:r>
            <a:r>
              <a:rPr lang="fr-FR" dirty="0" err="1" smtClean="0"/>
              <a:t>skills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Autofit/>
          </a:bodyPr>
          <a:lstStyle/>
          <a:p>
            <a:pPr algn="just"/>
            <a:r>
              <a:rPr lang="en-US" sz="2500" dirty="0"/>
              <a:t>The French language </a:t>
            </a:r>
            <a:r>
              <a:rPr lang="en-US" sz="2500" dirty="0" smtClean="0"/>
              <a:t>ability</a:t>
            </a:r>
          </a:p>
          <a:p>
            <a:pPr algn="just"/>
            <a:r>
              <a:rPr lang="en-US" sz="2500" dirty="0"/>
              <a:t>The practice of a foreign living language </a:t>
            </a:r>
            <a:endParaRPr lang="en-US" sz="2500" dirty="0" smtClean="0"/>
          </a:p>
          <a:p>
            <a:pPr algn="just"/>
            <a:r>
              <a:rPr lang="en-US" sz="2500" dirty="0"/>
              <a:t>The main elements of mathematics and the scientific and technological culture </a:t>
            </a:r>
            <a:endParaRPr lang="en-US" sz="2500" dirty="0" smtClean="0"/>
          </a:p>
          <a:p>
            <a:pPr algn="just"/>
            <a:r>
              <a:rPr lang="en-US" sz="2500" dirty="0"/>
              <a:t>The </a:t>
            </a:r>
            <a:r>
              <a:rPr lang="en-US" sz="2500" dirty="0" smtClean="0"/>
              <a:t>control of </a:t>
            </a:r>
            <a:r>
              <a:rPr lang="en-US" sz="2500" dirty="0"/>
              <a:t>the usual techniques of the information and the communication </a:t>
            </a:r>
            <a:endParaRPr lang="en-US" sz="2500" dirty="0" smtClean="0"/>
          </a:p>
          <a:p>
            <a:pPr algn="just"/>
            <a:r>
              <a:rPr lang="en-US" sz="2500" dirty="0"/>
              <a:t>The humanist culture </a:t>
            </a:r>
            <a:endParaRPr lang="en-US" sz="2500" dirty="0" smtClean="0"/>
          </a:p>
          <a:p>
            <a:pPr algn="just"/>
            <a:r>
              <a:rPr lang="en-US" sz="2500" dirty="0"/>
              <a:t>The social and civic </a:t>
            </a:r>
            <a:r>
              <a:rPr lang="en-US" sz="2500" dirty="0" smtClean="0"/>
              <a:t>skills</a:t>
            </a:r>
          </a:p>
          <a:p>
            <a:pPr algn="just"/>
            <a:r>
              <a:rPr lang="en-US" sz="2500" dirty="0"/>
              <a:t>The autonomy and the </a:t>
            </a:r>
            <a:r>
              <a:rPr lang="en-US" sz="2500" dirty="0" smtClean="0"/>
              <a:t>initiative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64553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evaluation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US" dirty="0"/>
              <a:t>The personal notebook of skills of the </a:t>
            </a:r>
            <a:r>
              <a:rPr lang="en-US" dirty="0" smtClean="0"/>
              <a:t>pupil ;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national evaluations 2nd </a:t>
            </a:r>
            <a:r>
              <a:rPr lang="en-US" dirty="0" smtClean="0"/>
              <a:t>year and 5</a:t>
            </a:r>
            <a:r>
              <a:rPr lang="en-US" baseline="30000" dirty="0" smtClean="0"/>
              <a:t>th</a:t>
            </a:r>
            <a:r>
              <a:rPr lang="en-US" dirty="0" smtClean="0"/>
              <a:t> year </a:t>
            </a:r>
            <a:r>
              <a:rPr lang="en-US" dirty="0"/>
              <a:t>of </a:t>
            </a:r>
            <a:r>
              <a:rPr lang="en-US" dirty="0" smtClean="0"/>
              <a:t>elementary school.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77116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</a:t>
            </a:r>
            <a:r>
              <a:rPr lang="en-US" dirty="0" smtClean="0"/>
              <a:t>evaluations, </a:t>
            </a:r>
            <a:r>
              <a:rPr lang="en-US" dirty="0"/>
              <a:t>why?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Measure the skills and </a:t>
            </a:r>
            <a:r>
              <a:rPr lang="en-US" dirty="0" smtClean="0"/>
              <a:t>knowledge </a:t>
            </a:r>
            <a:r>
              <a:rPr lang="en-US" dirty="0"/>
              <a:t>of the pupils at the two moments keys of their elementary </a:t>
            </a:r>
            <a:r>
              <a:rPr lang="en-US" dirty="0" smtClean="0"/>
              <a:t>schooling ;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Target </a:t>
            </a:r>
            <a:r>
              <a:rPr lang="en-US" dirty="0"/>
              <a:t>the </a:t>
            </a:r>
            <a:r>
              <a:rPr lang="en-US" dirty="0" smtClean="0"/>
              <a:t>difficulties </a:t>
            </a:r>
            <a:r>
              <a:rPr lang="en-US" dirty="0"/>
              <a:t>of the pupils </a:t>
            </a:r>
            <a:r>
              <a:rPr lang="en-US" dirty="0" smtClean="0"/>
              <a:t>in order to mobilize </a:t>
            </a:r>
            <a:r>
              <a:rPr lang="en-US" dirty="0"/>
              <a:t>facilities of personalized </a:t>
            </a:r>
            <a:r>
              <a:rPr lang="en-US" dirty="0" smtClean="0"/>
              <a:t>help 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Inform the parents and allow them to follow the progress of their </a:t>
            </a:r>
            <a:r>
              <a:rPr lang="en-US" dirty="0" smtClean="0"/>
              <a:t>child ;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Have reliable indicators of the experiences of the pupils to pilot better the education system and favor the equality of opportunity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994848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09929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National </a:t>
            </a:r>
            <a:r>
              <a:rPr lang="fr-FR" dirty="0" err="1" smtClean="0"/>
              <a:t>evaluations</a:t>
            </a:r>
            <a:r>
              <a:rPr lang="fr-FR" dirty="0" smtClean="0"/>
              <a:t> : the contents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23528" y="1700808"/>
            <a:ext cx="8424936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500" dirty="0" smtClean="0"/>
              <a:t>The evaluations concern the programs 2008</a:t>
            </a:r>
          </a:p>
          <a:p>
            <a:pPr marL="0" indent="0" algn="just">
              <a:buFont typeface="Wingdings"/>
              <a:buNone/>
            </a:pPr>
            <a:r>
              <a:rPr lang="en-US" sz="2500" dirty="0" smtClean="0"/>
              <a:t> </a:t>
            </a:r>
          </a:p>
          <a:p>
            <a:pPr algn="just"/>
            <a:r>
              <a:rPr lang="en-US" sz="2500" dirty="0" smtClean="0"/>
              <a:t>The skills of the program tested are : </a:t>
            </a:r>
          </a:p>
          <a:p>
            <a:pPr marL="0" indent="0" algn="just">
              <a:buFont typeface="Wingdings"/>
              <a:buNone/>
            </a:pPr>
            <a:endParaRPr lang="en-US" sz="1000" dirty="0" smtClean="0"/>
          </a:p>
          <a:p>
            <a:pPr lvl="1" algn="just"/>
            <a:r>
              <a:rPr lang="en-US" sz="2500" dirty="0" smtClean="0"/>
              <a:t>In French : reading, writing, vocabulary, spelling, grammar ;</a:t>
            </a:r>
          </a:p>
          <a:p>
            <a:pPr lvl="1" algn="just"/>
            <a:r>
              <a:rPr lang="en-US" sz="2500" dirty="0" smtClean="0"/>
              <a:t>In mathematics : numeration, calculation, geometry, sizes and measure, organization and management of data.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70907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Major </a:t>
            </a:r>
            <a:r>
              <a:rPr lang="fr-FR" dirty="0" err="1" smtClean="0"/>
              <a:t>lines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10716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Major </a:t>
            </a:r>
            <a:r>
              <a:rPr lang="en-US" sz="2500" dirty="0"/>
              <a:t>principles</a:t>
            </a:r>
          </a:p>
          <a:p>
            <a:endParaRPr lang="en-US" sz="2500" dirty="0"/>
          </a:p>
          <a:p>
            <a:r>
              <a:rPr lang="en-US" sz="2500" dirty="0"/>
              <a:t>Fields of expertise</a:t>
            </a:r>
          </a:p>
          <a:p>
            <a:endParaRPr lang="en-US" sz="2500" dirty="0"/>
          </a:p>
          <a:p>
            <a:r>
              <a:rPr lang="en-US" sz="2500" dirty="0"/>
              <a:t>Key </a:t>
            </a:r>
            <a:r>
              <a:rPr lang="en-US" sz="2500" dirty="0" smtClean="0"/>
              <a:t>numbers</a:t>
            </a:r>
            <a:endParaRPr lang="en-US" sz="2500" dirty="0"/>
          </a:p>
          <a:p>
            <a:endParaRPr lang="en-US" sz="2500" dirty="0"/>
          </a:p>
          <a:p>
            <a:r>
              <a:rPr lang="en-US" sz="2500" dirty="0"/>
              <a:t>The organization of the school </a:t>
            </a:r>
            <a:r>
              <a:rPr lang="en-US" sz="2500" dirty="0" smtClean="0"/>
              <a:t>time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994848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65422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V.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/>
              <a:t>reforms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  <p:sp>
        <p:nvSpPr>
          <p:cNvPr id="4" name="ZoneTexte 3"/>
          <p:cNvSpPr txBox="1"/>
          <p:nvPr/>
        </p:nvSpPr>
        <p:spPr>
          <a:xfrm>
            <a:off x="1067018" y="2060848"/>
            <a:ext cx="712879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The new programs of the primary </a:t>
            </a:r>
            <a:r>
              <a:rPr lang="en-US" sz="2500" dirty="0" smtClean="0"/>
              <a:t>school</a:t>
            </a:r>
          </a:p>
          <a:p>
            <a:endParaRPr lang="en-US" sz="2500" dirty="0"/>
          </a:p>
          <a:p>
            <a:r>
              <a:rPr lang="en-US" altLang="fr-FR" sz="2500" dirty="0"/>
              <a:t>The reform of the educational rhythms</a:t>
            </a:r>
            <a:endParaRPr lang="fr-FR" altLang="fr-FR" sz="2500" dirty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086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500" dirty="0" smtClean="0"/>
              <a:t>The </a:t>
            </a:r>
            <a:r>
              <a:rPr lang="en-US" sz="3500" dirty="0"/>
              <a:t>new programs of the primary </a:t>
            </a:r>
            <a:r>
              <a:rPr lang="en-US" sz="3500" dirty="0" smtClean="0"/>
              <a:t>school</a:t>
            </a:r>
            <a:endParaRPr lang="fr-FR" sz="35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206084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2015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7381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332656"/>
            <a:ext cx="7265987" cy="79208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fr-FR" sz="3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reform of the educational rhythms</a:t>
            </a:r>
            <a:endParaRPr lang="fr-FR" altLang="fr-FR" sz="35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8818563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05052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fr-FR" alt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 ?</a:t>
            </a:r>
            <a:endParaRPr lang="fr-FR" altLang="fr-FR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164197"/>
              </p:ext>
            </p:extLst>
          </p:nvPr>
        </p:nvGraphicFramePr>
        <p:xfrm>
          <a:off x="3635896" y="1628800"/>
          <a:ext cx="1857375" cy="399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Clip" r:id="rId3" imgW="1857375" imgH="3995738" progId="MS_ClipArt_Gallery.2">
                  <p:embed/>
                </p:oleObj>
              </mc:Choice>
              <mc:Fallback>
                <p:oleObj name="Clip" r:id="rId3" imgW="1857375" imgH="3995738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628800"/>
                        <a:ext cx="1857375" cy="399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95832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principles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/>
              <a:t>The system of French education is based on five major principles, inspired for some of the French Revolution of 1789, laws voted between 1881 and 1889, under </a:t>
            </a:r>
            <a:r>
              <a:rPr lang="en-US" sz="2500" dirty="0" err="1"/>
              <a:t>IVth</a:t>
            </a:r>
            <a:r>
              <a:rPr lang="en-US" sz="2500" dirty="0"/>
              <a:t> and Vth Republic, of the Constitution of 1958</a:t>
            </a:r>
            <a:r>
              <a:rPr lang="fr-FR" sz="2500" dirty="0" smtClean="0"/>
              <a:t>.</a:t>
            </a:r>
          </a:p>
          <a:p>
            <a:pPr algn="just"/>
            <a:endParaRPr lang="fr-FR" sz="1200" dirty="0" smtClean="0"/>
          </a:p>
          <a:p>
            <a:pPr algn="just"/>
            <a:r>
              <a:rPr lang="fr-FR" sz="2500" dirty="0" smtClean="0"/>
              <a:t>« </a:t>
            </a:r>
            <a:r>
              <a:rPr lang="en-US" sz="2500" dirty="0"/>
              <a:t>The organization of obligatory, free and laic (secular) public education in all the degrees is a duty of the </a:t>
            </a:r>
            <a:r>
              <a:rPr lang="en-US" sz="2500" dirty="0" smtClean="0"/>
              <a:t>State </a:t>
            </a:r>
            <a:r>
              <a:rPr lang="fr-FR" sz="2500" dirty="0" smtClean="0"/>
              <a:t>».</a:t>
            </a:r>
          </a:p>
          <a:p>
            <a:pPr algn="just"/>
            <a:endParaRPr lang="fr-FR" sz="1200" dirty="0" smtClean="0"/>
          </a:p>
          <a:p>
            <a:pPr algn="just"/>
            <a:r>
              <a:rPr lang="en-US" sz="2500" dirty="0"/>
              <a:t>Introduction of the Constitution of the Vth </a:t>
            </a:r>
            <a:r>
              <a:rPr lang="en-US" sz="2500" dirty="0" smtClean="0"/>
              <a:t>Republic : </a:t>
            </a:r>
            <a:r>
              <a:rPr lang="en-US" sz="2500" dirty="0"/>
              <a:t>" </a:t>
            </a:r>
            <a:r>
              <a:rPr lang="en-US" sz="2500" dirty="0" smtClean="0"/>
              <a:t>the </a:t>
            </a:r>
            <a:r>
              <a:rPr lang="en-US" sz="2500" dirty="0"/>
              <a:t>Nation guarantees the equal access of the child and the adult to the </a:t>
            </a:r>
            <a:r>
              <a:rPr lang="en-US" sz="2500" dirty="0" smtClean="0"/>
              <a:t>instruction and to </a:t>
            </a:r>
            <a:r>
              <a:rPr lang="en-US" sz="2500" dirty="0"/>
              <a:t>the culture ".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87687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Five </a:t>
            </a:r>
            <a:r>
              <a:rPr lang="en-US" sz="3500" dirty="0"/>
              <a:t>major </a:t>
            </a:r>
            <a:r>
              <a:rPr lang="en-US" sz="3500" dirty="0" smtClean="0"/>
              <a:t>principles - T</a:t>
            </a:r>
            <a:r>
              <a:rPr lang="fr-FR" sz="3500" dirty="0" err="1" smtClean="0"/>
              <a:t>he</a:t>
            </a:r>
            <a:r>
              <a:rPr lang="fr-FR" sz="3500" dirty="0" smtClean="0"/>
              <a:t> first one : </a:t>
            </a:r>
            <a:r>
              <a:rPr lang="en-US" sz="3500" dirty="0"/>
              <a:t>The freedom of the </a:t>
            </a:r>
            <a:r>
              <a:rPr lang="en-US" sz="3500" dirty="0" smtClean="0"/>
              <a:t>education</a:t>
            </a:r>
            <a:endParaRPr lang="fr-FR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19256" cy="435334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/>
              <a:t>France, the public service of </a:t>
            </a:r>
            <a:r>
              <a:rPr lang="en-US" dirty="0" smtClean="0"/>
              <a:t>education </a:t>
            </a:r>
            <a:r>
              <a:rPr lang="en-US" dirty="0"/>
              <a:t>coexists with private institutions, </a:t>
            </a:r>
            <a:r>
              <a:rPr lang="en-US" dirty="0" smtClean="0"/>
              <a:t>submitted </a:t>
            </a:r>
            <a:r>
              <a:rPr lang="en-US" dirty="0"/>
              <a:t>to the control of the </a:t>
            </a:r>
            <a:r>
              <a:rPr lang="en-US" dirty="0" smtClean="0"/>
              <a:t>state </a:t>
            </a:r>
            <a:r>
              <a:rPr lang="en-US" dirty="0"/>
              <a:t>and being able to benefit from its </a:t>
            </a:r>
            <a:r>
              <a:rPr lang="en-US" dirty="0" smtClean="0"/>
              <a:t>help </a:t>
            </a:r>
            <a:r>
              <a:rPr lang="en-US" dirty="0"/>
              <a:t>(in return of a contract signed with the State</a:t>
            </a:r>
            <a:r>
              <a:rPr lang="en-US" dirty="0" smtClean="0"/>
              <a:t>) : for instance, teachers are paid by the state.</a:t>
            </a:r>
          </a:p>
          <a:p>
            <a:pPr algn="just"/>
            <a:r>
              <a:rPr lang="en-US" dirty="0"/>
              <a:t>The school is </a:t>
            </a:r>
            <a:r>
              <a:rPr lang="en-US" dirty="0" smtClean="0"/>
              <a:t>not an obligation, </a:t>
            </a:r>
            <a:r>
              <a:rPr lang="en-US" dirty="0"/>
              <a:t>the instruction yes. </a:t>
            </a:r>
            <a:r>
              <a:rPr lang="en-US" dirty="0" smtClean="0"/>
              <a:t>Parents can </a:t>
            </a:r>
            <a:r>
              <a:rPr lang="en-US" dirty="0"/>
              <a:t>choose not to school their child, but a control is made every year to verify that the pupils follow the program of the </a:t>
            </a:r>
            <a:r>
              <a:rPr lang="en-US" dirty="0" smtClean="0"/>
              <a:t>National Education.</a:t>
            </a:r>
          </a:p>
          <a:p>
            <a:pPr algn="just"/>
            <a:r>
              <a:rPr lang="en-US" dirty="0"/>
              <a:t>Certain schools claim a total freedom and do not sign a contract with the state. They </a:t>
            </a:r>
            <a:r>
              <a:rPr lang="en-US" dirty="0" smtClean="0"/>
              <a:t>don’t receive financial support from State. </a:t>
            </a:r>
            <a:r>
              <a:rPr lang="en-US" dirty="0"/>
              <a:t>They </a:t>
            </a:r>
            <a:r>
              <a:rPr lang="en-US" dirty="0" smtClean="0"/>
              <a:t>aren’t authorized </a:t>
            </a:r>
            <a:r>
              <a:rPr lang="en-US" dirty="0"/>
              <a:t>to </a:t>
            </a:r>
            <a:r>
              <a:rPr lang="en-US" dirty="0" smtClean="0"/>
              <a:t>deliver </a:t>
            </a:r>
            <a:r>
              <a:rPr lang="en-US" dirty="0"/>
              <a:t>a diploma of state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Indeed the State is the only one authorized to </a:t>
            </a:r>
            <a:r>
              <a:rPr lang="en-US" dirty="0" smtClean="0"/>
              <a:t>deliver </a:t>
            </a:r>
            <a:r>
              <a:rPr lang="en-US" dirty="0"/>
              <a:t>diplomas and university </a:t>
            </a:r>
            <a:r>
              <a:rPr lang="en-US" dirty="0" smtClean="0"/>
              <a:t>ranks : </a:t>
            </a:r>
            <a:r>
              <a:rPr lang="en-US" dirty="0"/>
              <a:t>diplomas </a:t>
            </a:r>
            <a:r>
              <a:rPr lang="en-US" dirty="0" smtClean="0"/>
              <a:t>delivered </a:t>
            </a:r>
            <a:r>
              <a:rPr lang="en-US" dirty="0"/>
              <a:t>by private schools have no official value unless they are recognized by the State. The regulations of the examinations are made on a national </a:t>
            </a:r>
            <a:r>
              <a:rPr lang="en-US" dirty="0" smtClean="0"/>
              <a:t>scale</a:t>
            </a:r>
            <a:r>
              <a:rPr lang="fr-FR" dirty="0"/>
              <a:t>.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74126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Five major principles - T</a:t>
            </a:r>
            <a:r>
              <a:rPr lang="fr-FR" sz="3500" dirty="0" err="1"/>
              <a:t>he</a:t>
            </a:r>
            <a:r>
              <a:rPr lang="fr-FR" sz="3500" dirty="0"/>
              <a:t> </a:t>
            </a:r>
            <a:r>
              <a:rPr lang="fr-FR" sz="3500" dirty="0" smtClean="0"/>
              <a:t>second one : the free </a:t>
            </a:r>
            <a:r>
              <a:rPr lang="fr-FR" sz="3500" dirty="0" err="1" smtClean="0"/>
              <a:t>access</a:t>
            </a:r>
            <a:r>
              <a:rPr lang="fr-FR" sz="3500" dirty="0" smtClean="0"/>
              <a:t>. </a:t>
            </a:r>
            <a:endParaRPr lang="fr-FR" sz="35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500" dirty="0" smtClean="0"/>
          </a:p>
          <a:p>
            <a:pPr marL="0" indent="0" algn="just">
              <a:buNone/>
            </a:pPr>
            <a:r>
              <a:rPr lang="en-US" sz="2500" dirty="0" smtClean="0"/>
              <a:t>The </a:t>
            </a:r>
            <a:r>
              <a:rPr lang="en-US" sz="2500" dirty="0"/>
              <a:t>principle of free access of the public primary education was put from the end of the </a:t>
            </a:r>
            <a:r>
              <a:rPr lang="en-US" sz="2500" dirty="0" err="1"/>
              <a:t>XIXth</a:t>
            </a:r>
            <a:r>
              <a:rPr lang="en-US" sz="2500" dirty="0"/>
              <a:t> </a:t>
            </a:r>
            <a:r>
              <a:rPr lang="en-US" sz="2500" dirty="0" smtClean="0"/>
              <a:t>century. </a:t>
            </a:r>
            <a:r>
              <a:rPr lang="en-US" sz="2500" dirty="0"/>
              <a:t>The free access was spread to the secondary education </a:t>
            </a:r>
            <a:r>
              <a:rPr lang="en-US" sz="2500" dirty="0" smtClean="0"/>
              <a:t>in 1933</a:t>
            </a:r>
            <a:r>
              <a:rPr lang="en-US" sz="2500" dirty="0"/>
              <a:t>. The education dispensed in schools and </a:t>
            </a:r>
            <a:r>
              <a:rPr lang="en-US" sz="2500" b="1" dirty="0"/>
              <a:t>public</a:t>
            </a:r>
            <a:r>
              <a:rPr lang="en-US" sz="2500" dirty="0"/>
              <a:t> institutions is free.</a:t>
            </a:r>
            <a:br>
              <a:rPr lang="en-US" sz="2500" dirty="0"/>
            </a:b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Textbooks are free up to the fourth year of </a:t>
            </a:r>
            <a:r>
              <a:rPr lang="en-US" sz="2500" dirty="0" smtClean="0"/>
              <a:t>“</a:t>
            </a:r>
            <a:r>
              <a:rPr lang="en-US" sz="2500" dirty="0" err="1" smtClean="0"/>
              <a:t>collège</a:t>
            </a:r>
            <a:r>
              <a:rPr lang="en-US" sz="2500" dirty="0" smtClean="0"/>
              <a:t>” (until 13-14 years old pupils), </a:t>
            </a:r>
            <a:r>
              <a:rPr lang="en-US" sz="2500" dirty="0"/>
              <a:t>as well as the materials and the collective supplies. In </a:t>
            </a:r>
            <a:r>
              <a:rPr lang="en-US" sz="2500" dirty="0" smtClean="0"/>
              <a:t>the “</a:t>
            </a:r>
            <a:r>
              <a:rPr lang="en-US" sz="2500" dirty="0" err="1" smtClean="0"/>
              <a:t>Lycée</a:t>
            </a:r>
            <a:r>
              <a:rPr lang="en-US" sz="2500" dirty="0" smtClean="0"/>
              <a:t>”, </a:t>
            </a:r>
            <a:r>
              <a:rPr lang="en-US" sz="2500" dirty="0"/>
              <a:t>textbooks are most of the time chargeable to families.</a:t>
            </a:r>
            <a:endParaRPr lang="fr-FR" sz="2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8157387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34242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Five major principles - T</a:t>
            </a:r>
            <a:r>
              <a:rPr lang="fr-FR" sz="3500" dirty="0" err="1"/>
              <a:t>he</a:t>
            </a:r>
            <a:r>
              <a:rPr lang="fr-FR" sz="3500" dirty="0"/>
              <a:t> </a:t>
            </a:r>
            <a:r>
              <a:rPr lang="fr-FR" sz="3500" dirty="0" err="1" smtClean="0"/>
              <a:t>third</a:t>
            </a:r>
            <a:r>
              <a:rPr lang="fr-FR" sz="3500" dirty="0" smtClean="0"/>
              <a:t> one </a:t>
            </a:r>
            <a:r>
              <a:rPr lang="fr-FR" sz="3500" dirty="0"/>
              <a:t>: </a:t>
            </a:r>
            <a:r>
              <a:rPr lang="fr-FR" sz="3500" dirty="0" smtClean="0"/>
              <a:t>the </a:t>
            </a:r>
            <a:r>
              <a:rPr lang="fr-FR" sz="3500" dirty="0" err="1"/>
              <a:t>neutrality</a:t>
            </a:r>
            <a:endParaRPr lang="fr-FR" sz="35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648" y="2564904"/>
            <a:ext cx="8153400" cy="3531096"/>
          </a:xfrm>
        </p:spPr>
        <p:txBody>
          <a:bodyPr/>
          <a:lstStyle/>
          <a:p>
            <a:pPr algn="just"/>
            <a:r>
              <a:rPr lang="en-US" sz="2500" dirty="0"/>
              <a:t>The state education is </a:t>
            </a:r>
            <a:r>
              <a:rPr lang="en-US" sz="2500" dirty="0" smtClean="0"/>
              <a:t>neutral : </a:t>
            </a:r>
            <a:r>
              <a:rPr lang="en-US" sz="2500" dirty="0"/>
              <a:t>the philosophic and political neutrality is imperative upon the teachers and upon the </a:t>
            </a:r>
            <a:r>
              <a:rPr lang="en-US" sz="2500" dirty="0" smtClean="0"/>
              <a:t>pupils.</a:t>
            </a:r>
            <a:endParaRPr lang="fr-FR" sz="25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12190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Five major principles - T</a:t>
            </a:r>
            <a:r>
              <a:rPr lang="fr-FR" sz="3500" dirty="0" err="1"/>
              <a:t>he</a:t>
            </a:r>
            <a:r>
              <a:rPr lang="fr-FR" sz="3500" dirty="0"/>
              <a:t> </a:t>
            </a:r>
            <a:r>
              <a:rPr lang="fr-FR" sz="3500" dirty="0" err="1" smtClean="0"/>
              <a:t>fourth</a:t>
            </a:r>
            <a:r>
              <a:rPr lang="fr-FR" sz="3500" dirty="0" smtClean="0"/>
              <a:t> one </a:t>
            </a:r>
            <a:r>
              <a:rPr lang="fr-FR" sz="3500" dirty="0"/>
              <a:t>: the </a:t>
            </a:r>
            <a:r>
              <a:rPr lang="fr-FR" sz="3500" dirty="0" err="1" smtClean="0"/>
              <a:t>secularism</a:t>
            </a:r>
            <a:r>
              <a:rPr lang="fr-FR" sz="3500" dirty="0" smtClean="0"/>
              <a:t> (</a:t>
            </a:r>
            <a:r>
              <a:rPr lang="fr-FR" sz="3500" dirty="0" err="1" smtClean="0"/>
              <a:t>Laïcity</a:t>
            </a:r>
            <a:r>
              <a:rPr lang="fr-FR" sz="3500" dirty="0" smtClean="0"/>
              <a:t> ?)</a:t>
            </a:r>
            <a:endParaRPr lang="fr-FR" sz="35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 smtClean="0"/>
              <a:t>The </a:t>
            </a:r>
            <a:r>
              <a:rPr lang="en-US" sz="2200" dirty="0"/>
              <a:t>principle of secularism in </a:t>
            </a:r>
            <a:r>
              <a:rPr lang="en-US" sz="2200" dirty="0" smtClean="0"/>
              <a:t>religious field is </a:t>
            </a:r>
            <a:r>
              <a:rPr lang="en-US" sz="2200" dirty="0"/>
              <a:t>in the foundation of the French education system since the end of the </a:t>
            </a:r>
            <a:r>
              <a:rPr lang="en-US" sz="2200" dirty="0" err="1"/>
              <a:t>XIXth</a:t>
            </a:r>
            <a:r>
              <a:rPr lang="en-US" sz="2200" dirty="0"/>
              <a:t> century. The state education is laic since the laws of </a:t>
            </a:r>
            <a:r>
              <a:rPr lang="en-US" sz="2200" dirty="0" smtClean="0"/>
              <a:t>1882 and </a:t>
            </a:r>
            <a:r>
              <a:rPr lang="en-US" sz="2200" dirty="0"/>
              <a:t>1886. They establish the obligation of instruction and the secularism of staffs and programs. The importance of the secularism in the republican school values </a:t>
            </a:r>
            <a:r>
              <a:rPr lang="en-US" sz="2200" dirty="0" smtClean="0"/>
              <a:t>became more important after the </a:t>
            </a:r>
            <a:r>
              <a:rPr lang="en-US" sz="2200" dirty="0"/>
              <a:t>law of </a:t>
            </a:r>
            <a:r>
              <a:rPr lang="en-US" sz="2200" dirty="0" smtClean="0"/>
              <a:t>1905 </a:t>
            </a:r>
            <a:r>
              <a:rPr lang="en-US" sz="2200" dirty="0"/>
              <a:t>establishing the secularism of the </a:t>
            </a:r>
            <a:r>
              <a:rPr lang="en-US" sz="2200" dirty="0" smtClean="0"/>
              <a:t>State.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100" dirty="0" smtClean="0"/>
              <a:t>The </a:t>
            </a:r>
            <a:r>
              <a:rPr lang="en-US" sz="2100" dirty="0"/>
              <a:t>respect for the faiths of the pupils and for their parents </a:t>
            </a:r>
            <a:r>
              <a:rPr lang="en-US" sz="2100" dirty="0" smtClean="0"/>
              <a:t>involves :</a:t>
            </a:r>
          </a:p>
          <a:p>
            <a:pPr algn="just"/>
            <a:endParaRPr lang="en-US" sz="1000" dirty="0" smtClean="0"/>
          </a:p>
          <a:p>
            <a:pPr lvl="1" algn="just"/>
            <a:r>
              <a:rPr lang="en-US" sz="2200" dirty="0" smtClean="0"/>
              <a:t>the </a:t>
            </a:r>
            <a:r>
              <a:rPr lang="en-US" sz="2200" dirty="0"/>
              <a:t>absence of religious instruction in the programs </a:t>
            </a:r>
            <a:r>
              <a:rPr lang="en-US" sz="2200" dirty="0" smtClean="0"/>
              <a:t>;</a:t>
            </a:r>
          </a:p>
          <a:p>
            <a:pPr lvl="1" algn="just"/>
            <a:r>
              <a:rPr lang="en-US" sz="2200" dirty="0" smtClean="0"/>
              <a:t>the </a:t>
            </a:r>
            <a:r>
              <a:rPr lang="en-US" sz="2200" dirty="0"/>
              <a:t>secularism of the staff </a:t>
            </a:r>
            <a:r>
              <a:rPr lang="en-US" sz="2200" dirty="0" smtClean="0"/>
              <a:t>;</a:t>
            </a:r>
          </a:p>
          <a:p>
            <a:pPr lvl="1" algn="just"/>
            <a:r>
              <a:rPr lang="en-US" sz="2200" dirty="0" smtClean="0"/>
              <a:t>the interdiction of proselytism.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66856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65061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charter of secularism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99592" y="2348880"/>
            <a:ext cx="7200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dirty="0"/>
              <a:t>In September, 2013, </a:t>
            </a:r>
            <a:r>
              <a:rPr lang="en-US" sz="2500" dirty="0" smtClean="0"/>
              <a:t>Vincent </a:t>
            </a:r>
            <a:r>
              <a:rPr lang="en-US" sz="2500" dirty="0" err="1" smtClean="0"/>
              <a:t>Peillon</a:t>
            </a:r>
            <a:r>
              <a:rPr lang="en-US" sz="2500" dirty="0" smtClean="0"/>
              <a:t>, </a:t>
            </a:r>
            <a:r>
              <a:rPr lang="en-US" sz="2500" dirty="0"/>
              <a:t>Minister of </a:t>
            </a:r>
            <a:r>
              <a:rPr lang="en-US" sz="2500" dirty="0" smtClean="0"/>
              <a:t>National Education edits </a:t>
            </a:r>
            <a:r>
              <a:rPr lang="en-US" sz="2500" dirty="0"/>
              <a:t>the charter of </a:t>
            </a:r>
            <a:r>
              <a:rPr lang="en-US" sz="2500" dirty="0" smtClean="0"/>
              <a:t>secularism </a:t>
            </a:r>
            <a:r>
              <a:rPr lang="en-US" sz="2500" dirty="0"/>
              <a:t>and </a:t>
            </a:r>
            <a:r>
              <a:rPr lang="en-US" sz="2500" dirty="0" smtClean="0"/>
              <a:t>diffuse it </a:t>
            </a:r>
            <a:r>
              <a:rPr lang="en-US" sz="2500" dirty="0"/>
              <a:t>in all the schools of France.</a:t>
            </a:r>
            <a:endParaRPr lang="fr-FR" sz="25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</p:spPr>
        <p:txBody>
          <a:bodyPr/>
          <a:lstStyle/>
          <a:p>
            <a:pPr algn="ctr"/>
            <a:r>
              <a:rPr lang="it-IT" sz="1000" dirty="0" smtClean="0"/>
              <a:t>Corinne Pierotti, CPC 10B Récollets &amp; Marie Sanjuan, directrice de Boy Zelenski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76934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1115</TotalTime>
  <Words>2012</Words>
  <Application>Microsoft Office PowerPoint</Application>
  <PresentationFormat>Affichage à l'écran (4:3)</PresentationFormat>
  <Paragraphs>240</Paragraphs>
  <Slides>33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5" baseType="lpstr">
      <vt:lpstr>Médian</vt:lpstr>
      <vt:lpstr>Clip</vt:lpstr>
      <vt:lpstr>LE SYSTÈME EDUCATIF FRANCAIS</vt:lpstr>
      <vt:lpstr>I. The french education system</vt:lpstr>
      <vt:lpstr>II. Major lines</vt:lpstr>
      <vt:lpstr>Major principles</vt:lpstr>
      <vt:lpstr>Five major principles - The first one : The freedom of the education</vt:lpstr>
      <vt:lpstr>Five major principles - The second one : the free access. </vt:lpstr>
      <vt:lpstr>Five major principles - The third one : the neutrality</vt:lpstr>
      <vt:lpstr>Five major principles - The fourth one : the secularism (Laïcity ?)</vt:lpstr>
      <vt:lpstr>The charter of secularism</vt:lpstr>
      <vt:lpstr>Five major principles - The fifth one : The school obligation from 6 to 16 years old</vt:lpstr>
      <vt:lpstr>Fields of expertise : the municipality</vt:lpstr>
      <vt:lpstr>Fields of expertise : the state</vt:lpstr>
      <vt:lpstr>Key numbers (2014)</vt:lpstr>
      <vt:lpstr>The organization of school time</vt:lpstr>
      <vt:lpstr>III. With whom ?</vt:lpstr>
      <vt:lpstr>The staff of inspection</vt:lpstr>
      <vt:lpstr>The staff of direction</vt:lpstr>
      <vt:lpstr>The teachers</vt:lpstr>
      <vt:lpstr>Salary of primary school teachers</vt:lpstr>
      <vt:lpstr>The “RASED”</vt:lpstr>
      <vt:lpstr>The educational assistants</vt:lpstr>
      <vt:lpstr>The partners</vt:lpstr>
      <vt:lpstr>Other staff</vt:lpstr>
      <vt:lpstr>IV. Education politics</vt:lpstr>
      <vt:lpstr>The common base of skills and knowledge</vt:lpstr>
      <vt:lpstr>Seven skills</vt:lpstr>
      <vt:lpstr>The evaluation</vt:lpstr>
      <vt:lpstr>National evaluations, why?</vt:lpstr>
      <vt:lpstr>National evaluations : the contents</vt:lpstr>
      <vt:lpstr>V. Current reforms</vt:lpstr>
      <vt:lpstr>The new programs of the primary school</vt:lpstr>
      <vt:lpstr>Présentation PowerPoint</vt:lpstr>
      <vt:lpstr>Questions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SYSTÈME EDUCATIF FRANCAIS</dc:title>
  <dc:creator>Corinne</dc:creator>
  <cp:lastModifiedBy>directeur</cp:lastModifiedBy>
  <cp:revision>63</cp:revision>
  <dcterms:created xsi:type="dcterms:W3CDTF">2011-06-05T09:28:04Z</dcterms:created>
  <dcterms:modified xsi:type="dcterms:W3CDTF">2015-04-13T09:19:52Z</dcterms:modified>
</cp:coreProperties>
</file>