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1" r:id="rId3"/>
    <p:sldId id="260" r:id="rId4"/>
    <p:sldId id="261" r:id="rId5"/>
    <p:sldId id="262" r:id="rId6"/>
    <p:sldId id="263" r:id="rId7"/>
    <p:sldId id="264" r:id="rId8"/>
    <p:sldId id="265" r:id="rId9"/>
    <p:sldId id="266" r:id="rId10"/>
    <p:sldId id="267" r:id="rId11"/>
    <p:sldId id="268" r:id="rId12"/>
    <p:sldId id="269" r:id="rId13"/>
    <p:sldId id="270" r:id="rId14"/>
    <p:sldId id="259" r:id="rId15"/>
    <p:sldId id="272" r:id="rId16"/>
    <p:sldId id="273"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18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1D2671-D1C0-4CC7-BDF9-E69A0BB167E7}" type="datetimeFigureOut">
              <a:rPr lang="it-IT" smtClean="0"/>
              <a:pPr/>
              <a:t>31/01/2015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259A02-8E74-4BD9-B937-DBFC58A07EFD}"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259A02-8E74-4BD9-B937-DBFC58A07EFD}"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259A02-8E74-4BD9-B937-DBFC58A07EFD}" type="slidenum">
              <a:rPr lang="it-IT" smtClean="0"/>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259A02-8E74-4BD9-B937-DBFC58A07EFD}" type="slidenum">
              <a:rPr lang="it-IT" smtClean="0"/>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259A02-8E74-4BD9-B937-DBFC58A07EFD}" type="slidenum">
              <a:rPr lang="it-IT" smtClean="0"/>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259A02-8E74-4BD9-B937-DBFC58A07EFD}" type="slidenum">
              <a:rPr lang="it-IT" smtClean="0"/>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259A02-8E74-4BD9-B937-DBFC58A07EFD}" type="slidenum">
              <a:rPr lang="it-IT" smtClean="0"/>
              <a:pPr/>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259A02-8E74-4BD9-B937-DBFC58A07EFD}" type="slidenum">
              <a:rPr lang="it-IT" smtClean="0"/>
              <a:pPr/>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259A02-8E74-4BD9-B937-DBFC58A07EFD}" type="slidenum">
              <a:rPr lang="it-IT" smtClean="0"/>
              <a:pPr/>
              <a:t>16</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259A02-8E74-4BD9-B937-DBFC58A07EFD}" type="slidenum">
              <a:rPr lang="it-IT" smtClean="0"/>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259A02-8E74-4BD9-B937-DBFC58A07EFD}" type="slidenum">
              <a:rPr lang="it-IT" smtClean="0"/>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259A02-8E74-4BD9-B937-DBFC58A07EFD}" type="slidenum">
              <a:rPr lang="it-IT" smtClean="0"/>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259A02-8E74-4BD9-B937-DBFC58A07EFD}"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259A02-8E74-4BD9-B937-DBFC58A07EFD}"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259A02-8E74-4BD9-B937-DBFC58A07EFD}"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259A02-8E74-4BD9-B937-DBFC58A07EFD}"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259A02-8E74-4BD9-B937-DBFC58A07EFD}"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31/01/2015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31/01/2015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31/01/2015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31/01/2015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31/01/2015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31/01/2015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31/01/2015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31/01/2015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31/01/2015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31/01/2015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31/01/2015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31/01/2015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60648"/>
            <a:ext cx="7772400" cy="1800200"/>
          </a:xfrm>
        </p:spPr>
        <p:txBody>
          <a:bodyPr>
            <a:noAutofit/>
          </a:bodyPr>
          <a:lstStyle/>
          <a:p>
            <a:r>
              <a:rPr lang="en-US" b="1" cap="all" dirty="0" smtClean="0">
                <a:solidFill>
                  <a:srgbClr val="002060"/>
                </a:solidFill>
                <a:latin typeface="Algerian" pitchFamily="82" charset="0"/>
              </a:rPr>
              <a:t>the primary school </a:t>
            </a:r>
            <a:br>
              <a:rPr lang="en-US" b="1" cap="all" dirty="0" smtClean="0">
                <a:solidFill>
                  <a:srgbClr val="002060"/>
                </a:solidFill>
                <a:latin typeface="Algerian" pitchFamily="82" charset="0"/>
              </a:rPr>
            </a:br>
            <a:r>
              <a:rPr lang="en-US" b="1" cap="all" dirty="0" smtClean="0">
                <a:solidFill>
                  <a:srgbClr val="002060"/>
                </a:solidFill>
                <a:latin typeface="Algerian" pitchFamily="82" charset="0"/>
              </a:rPr>
              <a:t>“P. Mancini” </a:t>
            </a:r>
            <a:br>
              <a:rPr lang="en-US" b="1" cap="all" dirty="0" smtClean="0">
                <a:solidFill>
                  <a:srgbClr val="002060"/>
                </a:solidFill>
                <a:latin typeface="Algerian" pitchFamily="82" charset="0"/>
              </a:rPr>
            </a:br>
            <a:r>
              <a:rPr lang="en-US" b="1" cap="all" dirty="0" smtClean="0">
                <a:solidFill>
                  <a:srgbClr val="002060"/>
                </a:solidFill>
                <a:latin typeface="Algerian" pitchFamily="82" charset="0"/>
              </a:rPr>
              <a:t>Rome </a:t>
            </a:r>
            <a:endParaRPr lang="it-IT" b="1" cap="all" dirty="0">
              <a:solidFill>
                <a:srgbClr val="002060"/>
              </a:solidFill>
              <a:latin typeface="Algerian" pitchFamily="82" charset="0"/>
            </a:endParaRPr>
          </a:p>
        </p:txBody>
      </p:sp>
      <p:sp>
        <p:nvSpPr>
          <p:cNvPr id="3" name="Sottotitolo 2"/>
          <p:cNvSpPr>
            <a:spLocks noGrp="1"/>
          </p:cNvSpPr>
          <p:nvPr>
            <p:ph type="subTitle" idx="1"/>
          </p:nvPr>
        </p:nvSpPr>
        <p:spPr>
          <a:xfrm flipV="1">
            <a:off x="179512" y="6857999"/>
            <a:ext cx="45719" cy="45719"/>
          </a:xfrm>
        </p:spPr>
        <p:txBody>
          <a:bodyPr>
            <a:normAutofit fontScale="25000" lnSpcReduction="20000"/>
          </a:bodyPr>
          <a:lstStyle/>
          <a:p>
            <a:endParaRPr lang="it-IT" dirty="0"/>
          </a:p>
        </p:txBody>
      </p:sp>
      <p:pic>
        <p:nvPicPr>
          <p:cNvPr id="4" name="Immagine 3" descr="foto1.jpg"/>
          <p:cNvPicPr>
            <a:picLocks noChangeAspect="1"/>
          </p:cNvPicPr>
          <p:nvPr/>
        </p:nvPicPr>
        <p:blipFill>
          <a:blip r:embed="rId3" cstate="print"/>
          <a:stretch>
            <a:fillRect/>
          </a:stretch>
        </p:blipFill>
        <p:spPr>
          <a:xfrm>
            <a:off x="323528" y="2636912"/>
            <a:ext cx="4283968" cy="3312368"/>
          </a:xfrm>
          <a:prstGeom prst="rect">
            <a:avLst/>
          </a:prstGeom>
        </p:spPr>
      </p:pic>
      <p:pic>
        <p:nvPicPr>
          <p:cNvPr id="5" name="Immagine 4" descr="foto2.jpg"/>
          <p:cNvPicPr>
            <a:picLocks noChangeAspect="1"/>
          </p:cNvPicPr>
          <p:nvPr/>
        </p:nvPicPr>
        <p:blipFill>
          <a:blip r:embed="rId4" cstate="print"/>
          <a:stretch>
            <a:fillRect/>
          </a:stretch>
        </p:blipFill>
        <p:spPr>
          <a:xfrm>
            <a:off x="4788024" y="3501008"/>
            <a:ext cx="3899925" cy="3212976"/>
          </a:xfrm>
          <a:prstGeom prst="rect">
            <a:avLst/>
          </a:prstGeom>
        </p:spPr>
      </p:pic>
      <p:pic>
        <p:nvPicPr>
          <p:cNvPr id="6" name="Immagine 5" descr="EU flag-Erasmus+_vect_POS.jpg"/>
          <p:cNvPicPr>
            <a:picLocks noChangeAspect="1"/>
          </p:cNvPicPr>
          <p:nvPr/>
        </p:nvPicPr>
        <p:blipFill>
          <a:blip r:embed="rId5" cstate="print"/>
          <a:stretch>
            <a:fillRect/>
          </a:stretch>
        </p:blipFill>
        <p:spPr>
          <a:xfrm>
            <a:off x="6012160" y="1484784"/>
            <a:ext cx="2880320" cy="1080120"/>
          </a:xfrm>
          <a:prstGeom prst="rect">
            <a:avLst/>
          </a:prstGeom>
        </p:spPr>
      </p:pic>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par>
                          <p:cTn id="8" fill="hold">
                            <p:stCondLst>
                              <p:cond delay="30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par>
                          <p:cTn id="12" fill="hold">
                            <p:stCondLst>
                              <p:cond delay="5000"/>
                            </p:stCondLst>
                            <p:childTnLst>
                              <p:par>
                                <p:cTn id="13" presetID="6" presetClass="entr" presetSubtype="3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out)">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foto12.jpg"/>
          <p:cNvPicPr>
            <a:picLocks noChangeAspect="1"/>
          </p:cNvPicPr>
          <p:nvPr/>
        </p:nvPicPr>
        <p:blipFill>
          <a:blip r:embed="rId3" cstate="print"/>
          <a:stretch>
            <a:fillRect/>
          </a:stretch>
        </p:blipFill>
        <p:spPr>
          <a:xfrm>
            <a:off x="179512" y="2780928"/>
            <a:ext cx="4860032" cy="3645024"/>
          </a:xfrm>
          <a:prstGeom prst="rect">
            <a:avLst/>
          </a:prstGeom>
        </p:spPr>
      </p:pic>
      <p:pic>
        <p:nvPicPr>
          <p:cNvPr id="2" name="Immagine 1" descr="foto11.jpg"/>
          <p:cNvPicPr>
            <a:picLocks noChangeAspect="1"/>
          </p:cNvPicPr>
          <p:nvPr/>
        </p:nvPicPr>
        <p:blipFill>
          <a:blip r:embed="rId4" cstate="print"/>
          <a:stretch>
            <a:fillRect/>
          </a:stretch>
        </p:blipFill>
        <p:spPr>
          <a:xfrm>
            <a:off x="4427984" y="188640"/>
            <a:ext cx="4211960" cy="3158970"/>
          </a:xfrm>
          <a:prstGeom prst="rect">
            <a:avLst/>
          </a:prstGeom>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106690"/>
          </a:xfrm>
        </p:spPr>
        <p:txBody>
          <a:bodyPr/>
          <a:lstStyle/>
          <a:p>
            <a:r>
              <a:rPr lang="en-US" b="1" dirty="0" smtClean="0">
                <a:solidFill>
                  <a:srgbClr val="002060"/>
                </a:solidFill>
                <a:latin typeface="+mn-lt"/>
              </a:rPr>
              <a:t>The computer lab, on the first floor, was opened in April 2012 and hosts 18 workstations ( each of them with a desktop pc and 15”monitor) for students and 01 for the teacher. </a:t>
            </a:r>
            <a:br>
              <a:rPr lang="en-US" b="1" dirty="0" smtClean="0">
                <a:solidFill>
                  <a:srgbClr val="002060"/>
                </a:solidFill>
                <a:latin typeface="+mn-lt"/>
              </a:rPr>
            </a:br>
            <a:r>
              <a:rPr lang="en-US" b="1" dirty="0" smtClean="0">
                <a:solidFill>
                  <a:srgbClr val="002060"/>
                </a:solidFill>
                <a:latin typeface="+mn-lt"/>
              </a:rPr>
              <a:t>There is also an interactive blackboard (L.I.M.) </a:t>
            </a:r>
            <a:endParaRPr lang="it-IT" b="1" dirty="0">
              <a:solidFill>
                <a:srgbClr val="002060"/>
              </a:solidFill>
              <a:latin typeface="+mn-lt"/>
            </a:endParaRPr>
          </a:p>
        </p:txBody>
      </p:sp>
    </p:spTree>
  </p:cSld>
  <p:clrMapOvr>
    <a:masterClrMapping/>
  </p:clrMapOvr>
  <p:transition advClick="0" advTm="1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foto14.jpg"/>
          <p:cNvPicPr>
            <a:picLocks noChangeAspect="1"/>
          </p:cNvPicPr>
          <p:nvPr/>
        </p:nvPicPr>
        <p:blipFill>
          <a:blip r:embed="rId3" cstate="print"/>
          <a:stretch>
            <a:fillRect/>
          </a:stretch>
        </p:blipFill>
        <p:spPr>
          <a:xfrm>
            <a:off x="539552" y="332656"/>
            <a:ext cx="5184576" cy="3888432"/>
          </a:xfrm>
          <a:prstGeom prst="rect">
            <a:avLst/>
          </a:prstGeom>
        </p:spPr>
      </p:pic>
      <p:pic>
        <p:nvPicPr>
          <p:cNvPr id="2" name="Immagine 1" descr="foto13.jpg"/>
          <p:cNvPicPr>
            <a:picLocks noChangeAspect="1"/>
          </p:cNvPicPr>
          <p:nvPr/>
        </p:nvPicPr>
        <p:blipFill>
          <a:blip r:embed="rId4" cstate="print"/>
          <a:stretch>
            <a:fillRect/>
          </a:stretch>
        </p:blipFill>
        <p:spPr>
          <a:xfrm>
            <a:off x="5076056" y="3645024"/>
            <a:ext cx="3635896" cy="2726922"/>
          </a:xfrm>
          <a:prstGeom prst="rect">
            <a:avLst/>
          </a:prstGeom>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8" presetClass="entr" presetSubtype="3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106690"/>
          </a:xfrm>
        </p:spPr>
        <p:txBody>
          <a:bodyPr>
            <a:normAutofit fontScale="90000"/>
          </a:bodyPr>
          <a:lstStyle/>
          <a:p>
            <a:r>
              <a:rPr lang="en-US" b="1" dirty="0" smtClean="0">
                <a:solidFill>
                  <a:srgbClr val="002060"/>
                </a:solidFill>
                <a:latin typeface="+mn-lt"/>
              </a:rPr>
              <a:t>On the left of the main entrance, there is a gazebo with wooden tables and benches, </a:t>
            </a:r>
            <a:br>
              <a:rPr lang="en-US" b="1" dirty="0" smtClean="0">
                <a:solidFill>
                  <a:srgbClr val="002060"/>
                </a:solidFill>
                <a:latin typeface="+mn-lt"/>
              </a:rPr>
            </a:br>
            <a:r>
              <a:rPr lang="en-US" b="1" dirty="0" smtClean="0">
                <a:solidFill>
                  <a:srgbClr val="002060"/>
                </a:solidFill>
                <a:latin typeface="+mn-lt"/>
              </a:rPr>
              <a:t>used by pupils during the good </a:t>
            </a:r>
            <a:br>
              <a:rPr lang="en-US" b="1" dirty="0" smtClean="0">
                <a:solidFill>
                  <a:srgbClr val="002060"/>
                </a:solidFill>
                <a:latin typeface="+mn-lt"/>
              </a:rPr>
            </a:br>
            <a:r>
              <a:rPr lang="en-US" b="1" dirty="0" smtClean="0">
                <a:solidFill>
                  <a:srgbClr val="002060"/>
                </a:solidFill>
                <a:latin typeface="+mn-lt"/>
              </a:rPr>
              <a:t>condition-weather day, </a:t>
            </a:r>
            <a:br>
              <a:rPr lang="en-US" b="1" dirty="0" smtClean="0">
                <a:solidFill>
                  <a:srgbClr val="002060"/>
                </a:solidFill>
                <a:latin typeface="+mn-lt"/>
              </a:rPr>
            </a:br>
            <a:r>
              <a:rPr lang="en-US" b="1" dirty="0" smtClean="0">
                <a:solidFill>
                  <a:srgbClr val="002060"/>
                </a:solidFill>
                <a:latin typeface="+mn-lt"/>
              </a:rPr>
              <a:t>always under control of the teachers. It is important for the kids to be more in contact with nature. </a:t>
            </a:r>
            <a:endParaRPr lang="it-IT" b="1" dirty="0">
              <a:solidFill>
                <a:srgbClr val="002060"/>
              </a:solidFill>
              <a:latin typeface="+mn-lt"/>
            </a:endParaRPr>
          </a:p>
        </p:txBody>
      </p:sp>
    </p:spTree>
  </p:cSld>
  <p:clrMapOvr>
    <a:masterClrMapping/>
  </p:clrMapOvr>
  <p:transition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foto5.jpg"/>
          <p:cNvPicPr>
            <a:picLocks noChangeAspect="1"/>
          </p:cNvPicPr>
          <p:nvPr/>
        </p:nvPicPr>
        <p:blipFill>
          <a:blip r:embed="rId3" cstate="print"/>
          <a:stretch>
            <a:fillRect/>
          </a:stretch>
        </p:blipFill>
        <p:spPr>
          <a:xfrm>
            <a:off x="179512" y="188640"/>
            <a:ext cx="4346932" cy="3672408"/>
          </a:xfrm>
          <a:prstGeom prst="rect">
            <a:avLst/>
          </a:prstGeom>
        </p:spPr>
      </p:pic>
      <p:pic>
        <p:nvPicPr>
          <p:cNvPr id="3" name="Immagine 2" descr="foto6.jpg"/>
          <p:cNvPicPr>
            <a:picLocks noChangeAspect="1"/>
          </p:cNvPicPr>
          <p:nvPr/>
        </p:nvPicPr>
        <p:blipFill>
          <a:blip r:embed="rId4" cstate="print"/>
          <a:stretch>
            <a:fillRect/>
          </a:stretch>
        </p:blipFill>
        <p:spPr>
          <a:xfrm>
            <a:off x="4211961" y="3158971"/>
            <a:ext cx="4584508" cy="3438381"/>
          </a:xfrm>
          <a:prstGeom prst="rect">
            <a:avLst/>
          </a:prstGeom>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par>
                          <p:cTn id="8" fill="hold">
                            <p:stCondLst>
                              <p:cond delay="2000"/>
                            </p:stCondLst>
                            <p:childTnLst>
                              <p:par>
                                <p:cTn id="9" presetID="4" presetClass="entr" presetSubtype="3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22714"/>
          </a:xfrm>
        </p:spPr>
        <p:txBody>
          <a:bodyPr>
            <a:normAutofit/>
          </a:bodyPr>
          <a:lstStyle/>
          <a:p>
            <a:r>
              <a:rPr lang="en-US" sz="3400" b="1" dirty="0" smtClean="0">
                <a:solidFill>
                  <a:srgbClr val="002060"/>
                </a:solidFill>
                <a:latin typeface="+mn-lt"/>
              </a:rPr>
              <a:t>There is also a cute and quite big inside</a:t>
            </a:r>
            <a:br>
              <a:rPr lang="en-US" sz="3400" b="1" dirty="0" smtClean="0">
                <a:solidFill>
                  <a:srgbClr val="002060"/>
                </a:solidFill>
                <a:latin typeface="+mn-lt"/>
              </a:rPr>
            </a:br>
            <a:r>
              <a:rPr lang="en-US" sz="3400" b="1" dirty="0" smtClean="0">
                <a:solidFill>
                  <a:srgbClr val="002060"/>
                </a:solidFill>
                <a:latin typeface="+mn-lt"/>
              </a:rPr>
              <a:t>courtyard, </a:t>
            </a:r>
            <a:br>
              <a:rPr lang="en-US" sz="3400" b="1" dirty="0" smtClean="0">
                <a:solidFill>
                  <a:srgbClr val="002060"/>
                </a:solidFill>
                <a:latin typeface="+mn-lt"/>
              </a:rPr>
            </a:br>
            <a:r>
              <a:rPr lang="en-US" sz="3400" b="1" dirty="0" smtClean="0">
                <a:solidFill>
                  <a:srgbClr val="002060"/>
                </a:solidFill>
                <a:latin typeface="+mn-lt"/>
              </a:rPr>
              <a:t> with trees and an annex basketball court, where kids play during the recreation hours. </a:t>
            </a:r>
            <a:r>
              <a:rPr lang="it-IT" sz="3400" b="1" dirty="0" smtClean="0">
                <a:solidFill>
                  <a:srgbClr val="002060"/>
                </a:solidFill>
                <a:latin typeface="+mn-lt"/>
              </a:rPr>
              <a:t/>
            </a:r>
            <a:br>
              <a:rPr lang="it-IT" sz="3400" b="1" dirty="0" smtClean="0">
                <a:solidFill>
                  <a:srgbClr val="002060"/>
                </a:solidFill>
                <a:latin typeface="+mn-lt"/>
              </a:rPr>
            </a:br>
            <a:r>
              <a:rPr lang="en-US" sz="3400" b="1" dirty="0" smtClean="0">
                <a:solidFill>
                  <a:srgbClr val="002060"/>
                </a:solidFill>
                <a:latin typeface="+mn-lt"/>
              </a:rPr>
              <a:t>Pupils of some classes, </a:t>
            </a:r>
            <a:br>
              <a:rPr lang="en-US" sz="3400" b="1" dirty="0" smtClean="0">
                <a:solidFill>
                  <a:srgbClr val="002060"/>
                </a:solidFill>
                <a:latin typeface="+mn-lt"/>
              </a:rPr>
            </a:br>
            <a:r>
              <a:rPr lang="en-US" sz="3400" b="1" dirty="0" smtClean="0">
                <a:solidFill>
                  <a:srgbClr val="002060"/>
                </a:solidFill>
                <a:latin typeface="+mn-lt"/>
              </a:rPr>
              <a:t>in cooperation with their parents and teachers, </a:t>
            </a:r>
            <a:br>
              <a:rPr lang="en-US" sz="3400" b="1" dirty="0" smtClean="0">
                <a:solidFill>
                  <a:srgbClr val="002060"/>
                </a:solidFill>
                <a:latin typeface="+mn-lt"/>
              </a:rPr>
            </a:br>
            <a:r>
              <a:rPr lang="en-US" sz="3400" b="1" dirty="0" smtClean="0">
                <a:solidFill>
                  <a:srgbClr val="002060"/>
                </a:solidFill>
                <a:latin typeface="+mn-lt"/>
              </a:rPr>
              <a:t>take care of maintaining clear the courtyard, </a:t>
            </a:r>
            <a:br>
              <a:rPr lang="en-US" sz="3400" b="1" dirty="0" smtClean="0">
                <a:solidFill>
                  <a:srgbClr val="002060"/>
                </a:solidFill>
                <a:latin typeface="+mn-lt"/>
              </a:rPr>
            </a:br>
            <a:r>
              <a:rPr lang="en-US" sz="3400" b="1" dirty="0" smtClean="0">
                <a:solidFill>
                  <a:srgbClr val="002060"/>
                </a:solidFill>
                <a:latin typeface="+mn-lt"/>
              </a:rPr>
              <a:t>and planting flowers and seeds that watering during the school year. </a:t>
            </a:r>
            <a:endParaRPr lang="it-IT" sz="3400" b="1" dirty="0">
              <a:solidFill>
                <a:srgbClr val="002060"/>
              </a:solidFill>
              <a:latin typeface="+mn-lt"/>
            </a:endParaRPr>
          </a:p>
        </p:txBody>
      </p:sp>
    </p:spTree>
  </p:cSld>
  <p:clrMapOvr>
    <a:masterClrMapping/>
  </p:clrMapOvr>
  <p:transition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foto16.jpg"/>
          <p:cNvPicPr>
            <a:picLocks noChangeAspect="1"/>
          </p:cNvPicPr>
          <p:nvPr/>
        </p:nvPicPr>
        <p:blipFill>
          <a:blip r:embed="rId3" cstate="print"/>
          <a:stretch>
            <a:fillRect/>
          </a:stretch>
        </p:blipFill>
        <p:spPr>
          <a:xfrm>
            <a:off x="3491880" y="2420888"/>
            <a:ext cx="5472607" cy="4104456"/>
          </a:xfrm>
          <a:prstGeom prst="rect">
            <a:avLst/>
          </a:prstGeom>
        </p:spPr>
      </p:pic>
      <p:pic>
        <p:nvPicPr>
          <p:cNvPr id="2" name="Immagine 1" descr="foto15.jpg"/>
          <p:cNvPicPr>
            <a:picLocks noChangeAspect="1"/>
          </p:cNvPicPr>
          <p:nvPr/>
        </p:nvPicPr>
        <p:blipFill>
          <a:blip r:embed="rId4" cstate="print"/>
          <a:stretch>
            <a:fillRect/>
          </a:stretch>
        </p:blipFill>
        <p:spPr>
          <a:xfrm>
            <a:off x="251519" y="188640"/>
            <a:ext cx="4224469" cy="3168352"/>
          </a:xfrm>
          <a:prstGeom prst="rect">
            <a:avLst/>
          </a:prstGeom>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out)">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foto7.jpg"/>
          <p:cNvPicPr>
            <a:picLocks noChangeAspect="1"/>
          </p:cNvPicPr>
          <p:nvPr/>
        </p:nvPicPr>
        <p:blipFill>
          <a:blip r:embed="rId3" cstate="print"/>
          <a:stretch>
            <a:fillRect/>
          </a:stretch>
        </p:blipFill>
        <p:spPr>
          <a:xfrm>
            <a:off x="323528" y="404664"/>
            <a:ext cx="8496944" cy="6102678"/>
          </a:xfrm>
          <a:prstGeom prst="rect">
            <a:avLst/>
          </a:prstGeom>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6480720"/>
          </a:xfrm>
        </p:spPr>
        <p:txBody>
          <a:bodyPr>
            <a:noAutofit/>
          </a:bodyPr>
          <a:lstStyle/>
          <a:p>
            <a:r>
              <a:rPr lang="en-US" sz="3200" b="1" dirty="0" smtClean="0">
                <a:solidFill>
                  <a:srgbClr val="002060"/>
                </a:solidFill>
                <a:latin typeface="+mn-lt"/>
              </a:rPr>
              <a:t>The primary school “Pietro Mancini” belongs to “Laparelli Comprehensive Institute” </a:t>
            </a:r>
            <a:br>
              <a:rPr lang="en-US" sz="3200" b="1" dirty="0" smtClean="0">
                <a:solidFill>
                  <a:srgbClr val="002060"/>
                </a:solidFill>
                <a:latin typeface="+mn-lt"/>
              </a:rPr>
            </a:br>
            <a:r>
              <a:rPr lang="en-US" sz="3200" b="1" dirty="0" smtClean="0">
                <a:solidFill>
                  <a:srgbClr val="002060"/>
                </a:solidFill>
                <a:latin typeface="+mn-lt"/>
              </a:rPr>
              <a:t>and is located in Rome </a:t>
            </a:r>
            <a:br>
              <a:rPr lang="en-US" sz="3200" b="1" dirty="0" smtClean="0">
                <a:solidFill>
                  <a:srgbClr val="002060"/>
                </a:solidFill>
                <a:latin typeface="+mn-lt"/>
              </a:rPr>
            </a:br>
            <a:r>
              <a:rPr lang="en-US" sz="3200" b="1" dirty="0" smtClean="0">
                <a:solidFill>
                  <a:srgbClr val="002060"/>
                </a:solidFill>
                <a:latin typeface="+mn-lt"/>
              </a:rPr>
              <a:t>at 27 Camillo Manfroni street. </a:t>
            </a:r>
            <a:br>
              <a:rPr lang="en-US" sz="3200" b="1" dirty="0" smtClean="0">
                <a:solidFill>
                  <a:srgbClr val="002060"/>
                </a:solidFill>
                <a:latin typeface="+mn-lt"/>
              </a:rPr>
            </a:br>
            <a:r>
              <a:rPr lang="en-US" sz="3200" b="1" dirty="0" smtClean="0">
                <a:solidFill>
                  <a:srgbClr val="002060"/>
                </a:solidFill>
                <a:latin typeface="+mn-lt"/>
              </a:rPr>
              <a:t>Nowadays, 238 pupils attend the school and they are divided into 11 classes. Ten classes operate from 8.20 am to 04.20 pm  (40 hours per week Monday-Friday) and one class operates from 8.20 to 1.20 pm and only on Tuesday also from 8.20  to 04.20 pm </a:t>
            </a:r>
            <a:br>
              <a:rPr lang="en-US" sz="3200" b="1" dirty="0" smtClean="0">
                <a:solidFill>
                  <a:srgbClr val="002060"/>
                </a:solidFill>
                <a:latin typeface="+mn-lt"/>
              </a:rPr>
            </a:br>
            <a:r>
              <a:rPr lang="en-US" sz="3200" b="1" dirty="0" smtClean="0">
                <a:solidFill>
                  <a:srgbClr val="002060"/>
                </a:solidFill>
                <a:latin typeface="+mn-lt"/>
              </a:rPr>
              <a:t>(27 hours per week  Monday-Friday). </a:t>
            </a:r>
            <a:r>
              <a:rPr lang="it-IT" sz="3200" b="1" dirty="0" smtClean="0">
                <a:solidFill>
                  <a:srgbClr val="002060"/>
                </a:solidFill>
                <a:latin typeface="+mn-lt"/>
              </a:rPr>
              <a:t/>
            </a:r>
            <a:br>
              <a:rPr lang="it-IT" sz="3200" b="1" dirty="0" smtClean="0">
                <a:solidFill>
                  <a:srgbClr val="002060"/>
                </a:solidFill>
                <a:latin typeface="+mn-lt"/>
              </a:rPr>
            </a:br>
            <a:r>
              <a:rPr lang="en-US" sz="3200" b="1" dirty="0" smtClean="0">
                <a:solidFill>
                  <a:srgbClr val="002060"/>
                </a:solidFill>
                <a:latin typeface="+mn-lt"/>
              </a:rPr>
              <a:t>The school has got 27 teachers and 3 scholastic personnel .</a:t>
            </a:r>
            <a:r>
              <a:rPr lang="it-IT" sz="3200" dirty="0" smtClean="0"/>
              <a:t/>
            </a:r>
            <a:br>
              <a:rPr lang="it-IT" sz="3200" dirty="0" smtClean="0"/>
            </a:br>
            <a:endParaRPr lang="it-IT" sz="3200" dirty="0"/>
          </a:p>
        </p:txBody>
      </p:sp>
    </p:spTree>
  </p:cSld>
  <p:clrMapOvr>
    <a:masterClrMapping/>
  </p:clrMapOvr>
  <p:transition advClick="0" advTm="1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250706"/>
          </a:xfrm>
        </p:spPr>
        <p:txBody>
          <a:bodyPr/>
          <a:lstStyle/>
          <a:p>
            <a:r>
              <a:rPr lang="en-US" b="1" dirty="0" smtClean="0">
                <a:solidFill>
                  <a:srgbClr val="002060"/>
                </a:solidFill>
                <a:latin typeface="+mn-lt"/>
              </a:rPr>
              <a:t>On the ground floor of the building there is a large Gym, </a:t>
            </a:r>
            <a:br>
              <a:rPr lang="en-US" b="1" dirty="0" smtClean="0">
                <a:solidFill>
                  <a:srgbClr val="002060"/>
                </a:solidFill>
                <a:latin typeface="+mn-lt"/>
              </a:rPr>
            </a:br>
            <a:r>
              <a:rPr lang="en-US" b="1" dirty="0" smtClean="0">
                <a:solidFill>
                  <a:srgbClr val="002060"/>
                </a:solidFill>
                <a:latin typeface="+mn-lt"/>
              </a:rPr>
              <a:t>that is in excellent conditions with sport equipments used by pupils for the Phisical Activity Projects </a:t>
            </a:r>
            <a:br>
              <a:rPr lang="en-US" b="1" dirty="0" smtClean="0">
                <a:solidFill>
                  <a:srgbClr val="002060"/>
                </a:solidFill>
                <a:latin typeface="+mn-lt"/>
              </a:rPr>
            </a:br>
            <a:r>
              <a:rPr lang="en-US" b="1" dirty="0" smtClean="0">
                <a:solidFill>
                  <a:srgbClr val="002060"/>
                </a:solidFill>
                <a:latin typeface="+mn-lt"/>
              </a:rPr>
              <a:t>(pupils’ physical activity under control of external experts and teachers).</a:t>
            </a:r>
            <a:endParaRPr lang="it-IT" b="1" dirty="0">
              <a:solidFill>
                <a:srgbClr val="002060"/>
              </a:solidFill>
              <a:latin typeface="+mn-lt"/>
            </a:endParaRPr>
          </a:p>
        </p:txBody>
      </p:sp>
    </p:spTree>
  </p:cSld>
  <p:clrMapOvr>
    <a:masterClrMapping/>
  </p:clrMapOvr>
  <p:transition advClick="0" advTm="1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foto4.jpg"/>
          <p:cNvPicPr>
            <a:picLocks noChangeAspect="1"/>
          </p:cNvPicPr>
          <p:nvPr/>
        </p:nvPicPr>
        <p:blipFill>
          <a:blip r:embed="rId3" cstate="print"/>
          <a:stretch>
            <a:fillRect/>
          </a:stretch>
        </p:blipFill>
        <p:spPr>
          <a:xfrm>
            <a:off x="3635896" y="332656"/>
            <a:ext cx="5220072" cy="3915054"/>
          </a:xfrm>
          <a:prstGeom prst="rect">
            <a:avLst/>
          </a:prstGeom>
        </p:spPr>
      </p:pic>
      <p:pic>
        <p:nvPicPr>
          <p:cNvPr id="2" name="Immagine 1" descr="foto3.jpg"/>
          <p:cNvPicPr>
            <a:picLocks noChangeAspect="1"/>
          </p:cNvPicPr>
          <p:nvPr/>
        </p:nvPicPr>
        <p:blipFill>
          <a:blip r:embed="rId4" cstate="print"/>
          <a:stretch>
            <a:fillRect/>
          </a:stretch>
        </p:blipFill>
        <p:spPr>
          <a:xfrm>
            <a:off x="179512" y="3212976"/>
            <a:ext cx="4668011" cy="3501008"/>
          </a:xfrm>
          <a:prstGeom prst="rect">
            <a:avLst/>
          </a:prstGeom>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8" presetClass="entr" presetSubtype="3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034682"/>
          </a:xfrm>
        </p:spPr>
        <p:txBody>
          <a:bodyPr/>
          <a:lstStyle/>
          <a:p>
            <a:r>
              <a:rPr lang="en-US" b="1" dirty="0" smtClean="0">
                <a:solidFill>
                  <a:srgbClr val="002060"/>
                </a:solidFill>
                <a:latin typeface="+mn-lt"/>
              </a:rPr>
              <a:t>Next to the Gym </a:t>
            </a:r>
            <a:br>
              <a:rPr lang="en-US" b="1" dirty="0" smtClean="0">
                <a:solidFill>
                  <a:srgbClr val="002060"/>
                </a:solidFill>
                <a:latin typeface="+mn-lt"/>
              </a:rPr>
            </a:br>
            <a:r>
              <a:rPr lang="en-US" b="1" dirty="0" smtClean="0">
                <a:solidFill>
                  <a:srgbClr val="002060"/>
                </a:solidFill>
                <a:latin typeface="+mn-lt"/>
              </a:rPr>
              <a:t>there is the refectory, </a:t>
            </a:r>
            <a:br>
              <a:rPr lang="en-US" b="1" dirty="0" smtClean="0">
                <a:solidFill>
                  <a:srgbClr val="002060"/>
                </a:solidFill>
                <a:latin typeface="+mn-lt"/>
              </a:rPr>
            </a:br>
            <a:r>
              <a:rPr lang="en-US" b="1" dirty="0" smtClean="0">
                <a:solidFill>
                  <a:srgbClr val="002060"/>
                </a:solidFill>
                <a:latin typeface="+mn-lt"/>
              </a:rPr>
              <a:t>where kids eat by themselves meals made by the cooking staff  in the school kitchen. </a:t>
            </a:r>
            <a:br>
              <a:rPr lang="en-US" b="1" dirty="0" smtClean="0">
                <a:solidFill>
                  <a:srgbClr val="002060"/>
                </a:solidFill>
                <a:latin typeface="+mn-lt"/>
              </a:rPr>
            </a:br>
            <a:r>
              <a:rPr lang="en-US" b="1" dirty="0" smtClean="0">
                <a:solidFill>
                  <a:srgbClr val="002060"/>
                </a:solidFill>
                <a:latin typeface="+mn-lt"/>
              </a:rPr>
              <a:t>Lunch-time in divided in two shifts (from 12.20 to 13.10 and from 13.20-to 14.10). </a:t>
            </a:r>
            <a:endParaRPr lang="it-IT" b="1" dirty="0">
              <a:solidFill>
                <a:srgbClr val="002060"/>
              </a:solidFill>
              <a:latin typeface="+mn-lt"/>
            </a:endParaRPr>
          </a:p>
        </p:txBody>
      </p:sp>
    </p:spTree>
  </p:cSld>
  <p:clrMapOvr>
    <a:masterClrMapping/>
  </p:clrMapOvr>
  <p:transition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foto9.jpg"/>
          <p:cNvPicPr>
            <a:picLocks noChangeAspect="1"/>
          </p:cNvPicPr>
          <p:nvPr/>
        </p:nvPicPr>
        <p:blipFill>
          <a:blip r:embed="rId3" cstate="print"/>
          <a:stretch>
            <a:fillRect/>
          </a:stretch>
        </p:blipFill>
        <p:spPr>
          <a:xfrm>
            <a:off x="179512" y="260648"/>
            <a:ext cx="5652120" cy="4239090"/>
          </a:xfrm>
          <a:prstGeom prst="rect">
            <a:avLst/>
          </a:prstGeom>
        </p:spPr>
      </p:pic>
      <p:pic>
        <p:nvPicPr>
          <p:cNvPr id="3" name="Immagine 2" descr="foto10.jpg"/>
          <p:cNvPicPr>
            <a:picLocks noChangeAspect="1"/>
          </p:cNvPicPr>
          <p:nvPr/>
        </p:nvPicPr>
        <p:blipFill>
          <a:blip r:embed="rId4" cstate="print"/>
          <a:stretch>
            <a:fillRect/>
          </a:stretch>
        </p:blipFill>
        <p:spPr>
          <a:xfrm>
            <a:off x="4860032" y="3356992"/>
            <a:ext cx="3995936" cy="2996952"/>
          </a:xfrm>
          <a:prstGeom prst="rect">
            <a:avLst/>
          </a:prstGeom>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edg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250706"/>
          </a:xfrm>
        </p:spPr>
        <p:txBody>
          <a:bodyPr/>
          <a:lstStyle/>
          <a:p>
            <a:r>
              <a:rPr lang="en-US" b="1" dirty="0" smtClean="0">
                <a:solidFill>
                  <a:srgbClr val="002060"/>
                </a:solidFill>
                <a:latin typeface="+mn-lt"/>
              </a:rPr>
              <a:t>On the same floor there are some classrooms, </a:t>
            </a:r>
            <a:br>
              <a:rPr lang="en-US" b="1" dirty="0" smtClean="0">
                <a:solidFill>
                  <a:srgbClr val="002060"/>
                </a:solidFill>
                <a:latin typeface="+mn-lt"/>
              </a:rPr>
            </a:br>
            <a:r>
              <a:rPr lang="en-US" b="1" dirty="0" smtClean="0">
                <a:solidFill>
                  <a:srgbClr val="002060"/>
                </a:solidFill>
                <a:latin typeface="+mn-lt"/>
              </a:rPr>
              <a:t>where pupils attend activities for their recuperation, </a:t>
            </a:r>
            <a:br>
              <a:rPr lang="en-US" b="1" dirty="0" smtClean="0">
                <a:solidFill>
                  <a:srgbClr val="002060"/>
                </a:solidFill>
                <a:latin typeface="+mn-lt"/>
              </a:rPr>
            </a:br>
            <a:r>
              <a:rPr lang="en-US" b="1" dirty="0" smtClean="0">
                <a:solidFill>
                  <a:srgbClr val="002060"/>
                </a:solidFill>
                <a:latin typeface="+mn-lt"/>
              </a:rPr>
              <a:t> improvement  or alternative to the teaching of the catholic religion.</a:t>
            </a:r>
            <a:r>
              <a:rPr lang="it-IT" b="1" dirty="0" smtClean="0">
                <a:latin typeface="+mn-lt"/>
              </a:rPr>
              <a:t/>
            </a:r>
            <a:br>
              <a:rPr lang="it-IT" b="1" dirty="0" smtClean="0">
                <a:latin typeface="+mn-lt"/>
              </a:rPr>
            </a:br>
            <a:endParaRPr lang="it-IT" b="1" dirty="0">
              <a:latin typeface="+mn-lt"/>
            </a:endParaRPr>
          </a:p>
        </p:txBody>
      </p:sp>
    </p:spTree>
  </p:cSld>
  <p:clrMapOvr>
    <a:masterClrMapping/>
  </p:clrMapOvr>
  <p:transition advClick="0" advTm="1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178698"/>
          </a:xfrm>
        </p:spPr>
        <p:txBody>
          <a:bodyPr>
            <a:normAutofit fontScale="90000"/>
          </a:bodyPr>
          <a:lstStyle/>
          <a:p>
            <a:r>
              <a:rPr lang="en-US" b="1" dirty="0" smtClean="0">
                <a:solidFill>
                  <a:srgbClr val="002060"/>
                </a:solidFill>
                <a:latin typeface="+mn-lt"/>
              </a:rPr>
              <a:t>On the first floor there is the school library, </a:t>
            </a:r>
            <a:br>
              <a:rPr lang="en-US" b="1" dirty="0" smtClean="0">
                <a:solidFill>
                  <a:srgbClr val="002060"/>
                </a:solidFill>
                <a:latin typeface="+mn-lt"/>
              </a:rPr>
            </a:br>
            <a:r>
              <a:rPr lang="en-US" b="1" dirty="0" smtClean="0">
                <a:solidFill>
                  <a:srgbClr val="002060"/>
                </a:solidFill>
                <a:latin typeface="+mn-lt"/>
              </a:rPr>
              <a:t>recently enlarged,</a:t>
            </a:r>
            <a:br>
              <a:rPr lang="en-US" b="1" dirty="0" smtClean="0">
                <a:solidFill>
                  <a:srgbClr val="002060"/>
                </a:solidFill>
                <a:latin typeface="+mn-lt"/>
              </a:rPr>
            </a:br>
            <a:r>
              <a:rPr lang="en-US" b="1" dirty="0" smtClean="0">
                <a:solidFill>
                  <a:srgbClr val="002060"/>
                </a:solidFill>
                <a:latin typeface="+mn-lt"/>
              </a:rPr>
              <a:t> with a big  amount of books donated by the students’ parents. </a:t>
            </a:r>
            <a:br>
              <a:rPr lang="en-US" b="1" dirty="0" smtClean="0">
                <a:solidFill>
                  <a:srgbClr val="002060"/>
                </a:solidFill>
                <a:latin typeface="+mn-lt"/>
              </a:rPr>
            </a:br>
            <a:r>
              <a:rPr lang="en-US" b="1" dirty="0" smtClean="0">
                <a:solidFill>
                  <a:srgbClr val="002060"/>
                </a:solidFill>
                <a:latin typeface="+mn-lt"/>
              </a:rPr>
              <a:t>On this floor </a:t>
            </a:r>
            <a:br>
              <a:rPr lang="en-US" b="1" dirty="0" smtClean="0">
                <a:solidFill>
                  <a:srgbClr val="002060"/>
                </a:solidFill>
                <a:latin typeface="+mn-lt"/>
              </a:rPr>
            </a:br>
            <a:r>
              <a:rPr lang="en-US" b="1" dirty="0" smtClean="0">
                <a:solidFill>
                  <a:srgbClr val="002060"/>
                </a:solidFill>
                <a:latin typeface="+mn-lt"/>
              </a:rPr>
              <a:t>there is the media-room  </a:t>
            </a:r>
            <a:br>
              <a:rPr lang="en-US" b="1" dirty="0" smtClean="0">
                <a:solidFill>
                  <a:srgbClr val="002060"/>
                </a:solidFill>
                <a:latin typeface="+mn-lt"/>
              </a:rPr>
            </a:br>
            <a:r>
              <a:rPr lang="en-US" b="1" dirty="0" smtClean="0">
                <a:solidFill>
                  <a:srgbClr val="002060"/>
                </a:solidFill>
                <a:latin typeface="+mn-lt"/>
              </a:rPr>
              <a:t>equipped by TV- DVD READER- VCR  </a:t>
            </a:r>
            <a:br>
              <a:rPr lang="en-US" b="1" dirty="0" smtClean="0">
                <a:solidFill>
                  <a:srgbClr val="002060"/>
                </a:solidFill>
                <a:latin typeface="+mn-lt"/>
              </a:rPr>
            </a:br>
            <a:r>
              <a:rPr lang="en-US" b="1" dirty="0" smtClean="0">
                <a:solidFill>
                  <a:srgbClr val="002060"/>
                </a:solidFill>
                <a:latin typeface="+mn-lt"/>
              </a:rPr>
              <a:t>and a media library. </a:t>
            </a:r>
            <a:endParaRPr lang="it-IT" b="1" dirty="0">
              <a:solidFill>
                <a:srgbClr val="002060"/>
              </a:solidFill>
              <a:latin typeface="+mn-lt"/>
            </a:endParaRPr>
          </a:p>
        </p:txBody>
      </p:sp>
    </p:spTree>
  </p:cSld>
  <p:clrMapOvr>
    <a:masterClrMapping/>
  </p:clrMapOvr>
  <p:transition advClick="0" advTm="1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i Office">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133</Words>
  <Application>Microsoft Office PowerPoint</Application>
  <PresentationFormat>Presentazione su schermo (4:3)</PresentationFormat>
  <Paragraphs>25</Paragraphs>
  <Slides>16</Slides>
  <Notes>16</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Tema di Office</vt:lpstr>
      <vt:lpstr>the primary school  “P. Mancini”  Rome </vt:lpstr>
      <vt:lpstr>Diapositiva 2</vt:lpstr>
      <vt:lpstr>The primary school “Pietro Mancini” belongs to “Laparelli Comprehensive Institute”  and is located in Rome  at 27 Camillo Manfroni street.  Nowadays, 238 pupils attend the school and they are divided into 11 classes. Ten classes operate from 8.20 am to 04.20 pm  (40 hours per week Monday-Friday) and one class operates from 8.20 to 1.20 pm and only on Tuesday also from 8.20  to 04.20 pm  (27 hours per week  Monday-Friday).  The school has got 27 teachers and 3 scholastic personnel . </vt:lpstr>
      <vt:lpstr>On the ground floor of the building there is a large Gym,  that is in excellent conditions with sport equipments used by pupils for the Phisical Activity Projects  (pupils’ physical activity under control of external experts and teachers).</vt:lpstr>
      <vt:lpstr>Diapositiva 5</vt:lpstr>
      <vt:lpstr>Next to the Gym  there is the refectory,  where kids eat by themselves meals made by the cooking staff  in the school kitchen.  Lunch-time in divided in two shifts (from 12.20 to 13.10 and from 13.20-to 14.10). </vt:lpstr>
      <vt:lpstr>Diapositiva 7</vt:lpstr>
      <vt:lpstr>On the same floor there are some classrooms,  where pupils attend activities for their recuperation,   improvement  or alternative to the teaching of the catholic religion. </vt:lpstr>
      <vt:lpstr>On the first floor there is the school library,  recently enlarged,  with a big  amount of books donated by the students’ parents.  On this floor  there is the media-room   equipped by TV- DVD READER- VCR   and a media library. </vt:lpstr>
      <vt:lpstr>Diapositiva 10</vt:lpstr>
      <vt:lpstr>The computer lab, on the first floor, was opened in April 2012 and hosts 18 workstations ( each of them with a desktop pc and 15”monitor) for students and 01 for the teacher.  There is also an interactive blackboard (L.I.M.) </vt:lpstr>
      <vt:lpstr>Diapositiva 12</vt:lpstr>
      <vt:lpstr>On the left of the main entrance, there is a gazebo with wooden tables and benches,  used by pupils during the good  condition-weather day,  always under control of the teachers. It is important for the kids to be more in contact with nature. </vt:lpstr>
      <vt:lpstr>Diapositiva 14</vt:lpstr>
      <vt:lpstr>There is also a cute and quite big inside courtyard,   with trees and an annex basketball court, where kids play during the recreation hours.  Pupils of some classes,  in cooperation with their parents and teachers,  take care of maintaining clear the courtyard,  and planting flowers and seeds that watering during the school year. </vt:lpstr>
      <vt:lpstr>Diapositiva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primary school  “P. Mancini”  Rome </dc:title>
  <dc:creator>Maria</dc:creator>
  <cp:lastModifiedBy>Giusy</cp:lastModifiedBy>
  <cp:revision>52</cp:revision>
  <dcterms:created xsi:type="dcterms:W3CDTF">2015-01-14T12:46:21Z</dcterms:created>
  <dcterms:modified xsi:type="dcterms:W3CDTF">2015-01-31T16:02:01Z</dcterms:modified>
</cp:coreProperties>
</file>